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media/image1.jpeg" ContentType="image/jpeg"/>
  <Override PartName="/ppt/theme/theme2.xml" ContentType="application/vnd.openxmlformats-officedocument.theme+xml"/>
  <Override PartName="/ppt/media/image2.jpeg" ContentType="image/jpeg"/>
  <Override PartName="/ppt/media/image3.jpeg" ContentType="image/jpeg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1.xml" ContentType="application/vnd.openxmlformats-officedocument.presentationml.notesSlide+xml"/>
  <Override PartName="/ppt/media/image4.jpeg" ContentType="image/jpeg"/>
  <Override PartName="/ppt/media/image5.jpeg" ContentType="image/jpeg"/>
  <Override PartName="/ppt/media/image6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 b="def" i="def"/>
      <a:tcStyle>
        <a:tcBdr/>
        <a:fill>
          <a:solidFill>
            <a:srgbClr val="E9EFF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 b="def" i="def"/>
      <a:tcStyle>
        <a:tcBdr/>
        <a:fill>
          <a:solidFill>
            <a:srgbClr val="E9EFF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/Relationships>

</file>

<file path=ppt/charts/_rels/chart1.xml.rels><?xml version="1.0" encoding="UTF-8"?>
<Relationships xmlns="http://schemas.openxmlformats.org/package/2006/relationships"><Relationship Id="rId1" Type="http://schemas.openxmlformats.org/officeDocument/2006/relationships/package" Target="../embeddings/Microsoft_Excel_Sheet1.xlsx"/></Relationships>

</file>

<file path=ppt/charts/_rels/chart2.xml.rels><?xml version="1.0" encoding="UTF-8"?>
<Relationships xmlns="http://schemas.openxmlformats.org/package/2006/relationships"><Relationship Id="rId1" Type="http://schemas.openxmlformats.org/officeDocument/2006/relationships/package" Target="../embeddings/Microsoft_Excel_Sheet2.xlsx"/></Relationships>

</file>

<file path=ppt/charts/_rels/chart3.xml.rels><?xml version="1.0" encoding="UTF-8"?>
<Relationships xmlns="http://schemas.openxmlformats.org/package/2006/relationships"><Relationship Id="rId1" Type="http://schemas.openxmlformats.org/officeDocument/2006/relationships/package" Target="../embeddings/Microsoft_Excel_Sheet3.xlsx"/></Relationships>

</file>

<file path=ppt/charts/_rels/chart4.xml.rels><?xml version="1.0" encoding="UTF-8"?>
<Relationships xmlns="http://schemas.openxmlformats.org/package/2006/relationships"><Relationship Id="rId1" Type="http://schemas.openxmlformats.org/officeDocument/2006/relationships/package" Target="../embeddings/Microsoft_Excel_Sheet4.xlsx"/></Relationships>

</file>

<file path=ppt/charts/_rels/chart5.xml.rels><?xml version="1.0" encoding="UTF-8"?>
<Relationships xmlns="http://schemas.openxmlformats.org/package/2006/relationships"><Relationship Id="rId1" Type="http://schemas.openxmlformats.org/officeDocument/2006/relationships/package" Target="../embeddings/Microsoft_Excel_Sheet5.xlsx"/></Relationships>
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title>
      <c:tx>
        <c:rich>
          <a:bodyPr rot="0"/>
          <a:lstStyle/>
          <a:p>
            <a:pPr>
              <a:defRPr b="1" i="0" strike="noStrike" sz="1200" u="none">
                <a:solidFill>
                  <a:srgbClr val="000000"/>
                </a:solidFill>
                <a:latin typeface="Bookman Old Style"/>
              </a:defRPr>
            </a:pPr>
            <a:r>
              <a:rPr b="1" i="0" strike="noStrike" sz="1200" u="none">
                <a:solidFill>
                  <a:srgbClr val="000000"/>
                </a:solidFill>
                <a:latin typeface="Bookman Old Style"/>
              </a:rPr>
              <a:t>Total Assets – (GHS Mn)</a:t>
            </a:r>
          </a:p>
        </c:rich>
      </c:tx>
      <c:layout>
        <c:manualLayout>
          <c:xMode val="edge"/>
          <c:yMode val="edge"/>
          <c:x val="0.191715"/>
          <c:y val="0"/>
          <c:w val="0.61657"/>
          <c:h val="0.189406"/>
        </c:manualLayout>
      </c:layout>
      <c:overlay val="1"/>
      <c:spPr>
        <a:noFill/>
        <a:effectLst/>
      </c:spPr>
    </c:title>
    <c:autoTitleDeleted val="1"/>
    <c:plotArea>
      <c:layout>
        <c:manualLayout>
          <c:layoutTarget val="inner"/>
          <c:xMode val="edge"/>
          <c:yMode val="edge"/>
          <c:x val="0.0414381"/>
          <c:y val="0.189406"/>
          <c:w val="0.953562"/>
          <c:h val="0.6893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60046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&quot; &quot;#,##0&quot; &quot;;&quot; '(&quot;#,##0);&quot; '-&quot;??&quot; &quot;" sourceLinked="0"/>
            <c:txPr>
              <a:bodyPr/>
              <a:lstStyle/>
              <a:p>
                <a:pPr>
                  <a:defRPr b="0" i="0" strike="noStrike" sz="900" u="none">
                    <a:solidFill>
                      <a:srgbClr val="000000"/>
                    </a:solidFill>
                    <a:latin typeface="Calibri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Sheet1!$A$2:$A$8</c:f>
              <c:strCach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strCache>
            </c:strRef>
          </c:cat>
          <c:val>
            <c:numRef>
              <c:f>Sheet1!$B$2:$B$8</c:f>
              <c:numCache>
                <c:ptCount val="7"/>
                <c:pt idx="0">
                  <c:v>1136.000000</c:v>
                </c:pt>
                <c:pt idx="1">
                  <c:v>1442.000000</c:v>
                </c:pt>
                <c:pt idx="2">
                  <c:v>1703.000000</c:v>
                </c:pt>
                <c:pt idx="3">
                  <c:v>1890.000000</c:v>
                </c:pt>
                <c:pt idx="4">
                  <c:v>2773.000000</c:v>
                </c:pt>
                <c:pt idx="5">
                  <c:v>3363.000000</c:v>
                </c:pt>
                <c:pt idx="6">
                  <c:v>4675.000000</c:v>
                </c:pt>
              </c:numCache>
            </c:numRef>
          </c:val>
        </c:ser>
        <c:gapWidth val="164"/>
        <c:overlap val="-22"/>
        <c:axId val="2094734552"/>
        <c:axId val="2094734553"/>
      </c:barChart>
      <c:catAx>
        <c:axId val="20947345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2700" cap="flat">
            <a:solidFill>
              <a:srgbClr val="888888"/>
            </a:solidFill>
            <a:prstDash val="solid"/>
            <a:miter lim="800000"/>
          </a:ln>
        </c:spPr>
        <c:txPr>
          <a:bodyPr rot="0"/>
          <a:lstStyle/>
          <a:p>
            <a:pPr>
              <a:defRPr b="0" i="0" strike="noStrike" sz="900" u="none">
                <a:solidFill>
                  <a:srgbClr val="000000"/>
                </a:solidFill>
                <a:latin typeface="Bookman Old Style"/>
              </a:defRPr>
            </a:pPr>
          </a:p>
        </c:txPr>
        <c:crossAx val="2094734553"/>
        <c:crosses val="autoZero"/>
        <c:auto val="1"/>
        <c:lblAlgn val="ctr"/>
        <c:noMultiLvlLbl val="1"/>
      </c:catAx>
      <c:valAx>
        <c:axId val="2094734553"/>
        <c:scaling>
          <c:orientation val="minMax"/>
        </c:scaling>
        <c:delete val="0"/>
        <c:axPos val="l"/>
        <c:numFmt formatCode="&quot; &quot;#,##0&quot; &quot;;&quot; '(&quot;#,##0);&quot; '-&quot;??&quot; &quot;" sourceLinked="0"/>
        <c:majorTickMark val="none"/>
        <c:minorTickMark val="none"/>
        <c:tickLblPos val="none"/>
        <c:spPr>
          <a:ln w="12700" cap="flat">
            <a:noFill/>
            <a:prstDash val="solid"/>
            <a:miter lim="800000"/>
          </a:ln>
        </c:spPr>
        <c:txPr>
          <a:bodyPr rot="0"/>
          <a:lstStyle/>
          <a:p>
            <a:pPr>
              <a:defRPr b="0" i="0" strike="noStrike" sz="1000" u="none">
                <a:solidFill>
                  <a:srgbClr val="000000"/>
                </a:solidFill>
                <a:latin typeface="Calibri"/>
              </a:defRPr>
            </a:pPr>
          </a:p>
        </c:txPr>
        <c:crossAx val="2094734552"/>
        <c:crosses val="autoZero"/>
        <c:crossBetween val="between"/>
        <c:majorUnit val="1250"/>
        <c:minorUnit val="625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</c:chart>
  <c:spPr>
    <a:noFill/>
    <a:ln w="12700" cap="flat">
      <a:solidFill>
        <a:srgbClr val="000000"/>
      </a:solidFill>
      <a:prstDash val="solid"/>
      <a:round/>
    </a:ln>
    <a:effectLst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title>
      <c:tx>
        <c:rich>
          <a:bodyPr rot="0"/>
          <a:lstStyle/>
          <a:p>
            <a:pPr>
              <a:defRPr b="1" i="0" strike="noStrike" sz="1200" u="none">
                <a:solidFill>
                  <a:srgbClr val="000000"/>
                </a:solidFill>
                <a:latin typeface="Bookman Old Style"/>
              </a:defRPr>
            </a:pPr>
            <a:r>
              <a:rPr b="1" i="0" strike="noStrike" sz="1200" u="none">
                <a:solidFill>
                  <a:srgbClr val="000000"/>
                </a:solidFill>
                <a:latin typeface="Bookman Old Style"/>
              </a:rPr>
              <a:t>Loans &amp; Advances – (GHS Mn)</a:t>
            </a:r>
          </a:p>
        </c:rich>
      </c:tx>
      <c:layout>
        <c:manualLayout>
          <c:xMode val="edge"/>
          <c:yMode val="edge"/>
          <c:x val="0.160191"/>
          <c:y val="0"/>
          <c:w val="0.679618"/>
          <c:h val="0.189406"/>
        </c:manualLayout>
      </c:layout>
      <c:overlay val="1"/>
      <c:spPr>
        <a:noFill/>
        <a:effectLst/>
      </c:spPr>
    </c:title>
    <c:autoTitleDeleted val="1"/>
    <c:plotArea>
      <c:layout>
        <c:manualLayout>
          <c:layoutTarget val="inner"/>
          <c:xMode val="edge"/>
          <c:yMode val="edge"/>
          <c:x val="0.0366332"/>
          <c:y val="0.189406"/>
          <c:w val="0.958367"/>
          <c:h val="0.6893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60046"/>
            </a:solidFill>
            <a:ln w="9525" cap="flat">
              <a:solidFill>
                <a:srgbClr val="260026"/>
              </a:solidFill>
              <a:prstDash val="solid"/>
              <a:round/>
            </a:ln>
            <a:effectLst/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b="0" i="0" strike="noStrike" sz="900" u="none">
                    <a:solidFill>
                      <a:srgbClr val="000000"/>
                    </a:solidFill>
                    <a:latin typeface="Calibri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Sheet1!$A$2:$A$8</c:f>
              <c:strCach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strCache>
            </c:strRef>
          </c:cat>
          <c:val>
            <c:numRef>
              <c:f>Sheet1!$B$2:$B$8</c:f>
              <c:numCache>
                <c:ptCount val="7"/>
                <c:pt idx="0">
                  <c:v>370.000000</c:v>
                </c:pt>
                <c:pt idx="1">
                  <c:v>233.000000</c:v>
                </c:pt>
                <c:pt idx="2">
                  <c:v>250.000000</c:v>
                </c:pt>
                <c:pt idx="3">
                  <c:v>385.000000</c:v>
                </c:pt>
                <c:pt idx="4">
                  <c:v>455.000000</c:v>
                </c:pt>
                <c:pt idx="5">
                  <c:v>609.000000</c:v>
                </c:pt>
                <c:pt idx="6">
                  <c:v>1011.000000</c:v>
                </c:pt>
              </c:numCache>
            </c:numRef>
          </c:val>
        </c:ser>
        <c:gapWidth val="164"/>
        <c:overlap val="-22"/>
        <c:axId val="2094734552"/>
        <c:axId val="2094734553"/>
      </c:barChart>
      <c:catAx>
        <c:axId val="20947345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2700" cap="flat">
            <a:solidFill>
              <a:srgbClr val="888888"/>
            </a:solidFill>
            <a:prstDash val="solid"/>
            <a:miter lim="800000"/>
          </a:ln>
        </c:spPr>
        <c:txPr>
          <a:bodyPr rot="0"/>
          <a:lstStyle/>
          <a:p>
            <a:pPr>
              <a:defRPr b="0" i="0" strike="noStrike" sz="900" u="none">
                <a:solidFill>
                  <a:srgbClr val="000000"/>
                </a:solidFill>
                <a:latin typeface="Bookman Old Style"/>
              </a:defRPr>
            </a:pPr>
          </a:p>
        </c:txPr>
        <c:crossAx val="2094734553"/>
        <c:crosses val="autoZero"/>
        <c:auto val="1"/>
        <c:lblAlgn val="ctr"/>
        <c:noMultiLvlLbl val="1"/>
      </c:catAx>
      <c:valAx>
        <c:axId val="2094734553"/>
        <c:scaling>
          <c:orientation val="minMax"/>
        </c:scaling>
        <c:delete val="0"/>
        <c:axPos val="l"/>
        <c:numFmt formatCode="0" sourceLinked="0"/>
        <c:majorTickMark val="none"/>
        <c:minorTickMark val="none"/>
        <c:tickLblPos val="none"/>
        <c:spPr>
          <a:ln w="12700" cap="flat">
            <a:noFill/>
            <a:prstDash val="solid"/>
            <a:miter lim="800000"/>
          </a:ln>
        </c:spPr>
        <c:txPr>
          <a:bodyPr rot="0"/>
          <a:lstStyle/>
          <a:p>
            <a:pPr>
              <a:defRPr b="0" i="0" strike="noStrike" sz="1000" u="none">
                <a:solidFill>
                  <a:srgbClr val="000000"/>
                </a:solidFill>
                <a:latin typeface="Calibri"/>
              </a:defRPr>
            </a:pPr>
          </a:p>
        </c:txPr>
        <c:crossAx val="2094734552"/>
        <c:crosses val="autoZero"/>
        <c:crossBetween val="between"/>
        <c:majorUnit val="275"/>
        <c:minorUnit val="137.5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</c:chart>
  <c:spPr>
    <a:noFill/>
    <a:ln w="12700" cap="flat">
      <a:solidFill>
        <a:srgbClr val="000000"/>
      </a:solidFill>
      <a:prstDash val="solid"/>
      <a:round/>
    </a:ln>
    <a:effectLst/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title>
      <c:tx>
        <c:rich>
          <a:bodyPr rot="0"/>
          <a:lstStyle/>
          <a:p>
            <a:pPr>
              <a:defRPr b="1" i="0" strike="noStrike" sz="1200" u="none">
                <a:solidFill>
                  <a:srgbClr val="000000"/>
                </a:solidFill>
                <a:latin typeface="Bookman Old Style"/>
              </a:defRPr>
            </a:pPr>
            <a:r>
              <a:rPr b="1" i="0" strike="noStrike" sz="1200" u="none">
                <a:solidFill>
                  <a:srgbClr val="000000"/>
                </a:solidFill>
                <a:latin typeface="Bookman Old Style"/>
              </a:rPr>
              <a:t>Total Deposits – (GHS Mn)</a:t>
            </a:r>
          </a:p>
        </c:rich>
      </c:tx>
      <c:layout>
        <c:manualLayout>
          <c:xMode val="edge"/>
          <c:yMode val="edge"/>
          <c:x val="0.204715"/>
          <c:y val="0"/>
          <c:w val="0.59057"/>
          <c:h val="0.189406"/>
        </c:manualLayout>
      </c:layout>
      <c:overlay val="1"/>
      <c:spPr>
        <a:noFill/>
        <a:effectLst/>
      </c:spPr>
    </c:title>
    <c:autoTitleDeleted val="1"/>
    <c:plotArea>
      <c:layout>
        <c:manualLayout>
          <c:layoutTarget val="inner"/>
          <c:xMode val="edge"/>
          <c:yMode val="edge"/>
          <c:x val="0.0362961"/>
          <c:y val="0.189406"/>
          <c:w val="0.958704"/>
          <c:h val="0.6893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60046"/>
            </a:solidFill>
            <a:ln w="9525" cap="flat">
              <a:solidFill>
                <a:srgbClr val="260026"/>
              </a:solidFill>
              <a:prstDash val="solid"/>
              <a:round/>
            </a:ln>
            <a:effectLst/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b="0" i="0" strike="noStrike" sz="900" u="none">
                    <a:solidFill>
                      <a:srgbClr val="000000"/>
                    </a:solidFill>
                    <a:latin typeface="Calibri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Sheet1!$A$2:$A$8</c:f>
              <c:strCach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strCache>
            </c:strRef>
          </c:cat>
          <c:val>
            <c:numRef>
              <c:f>Sheet1!$B$2:$B$8</c:f>
              <c:numCache>
                <c:ptCount val="7"/>
                <c:pt idx="0">
                  <c:v>885.000000</c:v>
                </c:pt>
                <c:pt idx="1">
                  <c:v>1184.000000</c:v>
                </c:pt>
                <c:pt idx="2">
                  <c:v>1379.000000</c:v>
                </c:pt>
                <c:pt idx="3">
                  <c:v>1249.000000</c:v>
                </c:pt>
                <c:pt idx="4">
                  <c:v>2045.000000</c:v>
                </c:pt>
                <c:pt idx="5">
                  <c:v>2649.000000</c:v>
                </c:pt>
                <c:pt idx="6">
                  <c:v>3773.000000</c:v>
                </c:pt>
              </c:numCache>
            </c:numRef>
          </c:val>
        </c:ser>
        <c:gapWidth val="164"/>
        <c:overlap val="-22"/>
        <c:axId val="2094734552"/>
        <c:axId val="2094734553"/>
      </c:barChart>
      <c:catAx>
        <c:axId val="20947345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2700" cap="flat">
            <a:solidFill>
              <a:srgbClr val="888888"/>
            </a:solidFill>
            <a:prstDash val="solid"/>
            <a:miter lim="800000"/>
          </a:ln>
        </c:spPr>
        <c:txPr>
          <a:bodyPr rot="0"/>
          <a:lstStyle/>
          <a:p>
            <a:pPr>
              <a:defRPr b="0" i="0" strike="noStrike" sz="900" u="none">
                <a:solidFill>
                  <a:srgbClr val="000000"/>
                </a:solidFill>
                <a:latin typeface="Bookman Old Style"/>
              </a:defRPr>
            </a:pPr>
          </a:p>
        </c:txPr>
        <c:crossAx val="2094734553"/>
        <c:crosses val="autoZero"/>
        <c:auto val="1"/>
        <c:lblAlgn val="ctr"/>
        <c:noMultiLvlLbl val="1"/>
      </c:catAx>
      <c:valAx>
        <c:axId val="2094734553"/>
        <c:scaling>
          <c:orientation val="minMax"/>
        </c:scaling>
        <c:delete val="0"/>
        <c:axPos val="l"/>
        <c:numFmt formatCode="0" sourceLinked="0"/>
        <c:majorTickMark val="none"/>
        <c:minorTickMark val="none"/>
        <c:tickLblPos val="none"/>
        <c:spPr>
          <a:ln w="12700" cap="flat">
            <a:noFill/>
            <a:prstDash val="solid"/>
            <a:miter lim="800000"/>
          </a:ln>
        </c:spPr>
        <c:txPr>
          <a:bodyPr rot="0"/>
          <a:lstStyle/>
          <a:p>
            <a:pPr>
              <a:defRPr b="0" i="0" strike="noStrike" sz="1000" u="none">
                <a:solidFill>
                  <a:srgbClr val="000000"/>
                </a:solidFill>
                <a:latin typeface="Calibri"/>
              </a:defRPr>
            </a:pPr>
          </a:p>
        </c:txPr>
        <c:crossAx val="2094734552"/>
        <c:crosses val="autoZero"/>
        <c:crossBetween val="between"/>
        <c:majorUnit val="1000"/>
        <c:minorUnit val="500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</c:chart>
  <c:spPr>
    <a:noFill/>
    <a:ln w="12700" cap="flat">
      <a:solidFill>
        <a:srgbClr val="000000"/>
      </a:solidFill>
      <a:prstDash val="solid"/>
      <a:round/>
    </a:ln>
    <a:effectLst/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title>
      <c:tx>
        <c:rich>
          <a:bodyPr rot="0"/>
          <a:lstStyle/>
          <a:p>
            <a:pPr>
              <a:defRPr b="1" i="0" strike="noStrike" sz="1200" u="none">
                <a:solidFill>
                  <a:srgbClr val="000000"/>
                </a:solidFill>
                <a:latin typeface="Bookman Old Style"/>
              </a:defRPr>
            </a:pPr>
            <a:r>
              <a:rPr b="1" i="0" strike="noStrike" sz="1200" u="none">
                <a:solidFill>
                  <a:srgbClr val="000000"/>
                </a:solidFill>
                <a:latin typeface="Bookman Old Style"/>
              </a:rPr>
              <a:t>Operating Income – (GHS Mn)</a:t>
            </a:r>
          </a:p>
        </c:rich>
      </c:tx>
      <c:layout>
        <c:manualLayout>
          <c:xMode val="edge"/>
          <c:yMode val="edge"/>
          <c:x val="0.162082"/>
          <c:y val="0"/>
          <c:w val="0.675835"/>
          <c:h val="0.190147"/>
        </c:manualLayout>
      </c:layout>
      <c:overlay val="1"/>
      <c:spPr>
        <a:noFill/>
        <a:effectLst/>
      </c:spPr>
    </c:title>
    <c:autoTitleDeleted val="1"/>
    <c:plotArea>
      <c:layout>
        <c:manualLayout>
          <c:layoutTarget val="inner"/>
          <c:xMode val="edge"/>
          <c:yMode val="edge"/>
          <c:x val="0.0366202"/>
          <c:y val="0.190147"/>
          <c:w val="0.95838"/>
          <c:h val="0.6881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60046"/>
            </a:solidFill>
            <a:ln w="9525" cap="flat">
              <a:solidFill>
                <a:srgbClr val="260026"/>
              </a:solidFill>
              <a:prstDash val="solid"/>
              <a:round/>
            </a:ln>
            <a:effectLst/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b="0" i="0" strike="noStrike" sz="900" u="none">
                    <a:solidFill>
                      <a:srgbClr val="000000"/>
                    </a:solidFill>
                    <a:latin typeface="Calibri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Sheet1!$A$2:$A$8</c:f>
              <c:strCach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strCache>
            </c:strRef>
          </c:cat>
          <c:val>
            <c:numRef>
              <c:f>Sheet1!$B$2:$B$8</c:f>
              <c:numCache>
                <c:ptCount val="7"/>
                <c:pt idx="0">
                  <c:v>127.000000</c:v>
                </c:pt>
                <c:pt idx="1">
                  <c:v>165.000000</c:v>
                </c:pt>
                <c:pt idx="2">
                  <c:v>142.000000</c:v>
                </c:pt>
                <c:pt idx="3">
                  <c:v>182.000000</c:v>
                </c:pt>
                <c:pt idx="4">
                  <c:v>253.000000</c:v>
                </c:pt>
                <c:pt idx="5">
                  <c:v>304.000000</c:v>
                </c:pt>
                <c:pt idx="6">
                  <c:v>391.000000</c:v>
                </c:pt>
              </c:numCache>
            </c:numRef>
          </c:val>
        </c:ser>
        <c:gapWidth val="164"/>
        <c:overlap val="-22"/>
        <c:axId val="2094734552"/>
        <c:axId val="2094734553"/>
      </c:barChart>
      <c:catAx>
        <c:axId val="20947345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2700" cap="flat">
            <a:solidFill>
              <a:srgbClr val="888888"/>
            </a:solidFill>
            <a:prstDash val="solid"/>
            <a:miter lim="800000"/>
          </a:ln>
        </c:spPr>
        <c:txPr>
          <a:bodyPr rot="0"/>
          <a:lstStyle/>
          <a:p>
            <a:pPr>
              <a:defRPr b="0" i="0" strike="noStrike" sz="900" u="none">
                <a:solidFill>
                  <a:srgbClr val="000000"/>
                </a:solidFill>
                <a:latin typeface="Bookman Old Style"/>
              </a:defRPr>
            </a:pPr>
          </a:p>
        </c:txPr>
        <c:crossAx val="2094734553"/>
        <c:crosses val="autoZero"/>
        <c:auto val="1"/>
        <c:lblAlgn val="ctr"/>
        <c:noMultiLvlLbl val="1"/>
      </c:catAx>
      <c:valAx>
        <c:axId val="2094734553"/>
        <c:scaling>
          <c:orientation val="minMax"/>
        </c:scaling>
        <c:delete val="0"/>
        <c:axPos val="l"/>
        <c:numFmt formatCode="0" sourceLinked="0"/>
        <c:majorTickMark val="none"/>
        <c:minorTickMark val="none"/>
        <c:tickLblPos val="none"/>
        <c:spPr>
          <a:ln w="12700" cap="flat">
            <a:noFill/>
            <a:prstDash val="solid"/>
            <a:miter lim="800000"/>
          </a:ln>
        </c:spPr>
        <c:txPr>
          <a:bodyPr rot="0"/>
          <a:lstStyle/>
          <a:p>
            <a:pPr>
              <a:defRPr b="0" i="0" strike="noStrike" sz="1000" u="none">
                <a:solidFill>
                  <a:srgbClr val="000000"/>
                </a:solidFill>
                <a:latin typeface="Calibri"/>
              </a:defRPr>
            </a:pPr>
          </a:p>
        </c:txPr>
        <c:crossAx val="2094734552"/>
        <c:crosses val="autoZero"/>
        <c:crossBetween val="between"/>
        <c:majorUnit val="100"/>
        <c:minorUnit val="50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</c:chart>
  <c:spPr>
    <a:noFill/>
    <a:ln w="12700" cap="flat">
      <a:solidFill>
        <a:srgbClr val="000000"/>
      </a:solidFill>
      <a:prstDash val="solid"/>
      <a:round/>
    </a:ln>
    <a:effectLst/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title>
      <c:tx>
        <c:rich>
          <a:bodyPr rot="0"/>
          <a:lstStyle/>
          <a:p>
            <a:pPr>
              <a:defRPr b="1" i="0" strike="noStrike" sz="1200" u="none">
                <a:solidFill>
                  <a:srgbClr val="000000"/>
                </a:solidFill>
                <a:latin typeface="Bookman Old Style"/>
              </a:defRPr>
            </a:pPr>
            <a:r>
              <a:rPr b="1" i="0" strike="noStrike" sz="1200" u="none">
                <a:solidFill>
                  <a:srgbClr val="000000"/>
                </a:solidFill>
                <a:latin typeface="Bookman Old Style"/>
              </a:rPr>
              <a:t>PBT Trends – (GHS Mn)</a:t>
            </a:r>
          </a:p>
        </c:rich>
      </c:tx>
      <c:layout>
        <c:manualLayout>
          <c:xMode val="edge"/>
          <c:yMode val="edge"/>
          <c:x val="0.2254"/>
          <c:y val="0"/>
          <c:w val="0.549199"/>
          <c:h val="0.190147"/>
        </c:manualLayout>
      </c:layout>
      <c:overlay val="1"/>
      <c:spPr>
        <a:noFill/>
        <a:effectLst/>
      </c:spPr>
    </c:title>
    <c:autoTitleDeleted val="1"/>
    <c:plotArea>
      <c:layout>
        <c:manualLayout>
          <c:layoutTarget val="inner"/>
          <c:xMode val="edge"/>
          <c:yMode val="edge"/>
          <c:x val="0.038012"/>
          <c:y val="0.190147"/>
          <c:w val="0.956988"/>
          <c:h val="0.6881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60046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b="0" i="0" strike="noStrike" sz="900" u="none">
                    <a:solidFill>
                      <a:srgbClr val="000000"/>
                    </a:solidFill>
                    <a:latin typeface="Calibri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Sheet1!$A$2:$A$8</c:f>
              <c:strCach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strCache>
            </c:strRef>
          </c:cat>
          <c:val>
            <c:numRef>
              <c:f>Sheet1!$B$2:$B$8</c:f>
              <c:numCache>
                <c:ptCount val="7"/>
                <c:pt idx="0">
                  <c:v>21.000000</c:v>
                </c:pt>
                <c:pt idx="1">
                  <c:v>25.000000</c:v>
                </c:pt>
                <c:pt idx="2">
                  <c:v>29.000000</c:v>
                </c:pt>
                <c:pt idx="3">
                  <c:v>36.000000</c:v>
                </c:pt>
                <c:pt idx="4">
                  <c:v>2.000000</c:v>
                </c:pt>
                <c:pt idx="5">
                  <c:v>102.000000</c:v>
                </c:pt>
                <c:pt idx="6">
                  <c:v>156.000000</c:v>
                </c:pt>
              </c:numCache>
            </c:numRef>
          </c:val>
        </c:ser>
        <c:gapWidth val="164"/>
        <c:overlap val="-22"/>
        <c:axId val="2094734552"/>
        <c:axId val="2094734553"/>
      </c:barChart>
      <c:catAx>
        <c:axId val="20947345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2700" cap="flat">
            <a:solidFill>
              <a:srgbClr val="888888"/>
            </a:solidFill>
            <a:prstDash val="solid"/>
            <a:miter lim="800000"/>
          </a:ln>
        </c:spPr>
        <c:txPr>
          <a:bodyPr rot="0"/>
          <a:lstStyle/>
          <a:p>
            <a:pPr>
              <a:defRPr b="0" i="0" strike="noStrike" sz="900" u="none">
                <a:solidFill>
                  <a:srgbClr val="000000"/>
                </a:solidFill>
                <a:latin typeface="Bookman Old Style"/>
              </a:defRPr>
            </a:pPr>
          </a:p>
        </c:txPr>
        <c:crossAx val="2094734553"/>
        <c:crosses val="autoZero"/>
        <c:auto val="1"/>
        <c:lblAlgn val="ctr"/>
        <c:noMultiLvlLbl val="1"/>
      </c:catAx>
      <c:valAx>
        <c:axId val="2094734553"/>
        <c:scaling>
          <c:orientation val="minMax"/>
        </c:scaling>
        <c:delete val="0"/>
        <c:axPos val="l"/>
        <c:numFmt formatCode="0" sourceLinked="0"/>
        <c:majorTickMark val="none"/>
        <c:minorTickMark val="none"/>
        <c:tickLblPos val="none"/>
        <c:spPr>
          <a:ln w="12700" cap="flat">
            <a:noFill/>
            <a:prstDash val="solid"/>
            <a:miter lim="800000"/>
          </a:ln>
        </c:spPr>
        <c:txPr>
          <a:bodyPr rot="0"/>
          <a:lstStyle/>
          <a:p>
            <a:pPr>
              <a:defRPr b="0" i="0" strike="noStrike" sz="1000" u="none">
                <a:solidFill>
                  <a:srgbClr val="000000"/>
                </a:solidFill>
                <a:latin typeface="Calibri"/>
              </a:defRPr>
            </a:pPr>
          </a:p>
        </c:txPr>
        <c:crossAx val="2094734552"/>
        <c:crosses val="autoZero"/>
        <c:crossBetween val="between"/>
        <c:majorUnit val="40"/>
        <c:minorUnit val="20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</c:chart>
  <c:spPr>
    <a:noFill/>
    <a:ln w="12700" cap="flat">
      <a:solidFill>
        <a:srgbClr val="000000"/>
      </a:solidFill>
      <a:prstDash val="solid"/>
      <a:round/>
    </a:ln>
    <a:effectLst/>
  </c:spPr>
  <c:externalData r:id="rId1">
    <c:autoUpdate val="0"/>
  </c:externalData>
</c:chartSpace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Shape 38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85" name="Shape 38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Shape 68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682" name="Shape 68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 i="1" sz="4100">
                <a:latin typeface="Bookman Old Style"/>
                <a:ea typeface="Bookman Old Style"/>
                <a:cs typeface="Bookman Old Style"/>
                <a:sym typeface="Bookman Old Style"/>
              </a:defRPr>
            </a:pPr>
            <a:r>
              <a:t> -           The bank offers unrivalled customer service and convenience in Ghana, and is fondly branded as the “Purple Experience”. FAB is visible and welcoming to all local and foreign customers.</a:t>
            </a:r>
          </a:p>
          <a:p>
            <a:pPr>
              <a:defRPr b="1" i="1" sz="4100">
                <a:latin typeface="Bookman Old Style"/>
                <a:ea typeface="Bookman Old Style"/>
                <a:cs typeface="Bookman Old Style"/>
                <a:sym typeface="Bookman Old Style"/>
              </a:defRPr>
            </a:pPr>
          </a:p>
          <a:p>
            <a:pPr>
              <a:defRPr b="1" i="1" sz="4100">
                <a:latin typeface="Bookman Old Style"/>
                <a:ea typeface="Bookman Old Style"/>
                <a:cs typeface="Bookman Old Style"/>
                <a:sym typeface="Bookman Old Style"/>
              </a:defRPr>
            </a:pPr>
          </a:p>
          <a:p>
            <a:pPr>
              <a:defRPr b="1" i="1" sz="4100">
                <a:solidFill>
                  <a:srgbClr val="40315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pPr>
            <a:r>
              <a:t> -           First Atlantic Bank is Ghana’s notable financial institution, serving individual customers, small- and medium enterprises and large corporations with a full suite of banking, investment, and risk management products and services. </a:t>
            </a:r>
          </a:p>
          <a:p>
            <a:pPr>
              <a:defRPr b="1" i="1" sz="4100">
                <a:latin typeface="Bookman Old Style"/>
                <a:ea typeface="Bookman Old Style"/>
                <a:cs typeface="Bookman Old Style"/>
                <a:sym typeface="Bookman Old Style"/>
              </a:defRPr>
            </a:pPr>
          </a:p>
          <a:p>
            <a:pPr>
              <a:defRPr b="1" i="1" sz="4100">
                <a:latin typeface="Bookman Old Style"/>
                <a:ea typeface="Bookman Old Style"/>
                <a:cs typeface="Bookman Old Style"/>
                <a:sym typeface="Bookman Old Style"/>
              </a:defRPr>
            </a:pPr>
          </a:p>
          <a:p>
            <a:pPr>
              <a:buSzPct val="100000"/>
              <a:buChar char="-"/>
              <a:defRPr b="1" i="1" sz="4100">
                <a:solidFill>
                  <a:srgbClr val="40315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pPr>
            <a:r>
              <a:t>FAB’s banking channels cover multiple strategic locations in Ghana and service a diverse mix of business relationships with knowledgeable personal &amp; business, corporate, and private banking offices, efficient ATMs and convenient online banking and mobile access</a:t>
            </a:r>
          </a:p>
          <a:p>
            <a:pPr>
              <a:buSzPct val="100000"/>
              <a:buChar char="-"/>
              <a:defRPr b="1" i="1" sz="4100">
                <a:solidFill>
                  <a:srgbClr val="40315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pPr>
          </a:p>
          <a:p>
            <a:pPr>
              <a:buSzPct val="100000"/>
              <a:buChar char="-"/>
              <a:defRPr b="1" i="1" sz="4100">
                <a:solidFill>
                  <a:srgbClr val="40315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pPr>
          </a:p>
          <a:p>
            <a:pPr>
              <a:buSzPct val="100000"/>
              <a:buChar char="-"/>
              <a:defRPr b="1" i="1" sz="4100">
                <a:solidFill>
                  <a:srgbClr val="40315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pPr>
            <a:r>
              <a:t>FAB holds strong personal, business, and corporate  banking experience, and is a gateway for trade and investment flows across Africa. Corporations, government bodies, institutions and individuals in and outside of Ghana use FAB as their chosen reliable intermediary. </a:t>
            </a:r>
          </a:p>
          <a:p>
            <a:pPr>
              <a:buSzPct val="100000"/>
              <a:buChar char="-"/>
              <a:defRPr b="1" i="1" sz="4100">
                <a:solidFill>
                  <a:srgbClr val="40315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pPr>
          </a:p>
          <a:p>
            <a:pPr>
              <a:buSzPct val="100000"/>
              <a:buChar char="-"/>
              <a:defRPr b="1" i="1" sz="4100">
                <a:solidFill>
                  <a:srgbClr val="40315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pPr>
          </a:p>
          <a:p>
            <a:pPr>
              <a:buSzPct val="100000"/>
              <a:buChar char="-"/>
              <a:defRPr b="1" i="1" sz="4100">
                <a:latin typeface="Bookman Old Style"/>
                <a:ea typeface="Bookman Old Style"/>
                <a:cs typeface="Bookman Old Style"/>
                <a:sym typeface="Bookman Old Style"/>
              </a:defRPr>
            </a:pPr>
            <a:r>
              <a:t>FAB provides industry-leading support to many economic sectors of Ghana and regularly holds Thought Leadership forums and B2B events in partnership with foreign trade missions and local partners.</a:t>
            </a:r>
          </a:p>
        </p:txBody>
      </p:sp>
    </p:spTree>
  </p:cSld>
  <p:clrMapOvr>
    <a:masterClrMapping/>
  </p:clrMapOvr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3.png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3.png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3.png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3.png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524000" y="3602037"/>
            <a:ext cx="9144000" cy="1655764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0638" y="0"/>
            <a:ext cx="12192001" cy="7054850"/>
          </a:xfrm>
          <a:prstGeom prst="rect">
            <a:avLst/>
          </a:prstGeom>
          <a:ln w="12700">
            <a:miter lim="400000"/>
          </a:ln>
        </p:spPr>
      </p:pic>
      <p:sp>
        <p:nvSpPr>
          <p:cNvPr id="93" name="Rounded Rectangle 7"/>
          <p:cNvSpPr/>
          <p:nvPr/>
        </p:nvSpPr>
        <p:spPr>
          <a:xfrm>
            <a:off x="-19050" y="-2"/>
            <a:ext cx="11366500" cy="639767"/>
          </a:xfrm>
          <a:prstGeom prst="rect">
            <a:avLst/>
          </a:prstGeom>
          <a:solidFill>
            <a:srgbClr val="360036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defRPr>
            </a:pPr>
          </a:p>
        </p:txBody>
      </p:sp>
      <p:sp>
        <p:nvSpPr>
          <p:cNvPr id="94" name="Rounded Rectangle 8"/>
          <p:cNvSpPr/>
          <p:nvPr/>
        </p:nvSpPr>
        <p:spPr>
          <a:xfrm>
            <a:off x="10147300" y="-2"/>
            <a:ext cx="2025650" cy="639767"/>
          </a:xfrm>
          <a:prstGeom prst="rect">
            <a:avLst/>
          </a:prstGeom>
          <a:solidFill>
            <a:srgbClr val="480048">
              <a:alpha val="94118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defRPr>
            </a:pPr>
          </a:p>
        </p:txBody>
      </p:sp>
      <p:sp>
        <p:nvSpPr>
          <p:cNvPr id="95" name="Rounded Rectangle 9"/>
          <p:cNvSpPr/>
          <p:nvPr/>
        </p:nvSpPr>
        <p:spPr>
          <a:xfrm>
            <a:off x="10672763" y="-2"/>
            <a:ext cx="1462089" cy="639767"/>
          </a:xfrm>
          <a:prstGeom prst="rect">
            <a:avLst/>
          </a:prstGeom>
          <a:solidFill>
            <a:srgbClr val="640064">
              <a:alpha val="87059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defRPr>
            </a:pPr>
          </a:p>
        </p:txBody>
      </p:sp>
      <p:pic>
        <p:nvPicPr>
          <p:cNvPr id="96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301413" y="0"/>
            <a:ext cx="869952" cy="639763"/>
          </a:xfrm>
          <a:prstGeom prst="rect">
            <a:avLst/>
          </a:prstGeom>
          <a:ln w="28575">
            <a:solidFill>
              <a:srgbClr val="FFFFFF"/>
            </a:solidFill>
            <a:miter/>
          </a:ln>
        </p:spPr>
      </p:pic>
      <p:sp>
        <p:nvSpPr>
          <p:cNvPr id="97" name="Title Text"/>
          <p:cNvSpPr txBox="1"/>
          <p:nvPr>
            <p:ph type="title"/>
          </p:nvPr>
        </p:nvSpPr>
        <p:spPr>
          <a:xfrm>
            <a:off x="531907" y="304800"/>
            <a:ext cx="9831297" cy="685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pPr/>
            <a:r>
              <a:t>Title Text</a:t>
            </a:r>
          </a:p>
        </p:txBody>
      </p:sp>
      <p:sp>
        <p:nvSpPr>
          <p:cNvPr id="98" name="Slide Number"/>
          <p:cNvSpPr txBox="1"/>
          <p:nvPr>
            <p:ph type="sldNum" sz="quarter" idx="2"/>
          </p:nvPr>
        </p:nvSpPr>
        <p:spPr>
          <a:xfrm>
            <a:off x="8478978" y="6232199"/>
            <a:ext cx="258623" cy="248303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roup 17"/>
          <p:cNvGrpSpPr/>
          <p:nvPr/>
        </p:nvGrpSpPr>
        <p:grpSpPr>
          <a:xfrm>
            <a:off x="93783" y="533397"/>
            <a:ext cx="12041949" cy="18293"/>
            <a:chOff x="0" y="-1"/>
            <a:chExt cx="12041947" cy="18292"/>
          </a:xfrm>
        </p:grpSpPr>
        <p:sp>
          <p:nvSpPr>
            <p:cNvPr id="105" name="Rounded Rectangle 7"/>
            <p:cNvSpPr/>
            <p:nvPr/>
          </p:nvSpPr>
          <p:spPr>
            <a:xfrm>
              <a:off x="-1" y="-2"/>
              <a:ext cx="11208276" cy="18294"/>
            </a:xfrm>
            <a:prstGeom prst="rect">
              <a:avLst/>
            </a:prstGeom>
            <a:solidFill>
              <a:srgbClr val="66006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2400">
                  <a:solidFill>
                    <a:srgbClr val="FFFFFF"/>
                  </a:solidFill>
                  <a:latin typeface="Book Antiqua"/>
                  <a:ea typeface="Book Antiqua"/>
                  <a:cs typeface="Book Antiqua"/>
                  <a:sym typeface="Book Antiqua"/>
                </a:defRPr>
              </a:pPr>
            </a:p>
          </p:txBody>
        </p:sp>
        <p:sp>
          <p:nvSpPr>
            <p:cNvPr id="106" name="Rounded Rectangle 8"/>
            <p:cNvSpPr/>
            <p:nvPr/>
          </p:nvSpPr>
          <p:spPr>
            <a:xfrm>
              <a:off x="10004078" y="-2"/>
              <a:ext cx="2037869" cy="18294"/>
            </a:xfrm>
            <a:prstGeom prst="rect">
              <a:avLst/>
            </a:prstGeom>
            <a:solidFill>
              <a:srgbClr val="66006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2400">
                  <a:solidFill>
                    <a:srgbClr val="FFFFFF"/>
                  </a:solidFill>
                  <a:latin typeface="Book Antiqua"/>
                  <a:ea typeface="Book Antiqua"/>
                  <a:cs typeface="Book Antiqua"/>
                  <a:sym typeface="Book Antiqua"/>
                </a:defRPr>
              </a:pPr>
            </a:p>
          </p:txBody>
        </p:sp>
      </p:grpSp>
      <p:sp>
        <p:nvSpPr>
          <p:cNvPr id="108" name="Slide Number"/>
          <p:cNvSpPr txBox="1"/>
          <p:nvPr>
            <p:ph type="sldNum" sz="quarter" idx="2"/>
          </p:nvPr>
        </p:nvSpPr>
        <p:spPr>
          <a:xfrm>
            <a:off x="11594051" y="6540818"/>
            <a:ext cx="293151" cy="2692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bg object 16"/>
          <p:cNvSpPr/>
          <p:nvPr/>
        </p:nvSpPr>
        <p:spPr>
          <a:xfrm>
            <a:off x="-1" y="0"/>
            <a:ext cx="12171682" cy="6857997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sp>
        <p:nvSpPr>
          <p:cNvPr id="116" name="bg object 17"/>
          <p:cNvSpPr/>
          <p:nvPr/>
        </p:nvSpPr>
        <p:spPr>
          <a:xfrm>
            <a:off x="0" y="-1"/>
            <a:ext cx="10147810" cy="640081"/>
          </a:xfrm>
          <a:prstGeom prst="rect">
            <a:avLst/>
          </a:prstGeom>
          <a:solidFill>
            <a:srgbClr val="360036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grpSp>
        <p:nvGrpSpPr>
          <p:cNvPr id="119" name="bg object 18"/>
          <p:cNvGrpSpPr/>
          <p:nvPr/>
        </p:nvGrpSpPr>
        <p:grpSpPr>
          <a:xfrm>
            <a:off x="10147809" y="-2"/>
            <a:ext cx="2025908" cy="640085"/>
            <a:chOff x="0" y="0"/>
            <a:chExt cx="2025906" cy="640083"/>
          </a:xfrm>
        </p:grpSpPr>
        <p:sp>
          <p:nvSpPr>
            <p:cNvPr id="117" name="Rectangle"/>
            <p:cNvSpPr/>
            <p:nvPr/>
          </p:nvSpPr>
          <p:spPr>
            <a:xfrm>
              <a:off x="0" y="-1"/>
              <a:ext cx="524258" cy="640085"/>
            </a:xfrm>
            <a:prstGeom prst="rect">
              <a:avLst/>
            </a:prstGeom>
            <a:solidFill>
              <a:srgbClr val="470047">
                <a:alpha val="94117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</a:p>
          </p:txBody>
        </p:sp>
        <p:sp>
          <p:nvSpPr>
            <p:cNvPr id="118" name="Rectangle"/>
            <p:cNvSpPr/>
            <p:nvPr/>
          </p:nvSpPr>
          <p:spPr>
            <a:xfrm>
              <a:off x="1987296" y="-1"/>
              <a:ext cx="38611" cy="640085"/>
            </a:xfrm>
            <a:prstGeom prst="rect">
              <a:avLst/>
            </a:prstGeom>
            <a:solidFill>
              <a:srgbClr val="470047">
                <a:alpha val="94117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</a:p>
          </p:txBody>
        </p:sp>
      </p:grpSp>
      <p:sp>
        <p:nvSpPr>
          <p:cNvPr id="120" name="bg object 19"/>
          <p:cNvSpPr/>
          <p:nvPr/>
        </p:nvSpPr>
        <p:spPr>
          <a:xfrm>
            <a:off x="10672063" y="-1"/>
            <a:ext cx="1463042" cy="640081"/>
          </a:xfrm>
          <a:prstGeom prst="rect">
            <a:avLst/>
          </a:prstGeom>
          <a:solidFill>
            <a:srgbClr val="630063">
              <a:alpha val="87057"/>
            </a:srgbClr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sp>
        <p:nvSpPr>
          <p:cNvPr id="121" name="bg object 20"/>
          <p:cNvSpPr/>
          <p:nvPr/>
        </p:nvSpPr>
        <p:spPr>
          <a:xfrm>
            <a:off x="11301983" y="0"/>
            <a:ext cx="869698" cy="64008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grpSp>
        <p:nvGrpSpPr>
          <p:cNvPr id="124" name="bg object 21"/>
          <p:cNvGrpSpPr/>
          <p:nvPr/>
        </p:nvGrpSpPr>
        <p:grpSpPr>
          <a:xfrm>
            <a:off x="11282680" y="-1"/>
            <a:ext cx="908306" cy="654563"/>
            <a:chOff x="0" y="0"/>
            <a:chExt cx="908304" cy="654561"/>
          </a:xfrm>
        </p:grpSpPr>
        <p:sp>
          <p:nvSpPr>
            <p:cNvPr id="122" name="Line"/>
            <p:cNvSpPr/>
            <p:nvPr/>
          </p:nvSpPr>
          <p:spPr>
            <a:xfrm>
              <a:off x="0" y="-1"/>
              <a:ext cx="908305" cy="6545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</a:path>
              </a:pathLst>
            </a:custGeom>
            <a:noFill/>
            <a:ln w="28956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</a:p>
          </p:txBody>
        </p:sp>
        <p:sp>
          <p:nvSpPr>
            <p:cNvPr id="123" name="Line"/>
            <p:cNvSpPr/>
            <p:nvPr/>
          </p:nvSpPr>
          <p:spPr>
            <a:xfrm flipH="1">
              <a:off x="0" y="-1"/>
              <a:ext cx="2" cy="654562"/>
            </a:xfrm>
            <a:prstGeom prst="line">
              <a:avLst/>
            </a:prstGeom>
            <a:noFill/>
            <a:ln w="28956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</p:grpSp>
      <p:sp>
        <p:nvSpPr>
          <p:cNvPr id="125" name="Title Text"/>
          <p:cNvSpPr txBox="1"/>
          <p:nvPr>
            <p:ph type="title"/>
          </p:nvPr>
        </p:nvSpPr>
        <p:spPr>
          <a:xfrm>
            <a:off x="914400" y="2125978"/>
            <a:ext cx="10363200" cy="554000"/>
          </a:xfrm>
          <a:prstGeom prst="rect">
            <a:avLst/>
          </a:prstGeom>
        </p:spPr>
        <p:txBody>
          <a:bodyPr lIns="0" tIns="0" rIns="0" bIns="0" anchor="t"/>
          <a:lstStyle>
            <a:lvl1pPr>
              <a:lnSpc>
                <a:spcPct val="100000"/>
              </a:lnSpc>
              <a:defRPr b="1" sz="3600">
                <a:solidFill>
                  <a:srgbClr val="FFFFFF"/>
                </a:solidFill>
                <a:latin typeface="Bookman Uralic"/>
                <a:ea typeface="Bookman Uralic"/>
                <a:cs typeface="Bookman Uralic"/>
                <a:sym typeface="Bookman Uralic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26" name="Body Level One…"/>
          <p:cNvSpPr txBox="1"/>
          <p:nvPr>
            <p:ph type="body" sz="quarter" idx="1"/>
          </p:nvPr>
        </p:nvSpPr>
        <p:spPr>
          <a:xfrm>
            <a:off x="1828800" y="3840479"/>
            <a:ext cx="8534400" cy="27700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800"/>
            </a:lvl1pPr>
            <a:lvl2pPr marL="0" indent="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800"/>
            </a:lvl2pPr>
            <a:lvl3pPr marL="0" indent="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800"/>
            </a:lvl3pPr>
            <a:lvl4pPr marL="0" indent="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800"/>
            </a:lvl4pPr>
            <a:lvl5pPr marL="0" indent="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7" name="Slide Number"/>
          <p:cNvSpPr txBox="1"/>
          <p:nvPr>
            <p:ph type="sldNum" sz="quarter" idx="2"/>
          </p:nvPr>
        </p:nvSpPr>
        <p:spPr>
          <a:xfrm>
            <a:off x="11337975" y="6377940"/>
            <a:ext cx="244426" cy="241648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bg object 16"/>
          <p:cNvSpPr/>
          <p:nvPr/>
        </p:nvSpPr>
        <p:spPr>
          <a:xfrm>
            <a:off x="-1" y="0"/>
            <a:ext cx="12171682" cy="6857997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sp>
        <p:nvSpPr>
          <p:cNvPr id="135" name="bg object 17"/>
          <p:cNvSpPr/>
          <p:nvPr/>
        </p:nvSpPr>
        <p:spPr>
          <a:xfrm>
            <a:off x="0" y="-1"/>
            <a:ext cx="10147810" cy="640081"/>
          </a:xfrm>
          <a:prstGeom prst="rect">
            <a:avLst/>
          </a:prstGeom>
          <a:solidFill>
            <a:srgbClr val="360036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grpSp>
        <p:nvGrpSpPr>
          <p:cNvPr id="138" name="bg object 18"/>
          <p:cNvGrpSpPr/>
          <p:nvPr/>
        </p:nvGrpSpPr>
        <p:grpSpPr>
          <a:xfrm>
            <a:off x="10147809" y="-2"/>
            <a:ext cx="2025908" cy="640085"/>
            <a:chOff x="0" y="0"/>
            <a:chExt cx="2025906" cy="640083"/>
          </a:xfrm>
        </p:grpSpPr>
        <p:sp>
          <p:nvSpPr>
            <p:cNvPr id="136" name="Rectangle"/>
            <p:cNvSpPr/>
            <p:nvPr/>
          </p:nvSpPr>
          <p:spPr>
            <a:xfrm>
              <a:off x="0" y="-1"/>
              <a:ext cx="524258" cy="640085"/>
            </a:xfrm>
            <a:prstGeom prst="rect">
              <a:avLst/>
            </a:prstGeom>
            <a:solidFill>
              <a:srgbClr val="470047">
                <a:alpha val="94117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</a:p>
          </p:txBody>
        </p:sp>
        <p:sp>
          <p:nvSpPr>
            <p:cNvPr id="137" name="Rectangle"/>
            <p:cNvSpPr/>
            <p:nvPr/>
          </p:nvSpPr>
          <p:spPr>
            <a:xfrm>
              <a:off x="1987296" y="-1"/>
              <a:ext cx="38611" cy="640085"/>
            </a:xfrm>
            <a:prstGeom prst="rect">
              <a:avLst/>
            </a:prstGeom>
            <a:solidFill>
              <a:srgbClr val="470047">
                <a:alpha val="94117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</a:p>
          </p:txBody>
        </p:sp>
      </p:grpSp>
      <p:sp>
        <p:nvSpPr>
          <p:cNvPr id="139" name="bg object 19"/>
          <p:cNvSpPr/>
          <p:nvPr/>
        </p:nvSpPr>
        <p:spPr>
          <a:xfrm>
            <a:off x="10672063" y="-1"/>
            <a:ext cx="1463042" cy="640081"/>
          </a:xfrm>
          <a:prstGeom prst="rect">
            <a:avLst/>
          </a:prstGeom>
          <a:solidFill>
            <a:srgbClr val="630063">
              <a:alpha val="87057"/>
            </a:srgbClr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sp>
        <p:nvSpPr>
          <p:cNvPr id="140" name="bg object 20"/>
          <p:cNvSpPr/>
          <p:nvPr/>
        </p:nvSpPr>
        <p:spPr>
          <a:xfrm>
            <a:off x="11301983" y="0"/>
            <a:ext cx="869698" cy="64008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grpSp>
        <p:nvGrpSpPr>
          <p:cNvPr id="143" name="bg object 21"/>
          <p:cNvGrpSpPr/>
          <p:nvPr/>
        </p:nvGrpSpPr>
        <p:grpSpPr>
          <a:xfrm>
            <a:off x="11282680" y="-1"/>
            <a:ext cx="908306" cy="654563"/>
            <a:chOff x="0" y="0"/>
            <a:chExt cx="908304" cy="654561"/>
          </a:xfrm>
        </p:grpSpPr>
        <p:sp>
          <p:nvSpPr>
            <p:cNvPr id="141" name="Line"/>
            <p:cNvSpPr/>
            <p:nvPr/>
          </p:nvSpPr>
          <p:spPr>
            <a:xfrm>
              <a:off x="0" y="-1"/>
              <a:ext cx="908305" cy="6545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</a:path>
              </a:pathLst>
            </a:custGeom>
            <a:noFill/>
            <a:ln w="28956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</a:p>
          </p:txBody>
        </p:sp>
        <p:sp>
          <p:nvSpPr>
            <p:cNvPr id="142" name="Line"/>
            <p:cNvSpPr/>
            <p:nvPr/>
          </p:nvSpPr>
          <p:spPr>
            <a:xfrm flipH="1">
              <a:off x="0" y="-1"/>
              <a:ext cx="2" cy="654562"/>
            </a:xfrm>
            <a:prstGeom prst="line">
              <a:avLst/>
            </a:prstGeom>
            <a:noFill/>
            <a:ln w="28956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</p:grpSp>
      <p:sp>
        <p:nvSpPr>
          <p:cNvPr id="144" name="Title Text"/>
          <p:cNvSpPr txBox="1"/>
          <p:nvPr>
            <p:ph type="title"/>
          </p:nvPr>
        </p:nvSpPr>
        <p:spPr>
          <a:xfrm>
            <a:off x="3949870" y="3224022"/>
            <a:ext cx="4292262" cy="574041"/>
          </a:xfrm>
          <a:prstGeom prst="rect">
            <a:avLst/>
          </a:prstGeom>
        </p:spPr>
        <p:txBody>
          <a:bodyPr lIns="0" tIns="0" rIns="0" bIns="0" anchor="t"/>
          <a:lstStyle>
            <a:lvl1pPr>
              <a:lnSpc>
                <a:spcPct val="100000"/>
              </a:lnSpc>
              <a:defRPr b="1" sz="3600">
                <a:solidFill>
                  <a:srgbClr val="FFFFFF"/>
                </a:solidFill>
                <a:latin typeface="Bookman Uralic"/>
                <a:ea typeface="Bookman Uralic"/>
                <a:cs typeface="Bookman Uralic"/>
                <a:sym typeface="Bookman Uralic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45" name="Body Level One…"/>
          <p:cNvSpPr txBox="1"/>
          <p:nvPr>
            <p:ph type="body" sz="quarter" idx="1"/>
          </p:nvPr>
        </p:nvSpPr>
        <p:spPr>
          <a:xfrm>
            <a:off x="397933" y="2154552"/>
            <a:ext cx="11404601" cy="27700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800"/>
            </a:lvl1pPr>
            <a:lvl2pPr marL="0" indent="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800"/>
            </a:lvl2pPr>
            <a:lvl3pPr marL="0" indent="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800"/>
            </a:lvl3pPr>
            <a:lvl4pPr marL="0" indent="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800"/>
            </a:lvl4pPr>
            <a:lvl5pPr marL="0" indent="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6" name="Slide Number"/>
          <p:cNvSpPr txBox="1"/>
          <p:nvPr>
            <p:ph type="sldNum" sz="quarter" idx="2"/>
          </p:nvPr>
        </p:nvSpPr>
        <p:spPr>
          <a:xfrm>
            <a:off x="11337975" y="6377940"/>
            <a:ext cx="244426" cy="241648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bg object 16"/>
          <p:cNvSpPr/>
          <p:nvPr/>
        </p:nvSpPr>
        <p:spPr>
          <a:xfrm>
            <a:off x="-1" y="0"/>
            <a:ext cx="12171682" cy="6857997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sp>
        <p:nvSpPr>
          <p:cNvPr id="154" name="bg object 17"/>
          <p:cNvSpPr/>
          <p:nvPr/>
        </p:nvSpPr>
        <p:spPr>
          <a:xfrm>
            <a:off x="0" y="-1"/>
            <a:ext cx="10147810" cy="640081"/>
          </a:xfrm>
          <a:prstGeom prst="rect">
            <a:avLst/>
          </a:prstGeom>
          <a:solidFill>
            <a:srgbClr val="360036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grpSp>
        <p:nvGrpSpPr>
          <p:cNvPr id="157" name="bg object 18"/>
          <p:cNvGrpSpPr/>
          <p:nvPr/>
        </p:nvGrpSpPr>
        <p:grpSpPr>
          <a:xfrm>
            <a:off x="10147809" y="-2"/>
            <a:ext cx="2025908" cy="640085"/>
            <a:chOff x="0" y="0"/>
            <a:chExt cx="2025906" cy="640083"/>
          </a:xfrm>
        </p:grpSpPr>
        <p:sp>
          <p:nvSpPr>
            <p:cNvPr id="155" name="Rectangle"/>
            <p:cNvSpPr/>
            <p:nvPr/>
          </p:nvSpPr>
          <p:spPr>
            <a:xfrm>
              <a:off x="0" y="-1"/>
              <a:ext cx="524258" cy="640085"/>
            </a:xfrm>
            <a:prstGeom prst="rect">
              <a:avLst/>
            </a:prstGeom>
            <a:solidFill>
              <a:srgbClr val="470047">
                <a:alpha val="94117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</a:p>
          </p:txBody>
        </p:sp>
        <p:sp>
          <p:nvSpPr>
            <p:cNvPr id="156" name="Rectangle"/>
            <p:cNvSpPr/>
            <p:nvPr/>
          </p:nvSpPr>
          <p:spPr>
            <a:xfrm>
              <a:off x="1987296" y="-1"/>
              <a:ext cx="38611" cy="640085"/>
            </a:xfrm>
            <a:prstGeom prst="rect">
              <a:avLst/>
            </a:prstGeom>
            <a:solidFill>
              <a:srgbClr val="470047">
                <a:alpha val="94117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</a:p>
          </p:txBody>
        </p:sp>
      </p:grpSp>
      <p:sp>
        <p:nvSpPr>
          <p:cNvPr id="158" name="bg object 19"/>
          <p:cNvSpPr/>
          <p:nvPr/>
        </p:nvSpPr>
        <p:spPr>
          <a:xfrm>
            <a:off x="10672063" y="-1"/>
            <a:ext cx="1463042" cy="640081"/>
          </a:xfrm>
          <a:prstGeom prst="rect">
            <a:avLst/>
          </a:prstGeom>
          <a:solidFill>
            <a:srgbClr val="630063">
              <a:alpha val="87057"/>
            </a:srgbClr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sp>
        <p:nvSpPr>
          <p:cNvPr id="159" name="bg object 20"/>
          <p:cNvSpPr/>
          <p:nvPr/>
        </p:nvSpPr>
        <p:spPr>
          <a:xfrm>
            <a:off x="11301983" y="0"/>
            <a:ext cx="869698" cy="64008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grpSp>
        <p:nvGrpSpPr>
          <p:cNvPr id="162" name="bg object 21"/>
          <p:cNvGrpSpPr/>
          <p:nvPr/>
        </p:nvGrpSpPr>
        <p:grpSpPr>
          <a:xfrm>
            <a:off x="11282680" y="-1"/>
            <a:ext cx="908306" cy="654563"/>
            <a:chOff x="0" y="0"/>
            <a:chExt cx="908304" cy="654561"/>
          </a:xfrm>
        </p:grpSpPr>
        <p:sp>
          <p:nvSpPr>
            <p:cNvPr id="160" name="Line"/>
            <p:cNvSpPr/>
            <p:nvPr/>
          </p:nvSpPr>
          <p:spPr>
            <a:xfrm>
              <a:off x="0" y="-1"/>
              <a:ext cx="908305" cy="6545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</a:path>
              </a:pathLst>
            </a:custGeom>
            <a:noFill/>
            <a:ln w="28956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</a:p>
          </p:txBody>
        </p:sp>
        <p:sp>
          <p:nvSpPr>
            <p:cNvPr id="161" name="Line"/>
            <p:cNvSpPr/>
            <p:nvPr/>
          </p:nvSpPr>
          <p:spPr>
            <a:xfrm flipH="1">
              <a:off x="0" y="-1"/>
              <a:ext cx="2" cy="654562"/>
            </a:xfrm>
            <a:prstGeom prst="line">
              <a:avLst/>
            </a:prstGeom>
            <a:noFill/>
            <a:ln w="28956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</p:grpSp>
      <p:sp>
        <p:nvSpPr>
          <p:cNvPr id="163" name="Title Text"/>
          <p:cNvSpPr txBox="1"/>
          <p:nvPr>
            <p:ph type="title"/>
          </p:nvPr>
        </p:nvSpPr>
        <p:spPr>
          <a:xfrm>
            <a:off x="3949870" y="3224022"/>
            <a:ext cx="4292262" cy="574041"/>
          </a:xfrm>
          <a:prstGeom prst="rect">
            <a:avLst/>
          </a:prstGeom>
        </p:spPr>
        <p:txBody>
          <a:bodyPr lIns="0" tIns="0" rIns="0" bIns="0" anchor="t"/>
          <a:lstStyle>
            <a:lvl1pPr>
              <a:lnSpc>
                <a:spcPct val="100000"/>
              </a:lnSpc>
              <a:defRPr b="1" sz="3600">
                <a:solidFill>
                  <a:srgbClr val="FFFFFF"/>
                </a:solidFill>
                <a:latin typeface="Bookman Uralic"/>
                <a:ea typeface="Bookman Uralic"/>
                <a:cs typeface="Bookman Uralic"/>
                <a:sym typeface="Bookman Uralic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64" name="Body Level One…"/>
          <p:cNvSpPr txBox="1"/>
          <p:nvPr>
            <p:ph type="body" sz="quarter" idx="1"/>
          </p:nvPr>
        </p:nvSpPr>
        <p:spPr>
          <a:xfrm>
            <a:off x="609600" y="1577338"/>
            <a:ext cx="5303521" cy="27700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800"/>
            </a:lvl1pPr>
            <a:lvl2pPr marL="0" indent="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800"/>
            </a:lvl2pPr>
            <a:lvl3pPr marL="0" indent="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800"/>
            </a:lvl3pPr>
            <a:lvl4pPr marL="0" indent="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800"/>
            </a:lvl4pPr>
            <a:lvl5pPr marL="0" indent="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5" name="Slide Number"/>
          <p:cNvSpPr txBox="1"/>
          <p:nvPr>
            <p:ph type="sldNum" sz="quarter" idx="2"/>
          </p:nvPr>
        </p:nvSpPr>
        <p:spPr>
          <a:xfrm>
            <a:off x="11337975" y="6377940"/>
            <a:ext cx="244426" cy="241648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bg object 16"/>
          <p:cNvSpPr/>
          <p:nvPr/>
        </p:nvSpPr>
        <p:spPr>
          <a:xfrm>
            <a:off x="11243467" y="278478"/>
            <a:ext cx="688977" cy="499175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sp>
        <p:nvSpPr>
          <p:cNvPr id="173" name="Title Text"/>
          <p:cNvSpPr txBox="1"/>
          <p:nvPr>
            <p:ph type="title"/>
          </p:nvPr>
        </p:nvSpPr>
        <p:spPr>
          <a:xfrm>
            <a:off x="3949870" y="3224022"/>
            <a:ext cx="4292262" cy="574041"/>
          </a:xfrm>
          <a:prstGeom prst="rect">
            <a:avLst/>
          </a:prstGeom>
        </p:spPr>
        <p:txBody>
          <a:bodyPr lIns="0" tIns="0" rIns="0" bIns="0" anchor="t"/>
          <a:lstStyle>
            <a:lvl1pPr>
              <a:lnSpc>
                <a:spcPct val="100000"/>
              </a:lnSpc>
              <a:defRPr b="1" sz="3600">
                <a:solidFill>
                  <a:srgbClr val="FFFFFF"/>
                </a:solidFill>
                <a:latin typeface="Bookman Uralic"/>
                <a:ea typeface="Bookman Uralic"/>
                <a:cs typeface="Bookman Uralic"/>
                <a:sym typeface="Bookman Uralic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74" name="Slide Number"/>
          <p:cNvSpPr txBox="1"/>
          <p:nvPr>
            <p:ph type="sldNum" sz="quarter" idx="2"/>
          </p:nvPr>
        </p:nvSpPr>
        <p:spPr>
          <a:xfrm>
            <a:off x="11337975" y="6377940"/>
            <a:ext cx="244426" cy="241648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bg object 16"/>
          <p:cNvSpPr/>
          <p:nvPr/>
        </p:nvSpPr>
        <p:spPr>
          <a:xfrm>
            <a:off x="11243467" y="278478"/>
            <a:ext cx="688977" cy="499175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sp>
        <p:nvSpPr>
          <p:cNvPr id="182" name="bg object 17"/>
          <p:cNvSpPr/>
          <p:nvPr/>
        </p:nvSpPr>
        <p:spPr>
          <a:xfrm>
            <a:off x="230925" y="164867"/>
            <a:ext cx="2295576" cy="142134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sp>
        <p:nvSpPr>
          <p:cNvPr id="183" name="Slide Number"/>
          <p:cNvSpPr txBox="1"/>
          <p:nvPr>
            <p:ph type="sldNum" sz="quarter" idx="2"/>
          </p:nvPr>
        </p:nvSpPr>
        <p:spPr>
          <a:xfrm>
            <a:off x="11337975" y="6377940"/>
            <a:ext cx="244426" cy="241648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bg object 16"/>
          <p:cNvSpPr/>
          <p:nvPr/>
        </p:nvSpPr>
        <p:spPr>
          <a:xfrm>
            <a:off x="-1" y="0"/>
            <a:ext cx="12171682" cy="6857997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sp>
        <p:nvSpPr>
          <p:cNvPr id="191" name="bg object 17"/>
          <p:cNvSpPr/>
          <p:nvPr/>
        </p:nvSpPr>
        <p:spPr>
          <a:xfrm>
            <a:off x="0" y="-1"/>
            <a:ext cx="10147810" cy="640081"/>
          </a:xfrm>
          <a:prstGeom prst="rect">
            <a:avLst/>
          </a:prstGeom>
          <a:solidFill>
            <a:srgbClr val="360036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grpSp>
        <p:nvGrpSpPr>
          <p:cNvPr id="194" name="bg object 18"/>
          <p:cNvGrpSpPr/>
          <p:nvPr/>
        </p:nvGrpSpPr>
        <p:grpSpPr>
          <a:xfrm>
            <a:off x="10147809" y="-2"/>
            <a:ext cx="2025908" cy="640085"/>
            <a:chOff x="0" y="0"/>
            <a:chExt cx="2025906" cy="640083"/>
          </a:xfrm>
        </p:grpSpPr>
        <p:sp>
          <p:nvSpPr>
            <p:cNvPr id="192" name="Rectangle"/>
            <p:cNvSpPr/>
            <p:nvPr/>
          </p:nvSpPr>
          <p:spPr>
            <a:xfrm>
              <a:off x="0" y="-1"/>
              <a:ext cx="524258" cy="640085"/>
            </a:xfrm>
            <a:prstGeom prst="rect">
              <a:avLst/>
            </a:prstGeom>
            <a:solidFill>
              <a:srgbClr val="470047">
                <a:alpha val="94117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</a:p>
          </p:txBody>
        </p:sp>
        <p:sp>
          <p:nvSpPr>
            <p:cNvPr id="193" name="Rectangle"/>
            <p:cNvSpPr/>
            <p:nvPr/>
          </p:nvSpPr>
          <p:spPr>
            <a:xfrm>
              <a:off x="1987296" y="-1"/>
              <a:ext cx="38611" cy="640085"/>
            </a:xfrm>
            <a:prstGeom prst="rect">
              <a:avLst/>
            </a:prstGeom>
            <a:solidFill>
              <a:srgbClr val="470047">
                <a:alpha val="94117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</a:p>
          </p:txBody>
        </p:sp>
      </p:grpSp>
      <p:sp>
        <p:nvSpPr>
          <p:cNvPr id="195" name="bg object 19"/>
          <p:cNvSpPr/>
          <p:nvPr/>
        </p:nvSpPr>
        <p:spPr>
          <a:xfrm>
            <a:off x="10672063" y="-1"/>
            <a:ext cx="1463042" cy="640081"/>
          </a:xfrm>
          <a:prstGeom prst="rect">
            <a:avLst/>
          </a:prstGeom>
          <a:solidFill>
            <a:srgbClr val="630063">
              <a:alpha val="87057"/>
            </a:srgbClr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sp>
        <p:nvSpPr>
          <p:cNvPr id="196" name="bg object 20"/>
          <p:cNvSpPr/>
          <p:nvPr/>
        </p:nvSpPr>
        <p:spPr>
          <a:xfrm>
            <a:off x="11301983" y="0"/>
            <a:ext cx="869698" cy="64008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grpSp>
        <p:nvGrpSpPr>
          <p:cNvPr id="199" name="bg object 21"/>
          <p:cNvGrpSpPr/>
          <p:nvPr/>
        </p:nvGrpSpPr>
        <p:grpSpPr>
          <a:xfrm>
            <a:off x="11282680" y="-1"/>
            <a:ext cx="908306" cy="654563"/>
            <a:chOff x="0" y="0"/>
            <a:chExt cx="908304" cy="654561"/>
          </a:xfrm>
        </p:grpSpPr>
        <p:sp>
          <p:nvSpPr>
            <p:cNvPr id="197" name="Line"/>
            <p:cNvSpPr/>
            <p:nvPr/>
          </p:nvSpPr>
          <p:spPr>
            <a:xfrm>
              <a:off x="0" y="-1"/>
              <a:ext cx="908305" cy="6545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</a:path>
              </a:pathLst>
            </a:custGeom>
            <a:noFill/>
            <a:ln w="28956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</a:p>
          </p:txBody>
        </p:sp>
        <p:sp>
          <p:nvSpPr>
            <p:cNvPr id="198" name="Line"/>
            <p:cNvSpPr/>
            <p:nvPr/>
          </p:nvSpPr>
          <p:spPr>
            <a:xfrm flipH="1">
              <a:off x="0" y="-1"/>
              <a:ext cx="2" cy="654562"/>
            </a:xfrm>
            <a:prstGeom prst="line">
              <a:avLst/>
            </a:prstGeom>
            <a:noFill/>
            <a:ln w="28956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</p:grpSp>
      <p:pic>
        <p:nvPicPr>
          <p:cNvPr id="200" name="Picture 1" descr="Picture 1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20638" y="0"/>
            <a:ext cx="12192001" cy="7054850"/>
          </a:xfrm>
          <a:prstGeom prst="rect">
            <a:avLst/>
          </a:prstGeom>
          <a:ln w="12700">
            <a:miter lim="400000"/>
          </a:ln>
        </p:spPr>
      </p:pic>
      <p:sp>
        <p:nvSpPr>
          <p:cNvPr id="201" name="Rounded Rectangle 7"/>
          <p:cNvSpPr/>
          <p:nvPr/>
        </p:nvSpPr>
        <p:spPr>
          <a:xfrm>
            <a:off x="-19050" y="-2"/>
            <a:ext cx="11366500" cy="639767"/>
          </a:xfrm>
          <a:prstGeom prst="rect">
            <a:avLst/>
          </a:prstGeom>
          <a:solidFill>
            <a:srgbClr val="360036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defRPr>
            </a:pPr>
          </a:p>
        </p:txBody>
      </p:sp>
      <p:sp>
        <p:nvSpPr>
          <p:cNvPr id="202" name="Rounded Rectangle 8"/>
          <p:cNvSpPr/>
          <p:nvPr/>
        </p:nvSpPr>
        <p:spPr>
          <a:xfrm>
            <a:off x="10147300" y="-2"/>
            <a:ext cx="2025650" cy="639767"/>
          </a:xfrm>
          <a:prstGeom prst="rect">
            <a:avLst/>
          </a:prstGeom>
          <a:solidFill>
            <a:srgbClr val="480048">
              <a:alpha val="94118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defRPr>
            </a:pPr>
          </a:p>
        </p:txBody>
      </p:sp>
      <p:sp>
        <p:nvSpPr>
          <p:cNvPr id="203" name="Rounded Rectangle 9"/>
          <p:cNvSpPr/>
          <p:nvPr/>
        </p:nvSpPr>
        <p:spPr>
          <a:xfrm>
            <a:off x="10672763" y="-2"/>
            <a:ext cx="1462089" cy="639767"/>
          </a:xfrm>
          <a:prstGeom prst="rect">
            <a:avLst/>
          </a:prstGeom>
          <a:solidFill>
            <a:srgbClr val="640064">
              <a:alpha val="87059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defRPr>
            </a:pPr>
          </a:p>
        </p:txBody>
      </p:sp>
      <p:pic>
        <p:nvPicPr>
          <p:cNvPr id="204" name="Picture 3" descr="Picture 3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301413" y="0"/>
            <a:ext cx="869952" cy="639763"/>
          </a:xfrm>
          <a:prstGeom prst="rect">
            <a:avLst/>
          </a:prstGeom>
          <a:ln w="28575">
            <a:solidFill>
              <a:srgbClr val="FFFFFF"/>
            </a:solidFill>
            <a:miter/>
          </a:ln>
        </p:spPr>
      </p:pic>
      <p:sp>
        <p:nvSpPr>
          <p:cNvPr id="205" name="Title Text"/>
          <p:cNvSpPr txBox="1"/>
          <p:nvPr>
            <p:ph type="title"/>
          </p:nvPr>
        </p:nvSpPr>
        <p:spPr>
          <a:xfrm>
            <a:off x="531907" y="304800"/>
            <a:ext cx="9831297" cy="685800"/>
          </a:xfrm>
          <a:prstGeom prst="rect">
            <a:avLst/>
          </a:prstGeom>
        </p:spPr>
        <p:txBody>
          <a:bodyPr lIns="0" tIns="0" rIns="0" bIns="0" anchor="t"/>
          <a:lstStyle>
            <a:lvl1pPr>
              <a:lnSpc>
                <a:spcPct val="100000"/>
              </a:lnSpc>
              <a:defRPr b="1" sz="2800">
                <a:solidFill>
                  <a:srgbClr val="FFFFFF"/>
                </a:solidFill>
                <a:latin typeface="Bookman Uralic"/>
                <a:ea typeface="Bookman Uralic"/>
                <a:cs typeface="Bookman Uralic"/>
                <a:sym typeface="Bookman Uralic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06" name="Slide Number"/>
          <p:cNvSpPr txBox="1"/>
          <p:nvPr>
            <p:ph type="sldNum" sz="quarter" idx="2"/>
          </p:nvPr>
        </p:nvSpPr>
        <p:spPr>
          <a:xfrm>
            <a:off x="8478978" y="6232199"/>
            <a:ext cx="258623" cy="248303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bg object 16"/>
          <p:cNvSpPr/>
          <p:nvPr/>
        </p:nvSpPr>
        <p:spPr>
          <a:xfrm>
            <a:off x="-1" y="0"/>
            <a:ext cx="12171682" cy="6857997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sp>
        <p:nvSpPr>
          <p:cNvPr id="214" name="bg object 17"/>
          <p:cNvSpPr/>
          <p:nvPr/>
        </p:nvSpPr>
        <p:spPr>
          <a:xfrm>
            <a:off x="0" y="-1"/>
            <a:ext cx="10147810" cy="640081"/>
          </a:xfrm>
          <a:prstGeom prst="rect">
            <a:avLst/>
          </a:prstGeom>
          <a:solidFill>
            <a:srgbClr val="360036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grpSp>
        <p:nvGrpSpPr>
          <p:cNvPr id="217" name="bg object 18"/>
          <p:cNvGrpSpPr/>
          <p:nvPr/>
        </p:nvGrpSpPr>
        <p:grpSpPr>
          <a:xfrm>
            <a:off x="10147809" y="-2"/>
            <a:ext cx="2025908" cy="640085"/>
            <a:chOff x="0" y="0"/>
            <a:chExt cx="2025906" cy="640083"/>
          </a:xfrm>
        </p:grpSpPr>
        <p:sp>
          <p:nvSpPr>
            <p:cNvPr id="215" name="Rectangle"/>
            <p:cNvSpPr/>
            <p:nvPr/>
          </p:nvSpPr>
          <p:spPr>
            <a:xfrm>
              <a:off x="0" y="-1"/>
              <a:ext cx="524258" cy="640085"/>
            </a:xfrm>
            <a:prstGeom prst="rect">
              <a:avLst/>
            </a:prstGeom>
            <a:solidFill>
              <a:srgbClr val="470047">
                <a:alpha val="94117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</a:p>
          </p:txBody>
        </p:sp>
        <p:sp>
          <p:nvSpPr>
            <p:cNvPr id="216" name="Rectangle"/>
            <p:cNvSpPr/>
            <p:nvPr/>
          </p:nvSpPr>
          <p:spPr>
            <a:xfrm>
              <a:off x="1987296" y="-1"/>
              <a:ext cx="38611" cy="640085"/>
            </a:xfrm>
            <a:prstGeom prst="rect">
              <a:avLst/>
            </a:prstGeom>
            <a:solidFill>
              <a:srgbClr val="470047">
                <a:alpha val="94117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</a:p>
          </p:txBody>
        </p:sp>
      </p:grpSp>
      <p:sp>
        <p:nvSpPr>
          <p:cNvPr id="218" name="bg object 19"/>
          <p:cNvSpPr/>
          <p:nvPr/>
        </p:nvSpPr>
        <p:spPr>
          <a:xfrm>
            <a:off x="10672063" y="-1"/>
            <a:ext cx="1463042" cy="640081"/>
          </a:xfrm>
          <a:prstGeom prst="rect">
            <a:avLst/>
          </a:prstGeom>
          <a:solidFill>
            <a:srgbClr val="630063">
              <a:alpha val="87057"/>
            </a:srgbClr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sp>
        <p:nvSpPr>
          <p:cNvPr id="219" name="bg object 20"/>
          <p:cNvSpPr/>
          <p:nvPr/>
        </p:nvSpPr>
        <p:spPr>
          <a:xfrm>
            <a:off x="11301983" y="0"/>
            <a:ext cx="869698" cy="64008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grpSp>
        <p:nvGrpSpPr>
          <p:cNvPr id="222" name="bg object 21"/>
          <p:cNvGrpSpPr/>
          <p:nvPr/>
        </p:nvGrpSpPr>
        <p:grpSpPr>
          <a:xfrm>
            <a:off x="11282680" y="-1"/>
            <a:ext cx="908306" cy="654563"/>
            <a:chOff x="0" y="0"/>
            <a:chExt cx="908304" cy="654561"/>
          </a:xfrm>
        </p:grpSpPr>
        <p:sp>
          <p:nvSpPr>
            <p:cNvPr id="220" name="Line"/>
            <p:cNvSpPr/>
            <p:nvPr/>
          </p:nvSpPr>
          <p:spPr>
            <a:xfrm>
              <a:off x="0" y="-1"/>
              <a:ext cx="908305" cy="6545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</a:path>
              </a:pathLst>
            </a:custGeom>
            <a:noFill/>
            <a:ln w="28956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</a:p>
          </p:txBody>
        </p:sp>
        <p:sp>
          <p:nvSpPr>
            <p:cNvPr id="221" name="Line"/>
            <p:cNvSpPr/>
            <p:nvPr/>
          </p:nvSpPr>
          <p:spPr>
            <a:xfrm flipH="1">
              <a:off x="0" y="-1"/>
              <a:ext cx="2" cy="654562"/>
            </a:xfrm>
            <a:prstGeom prst="line">
              <a:avLst/>
            </a:prstGeom>
            <a:noFill/>
            <a:ln w="28956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225" name="Group 17"/>
          <p:cNvGrpSpPr/>
          <p:nvPr/>
        </p:nvGrpSpPr>
        <p:grpSpPr>
          <a:xfrm>
            <a:off x="93783" y="533397"/>
            <a:ext cx="12041949" cy="18293"/>
            <a:chOff x="0" y="-1"/>
            <a:chExt cx="12041947" cy="18292"/>
          </a:xfrm>
        </p:grpSpPr>
        <p:sp>
          <p:nvSpPr>
            <p:cNvPr id="223" name="Rounded Rectangle 7"/>
            <p:cNvSpPr/>
            <p:nvPr/>
          </p:nvSpPr>
          <p:spPr>
            <a:xfrm>
              <a:off x="-1" y="-2"/>
              <a:ext cx="11208276" cy="18294"/>
            </a:xfrm>
            <a:prstGeom prst="rect">
              <a:avLst/>
            </a:prstGeom>
            <a:solidFill>
              <a:srgbClr val="66006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2400">
                  <a:solidFill>
                    <a:srgbClr val="FFFFFF"/>
                  </a:solidFill>
                  <a:latin typeface="Book Antiqua"/>
                  <a:ea typeface="Book Antiqua"/>
                  <a:cs typeface="Book Antiqua"/>
                  <a:sym typeface="Book Antiqua"/>
                </a:defRPr>
              </a:pPr>
            </a:p>
          </p:txBody>
        </p:sp>
        <p:sp>
          <p:nvSpPr>
            <p:cNvPr id="224" name="Rounded Rectangle 8"/>
            <p:cNvSpPr/>
            <p:nvPr/>
          </p:nvSpPr>
          <p:spPr>
            <a:xfrm>
              <a:off x="10004078" y="-2"/>
              <a:ext cx="2037869" cy="18294"/>
            </a:xfrm>
            <a:prstGeom prst="rect">
              <a:avLst/>
            </a:prstGeom>
            <a:solidFill>
              <a:srgbClr val="66006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2400">
                  <a:solidFill>
                    <a:srgbClr val="FFFFFF"/>
                  </a:solidFill>
                  <a:latin typeface="Book Antiqua"/>
                  <a:ea typeface="Book Antiqua"/>
                  <a:cs typeface="Book Antiqua"/>
                  <a:sym typeface="Book Antiqua"/>
                </a:defRPr>
              </a:pPr>
            </a:p>
          </p:txBody>
        </p:sp>
      </p:grpSp>
      <p:sp>
        <p:nvSpPr>
          <p:cNvPr id="226" name="Slide Number"/>
          <p:cNvSpPr txBox="1"/>
          <p:nvPr>
            <p:ph type="sldNum" sz="quarter" idx="2"/>
          </p:nvPr>
        </p:nvSpPr>
        <p:spPr>
          <a:xfrm>
            <a:off x="11590983" y="6492875"/>
            <a:ext cx="296218" cy="266700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1800">
                <a:solidFill>
                  <a:srgbClr val="000000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Rounded Rectangle 7"/>
          <p:cNvSpPr/>
          <p:nvPr/>
        </p:nvSpPr>
        <p:spPr>
          <a:xfrm>
            <a:off x="0" y="6218237"/>
            <a:ext cx="12211050" cy="63976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24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sp>
        <p:nvSpPr>
          <p:cNvPr id="234" name="Slide Number"/>
          <p:cNvSpPr txBox="1"/>
          <p:nvPr>
            <p:ph type="sldNum" sz="quarter" idx="2"/>
          </p:nvPr>
        </p:nvSpPr>
        <p:spPr>
          <a:xfrm>
            <a:off x="8478978" y="6232199"/>
            <a:ext cx="258623" cy="248303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Rectangle 2"/>
          <p:cNvSpPr/>
          <p:nvPr/>
        </p:nvSpPr>
        <p:spPr>
          <a:xfrm>
            <a:off x="1219199" y="3489325"/>
            <a:ext cx="674691" cy="549275"/>
          </a:xfrm>
          <a:prstGeom prst="rect">
            <a:avLst/>
          </a:prstGeom>
          <a:solidFill>
            <a:srgbClr val="660066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24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defRPr>
            </a:pPr>
          </a:p>
        </p:txBody>
      </p:sp>
      <p:sp>
        <p:nvSpPr>
          <p:cNvPr id="242" name="Straight Connector 3"/>
          <p:cNvSpPr/>
          <p:nvPr/>
        </p:nvSpPr>
        <p:spPr>
          <a:xfrm>
            <a:off x="1689099" y="3810000"/>
            <a:ext cx="9790116" cy="0"/>
          </a:xfrm>
          <a:prstGeom prst="line">
            <a:avLst/>
          </a:prstGeom>
          <a:ln>
            <a:solidFill>
              <a:srgbClr val="660066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43" name="Slide Number"/>
          <p:cNvSpPr txBox="1"/>
          <p:nvPr>
            <p:ph type="sldNum" sz="quarter" idx="2"/>
          </p:nvPr>
        </p:nvSpPr>
        <p:spPr>
          <a:xfrm>
            <a:off x="11841801" y="6540818"/>
            <a:ext cx="256539" cy="269239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193B65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Title Text"/>
          <p:cNvSpPr txBox="1"/>
          <p:nvPr>
            <p:ph type="title"/>
          </p:nvPr>
        </p:nvSpPr>
        <p:spPr>
          <a:xfrm>
            <a:off x="609600" y="274638"/>
            <a:ext cx="10972800" cy="1143001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51" name="Slide Number"/>
          <p:cNvSpPr txBox="1"/>
          <p:nvPr>
            <p:ph type="sldNum" sz="quarter" idx="2"/>
          </p:nvPr>
        </p:nvSpPr>
        <p:spPr>
          <a:xfrm>
            <a:off x="11871962" y="6524943"/>
            <a:ext cx="256539" cy="269239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193B65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Title Text"/>
          <p:cNvSpPr txBox="1"/>
          <p:nvPr>
            <p:ph type="title"/>
          </p:nvPr>
        </p:nvSpPr>
        <p:spPr>
          <a:xfrm>
            <a:off x="963084" y="4406903"/>
            <a:ext cx="10363201" cy="1362077"/>
          </a:xfrm>
          <a:prstGeom prst="rect">
            <a:avLst/>
          </a:prstGeom>
        </p:spPr>
        <p:txBody>
          <a:bodyPr anchor="t"/>
          <a:lstStyle>
            <a:lvl1pPr>
              <a:lnSpc>
                <a:spcPct val="100000"/>
              </a:lnSpc>
              <a:defRPr b="1" cap="all" sz="4000"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59" name="Body Level One…"/>
          <p:cNvSpPr txBox="1"/>
          <p:nvPr>
            <p:ph type="body" sz="quarter" idx="1"/>
          </p:nvPr>
        </p:nvSpPr>
        <p:spPr>
          <a:xfrm>
            <a:off x="963084" y="2906715"/>
            <a:ext cx="10363201" cy="1500189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0" indent="0">
              <a:lnSpc>
                <a:spcPct val="100000"/>
              </a:lnSpc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0" indent="0">
              <a:lnSpc>
                <a:spcPct val="100000"/>
              </a:lnSpc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0" indent="0">
              <a:lnSpc>
                <a:spcPct val="100000"/>
              </a:lnSpc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0" indent="0">
              <a:lnSpc>
                <a:spcPct val="100000"/>
              </a:lnSpc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0" name="Slide Number"/>
          <p:cNvSpPr txBox="1"/>
          <p:nvPr>
            <p:ph type="sldNum" sz="quarter" idx="2"/>
          </p:nvPr>
        </p:nvSpPr>
        <p:spPr>
          <a:xfrm>
            <a:off x="11871962" y="6524943"/>
            <a:ext cx="256539" cy="269239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193B65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Title Text"/>
          <p:cNvSpPr txBox="1"/>
          <p:nvPr>
            <p:ph type="title"/>
          </p:nvPr>
        </p:nvSpPr>
        <p:spPr>
          <a:xfrm>
            <a:off x="609600" y="274638"/>
            <a:ext cx="10972800" cy="1143001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68" name="Body Level One…"/>
          <p:cNvSpPr txBox="1"/>
          <p:nvPr>
            <p:ph type="body" sz="half" idx="1"/>
          </p:nvPr>
        </p:nvSpPr>
        <p:spPr>
          <a:xfrm>
            <a:off x="609600" y="1600203"/>
            <a:ext cx="5384800" cy="4525963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600"/>
              </a:spcBef>
              <a:defRPr>
                <a:latin typeface="Book Antiqua"/>
                <a:ea typeface="Book Antiqua"/>
                <a:cs typeface="Book Antiqua"/>
                <a:sym typeface="Book Antiqua"/>
              </a:defRPr>
            </a:lvl1pPr>
            <a:lvl2pPr marL="790575" indent="-333375">
              <a:lnSpc>
                <a:spcPct val="100000"/>
              </a:lnSpc>
              <a:spcBef>
                <a:spcPts val="600"/>
              </a:spcBef>
              <a:buChar char="–"/>
              <a:defRPr>
                <a:latin typeface="Book Antiqua"/>
                <a:ea typeface="Book Antiqua"/>
                <a:cs typeface="Book Antiqua"/>
                <a:sym typeface="Book Antiqua"/>
              </a:defRPr>
            </a:lvl2pPr>
            <a:lvl3pPr>
              <a:lnSpc>
                <a:spcPct val="100000"/>
              </a:lnSpc>
              <a:spcBef>
                <a:spcPts val="600"/>
              </a:spcBef>
              <a:defRPr>
                <a:latin typeface="Book Antiqua"/>
                <a:ea typeface="Book Antiqua"/>
                <a:cs typeface="Book Antiqua"/>
                <a:sym typeface="Book Antiqua"/>
              </a:defRPr>
            </a:lvl3pPr>
            <a:lvl4pPr>
              <a:lnSpc>
                <a:spcPct val="100000"/>
              </a:lnSpc>
              <a:spcBef>
                <a:spcPts val="600"/>
              </a:spcBef>
              <a:buChar char="–"/>
              <a:defRPr>
                <a:latin typeface="Book Antiqua"/>
                <a:ea typeface="Book Antiqua"/>
                <a:cs typeface="Book Antiqua"/>
                <a:sym typeface="Book Antiqua"/>
              </a:defRPr>
            </a:lvl4pPr>
            <a:lvl5pPr>
              <a:lnSpc>
                <a:spcPct val="100000"/>
              </a:lnSpc>
              <a:spcBef>
                <a:spcPts val="600"/>
              </a:spcBef>
              <a:buChar char="»"/>
              <a:defRPr>
                <a:latin typeface="Book Antiqua"/>
                <a:ea typeface="Book Antiqua"/>
                <a:cs typeface="Book Antiqua"/>
                <a:sym typeface="Book Antiqu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9" name="Slide Number"/>
          <p:cNvSpPr txBox="1"/>
          <p:nvPr>
            <p:ph type="sldNum" sz="quarter" idx="2"/>
          </p:nvPr>
        </p:nvSpPr>
        <p:spPr>
          <a:xfrm>
            <a:off x="11871962" y="6524943"/>
            <a:ext cx="256539" cy="269239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193B65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Title Text"/>
          <p:cNvSpPr txBox="1"/>
          <p:nvPr>
            <p:ph type="title"/>
          </p:nvPr>
        </p:nvSpPr>
        <p:spPr>
          <a:xfrm>
            <a:off x="609600" y="274638"/>
            <a:ext cx="10972800" cy="1143001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77" name="Body Level One…"/>
          <p:cNvSpPr txBox="1"/>
          <p:nvPr>
            <p:ph type="body" sz="quarter" idx="1"/>
          </p:nvPr>
        </p:nvSpPr>
        <p:spPr>
          <a:xfrm>
            <a:off x="609603" y="1535112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b="1" sz="2400">
                <a:latin typeface="Book Antiqua"/>
                <a:ea typeface="Book Antiqua"/>
                <a:cs typeface="Book Antiqua"/>
                <a:sym typeface="Book Antiqua"/>
              </a:defRPr>
            </a:lvl1pPr>
            <a:lvl2pPr marL="0" indent="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b="1" sz="2400">
                <a:latin typeface="Book Antiqua"/>
                <a:ea typeface="Book Antiqua"/>
                <a:cs typeface="Book Antiqua"/>
                <a:sym typeface="Book Antiqua"/>
              </a:defRPr>
            </a:lvl2pPr>
            <a:lvl3pPr marL="0" indent="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b="1" sz="2400">
                <a:latin typeface="Book Antiqua"/>
                <a:ea typeface="Book Antiqua"/>
                <a:cs typeface="Book Antiqua"/>
                <a:sym typeface="Book Antiqua"/>
              </a:defRPr>
            </a:lvl3pPr>
            <a:lvl4pPr marL="0" indent="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b="1" sz="2400">
                <a:latin typeface="Book Antiqua"/>
                <a:ea typeface="Book Antiqua"/>
                <a:cs typeface="Book Antiqua"/>
                <a:sym typeface="Book Antiqua"/>
              </a:defRPr>
            </a:lvl4pPr>
            <a:lvl5pPr marL="0" indent="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b="1" sz="2400">
                <a:latin typeface="Book Antiqua"/>
                <a:ea typeface="Book Antiqua"/>
                <a:cs typeface="Book Antiqua"/>
                <a:sym typeface="Book Antiqu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78" name="Text Placeholder 4"/>
          <p:cNvSpPr/>
          <p:nvPr>
            <p:ph type="body" sz="quarter" idx="21"/>
          </p:nvPr>
        </p:nvSpPr>
        <p:spPr>
          <a:xfrm>
            <a:off x="6193367" y="1535111"/>
            <a:ext cx="5389038" cy="639765"/>
          </a:xfrm>
          <a:prstGeom prst="rect">
            <a:avLst/>
          </a:prstGeom>
        </p:spPr>
        <p:txBody>
          <a:bodyPr anchor="b"/>
          <a:lstStyle/>
          <a:p>
            <a:pPr/>
          </a:p>
        </p:txBody>
      </p:sp>
      <p:sp>
        <p:nvSpPr>
          <p:cNvPr id="279" name="Slide Number"/>
          <p:cNvSpPr txBox="1"/>
          <p:nvPr>
            <p:ph type="sldNum" sz="quarter" idx="2"/>
          </p:nvPr>
        </p:nvSpPr>
        <p:spPr>
          <a:xfrm>
            <a:off x="11871962" y="6524943"/>
            <a:ext cx="256539" cy="269239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193B65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Title Text"/>
          <p:cNvSpPr txBox="1"/>
          <p:nvPr>
            <p:ph type="title"/>
          </p:nvPr>
        </p:nvSpPr>
        <p:spPr>
          <a:xfrm>
            <a:off x="609600" y="274638"/>
            <a:ext cx="10972800" cy="1143001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87" name="Slide Number"/>
          <p:cNvSpPr txBox="1"/>
          <p:nvPr>
            <p:ph type="sldNum" sz="quarter" idx="2"/>
          </p:nvPr>
        </p:nvSpPr>
        <p:spPr>
          <a:xfrm>
            <a:off x="11871962" y="6524943"/>
            <a:ext cx="256539" cy="269239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193B65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lide Number"/>
          <p:cNvSpPr txBox="1"/>
          <p:nvPr>
            <p:ph type="sldNum" sz="quarter" idx="2"/>
          </p:nvPr>
        </p:nvSpPr>
        <p:spPr>
          <a:xfrm>
            <a:off x="11871962" y="6524943"/>
            <a:ext cx="256539" cy="269239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193B65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Title Text"/>
          <p:cNvSpPr txBox="1"/>
          <p:nvPr>
            <p:ph type="title"/>
          </p:nvPr>
        </p:nvSpPr>
        <p:spPr>
          <a:xfrm>
            <a:off x="609603" y="273050"/>
            <a:ext cx="4011084" cy="1162050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defRPr b="1" sz="2000"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02" name="Body Level One…"/>
          <p:cNvSpPr txBox="1"/>
          <p:nvPr>
            <p:ph type="body" idx="1"/>
          </p:nvPr>
        </p:nvSpPr>
        <p:spPr>
          <a:xfrm>
            <a:off x="4766736" y="273053"/>
            <a:ext cx="6815667" cy="5853116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700"/>
              </a:spcBef>
              <a:defRPr sz="3200">
                <a:latin typeface="Book Antiqua"/>
                <a:ea typeface="Book Antiqua"/>
                <a:cs typeface="Book Antiqua"/>
                <a:sym typeface="Book Antiqua"/>
              </a:defRPr>
            </a:lvl1pPr>
            <a:lvl2pPr marL="783771" indent="-326571">
              <a:lnSpc>
                <a:spcPct val="100000"/>
              </a:lnSpc>
              <a:spcBef>
                <a:spcPts val="700"/>
              </a:spcBef>
              <a:buChar char="–"/>
              <a:defRPr sz="3200">
                <a:latin typeface="Book Antiqua"/>
                <a:ea typeface="Book Antiqua"/>
                <a:cs typeface="Book Antiqua"/>
                <a:sym typeface="Book Antiqua"/>
              </a:defRPr>
            </a:lvl2pPr>
            <a:lvl3pPr marL="1219200" indent="-304800">
              <a:lnSpc>
                <a:spcPct val="100000"/>
              </a:lnSpc>
              <a:spcBef>
                <a:spcPts val="700"/>
              </a:spcBef>
              <a:defRPr sz="3200">
                <a:latin typeface="Book Antiqua"/>
                <a:ea typeface="Book Antiqua"/>
                <a:cs typeface="Book Antiqua"/>
                <a:sym typeface="Book Antiqua"/>
              </a:defRPr>
            </a:lvl3pPr>
            <a:lvl4pPr marL="1737360" indent="-365760">
              <a:lnSpc>
                <a:spcPct val="100000"/>
              </a:lnSpc>
              <a:spcBef>
                <a:spcPts val="700"/>
              </a:spcBef>
              <a:buChar char="–"/>
              <a:defRPr sz="3200">
                <a:latin typeface="Book Antiqua"/>
                <a:ea typeface="Book Antiqua"/>
                <a:cs typeface="Book Antiqua"/>
                <a:sym typeface="Book Antiqua"/>
              </a:defRPr>
            </a:lvl4pPr>
            <a:lvl5pPr marL="2194560" indent="-365760">
              <a:lnSpc>
                <a:spcPct val="100000"/>
              </a:lnSpc>
              <a:spcBef>
                <a:spcPts val="700"/>
              </a:spcBef>
              <a:buChar char="»"/>
              <a:defRPr sz="3200">
                <a:latin typeface="Book Antiqua"/>
                <a:ea typeface="Book Antiqua"/>
                <a:cs typeface="Book Antiqua"/>
                <a:sym typeface="Book Antiqu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3" name="Text Placeholder 3"/>
          <p:cNvSpPr/>
          <p:nvPr>
            <p:ph type="body" sz="half" idx="21"/>
          </p:nvPr>
        </p:nvSpPr>
        <p:spPr>
          <a:xfrm>
            <a:off x="609601" y="1435103"/>
            <a:ext cx="4011086" cy="4691063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04" name="Slide Number"/>
          <p:cNvSpPr txBox="1"/>
          <p:nvPr>
            <p:ph type="sldNum" sz="quarter" idx="2"/>
          </p:nvPr>
        </p:nvSpPr>
        <p:spPr>
          <a:xfrm>
            <a:off x="11871962" y="6524943"/>
            <a:ext cx="256539" cy="269239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193B65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Title Text"/>
          <p:cNvSpPr txBox="1"/>
          <p:nvPr>
            <p:ph type="title"/>
          </p:nvPr>
        </p:nvSpPr>
        <p:spPr>
          <a:xfrm>
            <a:off x="2389715" y="4800600"/>
            <a:ext cx="7315202" cy="566738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defRPr b="1" sz="2000"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12" name="Picture Placeholder 2"/>
          <p:cNvSpPr/>
          <p:nvPr>
            <p:ph type="pic" sz="half" idx="21"/>
          </p:nvPr>
        </p:nvSpPr>
        <p:spPr>
          <a:xfrm>
            <a:off x="2389715" y="612775"/>
            <a:ext cx="7315202" cy="4114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13" name="Body Level One…"/>
          <p:cNvSpPr txBox="1"/>
          <p:nvPr>
            <p:ph type="body" sz="quarter" idx="1"/>
          </p:nvPr>
        </p:nvSpPr>
        <p:spPr>
          <a:xfrm>
            <a:off x="2389715" y="5367337"/>
            <a:ext cx="7315202" cy="8048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300"/>
              </a:spcBef>
              <a:buSzTx/>
              <a:buFontTx/>
              <a:buNone/>
              <a:defRPr sz="1400">
                <a:latin typeface="Book Antiqua"/>
                <a:ea typeface="Book Antiqua"/>
                <a:cs typeface="Book Antiqua"/>
                <a:sym typeface="Book Antiqua"/>
              </a:defRPr>
            </a:lvl1pPr>
            <a:lvl2pPr marL="0" indent="0">
              <a:lnSpc>
                <a:spcPct val="100000"/>
              </a:lnSpc>
              <a:spcBef>
                <a:spcPts val="300"/>
              </a:spcBef>
              <a:buSzTx/>
              <a:buFontTx/>
              <a:buNone/>
              <a:defRPr sz="1400">
                <a:latin typeface="Book Antiqua"/>
                <a:ea typeface="Book Antiqua"/>
                <a:cs typeface="Book Antiqua"/>
                <a:sym typeface="Book Antiqua"/>
              </a:defRPr>
            </a:lvl2pPr>
            <a:lvl3pPr marL="0" indent="0">
              <a:lnSpc>
                <a:spcPct val="100000"/>
              </a:lnSpc>
              <a:spcBef>
                <a:spcPts val="300"/>
              </a:spcBef>
              <a:buSzTx/>
              <a:buFontTx/>
              <a:buNone/>
              <a:defRPr sz="1400">
                <a:latin typeface="Book Antiqua"/>
                <a:ea typeface="Book Antiqua"/>
                <a:cs typeface="Book Antiqua"/>
                <a:sym typeface="Book Antiqua"/>
              </a:defRPr>
            </a:lvl3pPr>
            <a:lvl4pPr marL="0" indent="0">
              <a:lnSpc>
                <a:spcPct val="100000"/>
              </a:lnSpc>
              <a:spcBef>
                <a:spcPts val="300"/>
              </a:spcBef>
              <a:buSzTx/>
              <a:buFontTx/>
              <a:buNone/>
              <a:defRPr sz="1400">
                <a:latin typeface="Book Antiqua"/>
                <a:ea typeface="Book Antiqua"/>
                <a:cs typeface="Book Antiqua"/>
                <a:sym typeface="Book Antiqua"/>
              </a:defRPr>
            </a:lvl4pPr>
            <a:lvl5pPr marL="0" indent="0">
              <a:lnSpc>
                <a:spcPct val="100000"/>
              </a:lnSpc>
              <a:spcBef>
                <a:spcPts val="300"/>
              </a:spcBef>
              <a:buSzTx/>
              <a:buFontTx/>
              <a:buNone/>
              <a:defRPr sz="1400">
                <a:latin typeface="Book Antiqua"/>
                <a:ea typeface="Book Antiqua"/>
                <a:cs typeface="Book Antiqua"/>
                <a:sym typeface="Book Antiqu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4" name="Slide Number"/>
          <p:cNvSpPr txBox="1"/>
          <p:nvPr>
            <p:ph type="sldNum" sz="quarter" idx="2"/>
          </p:nvPr>
        </p:nvSpPr>
        <p:spPr>
          <a:xfrm>
            <a:off x="11871962" y="6524943"/>
            <a:ext cx="256539" cy="269239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193B65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Title Text"/>
          <p:cNvSpPr txBox="1"/>
          <p:nvPr>
            <p:ph type="title"/>
          </p:nvPr>
        </p:nvSpPr>
        <p:spPr>
          <a:xfrm>
            <a:off x="609600" y="274638"/>
            <a:ext cx="10972800" cy="1143001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22" name="Slide Number"/>
          <p:cNvSpPr txBox="1"/>
          <p:nvPr>
            <p:ph type="sldNum" sz="quarter" idx="2"/>
          </p:nvPr>
        </p:nvSpPr>
        <p:spPr>
          <a:xfrm>
            <a:off x="8478978" y="6232199"/>
            <a:ext cx="258623" cy="248303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30" name="Body Level One…"/>
          <p:cNvSpPr txBox="1"/>
          <p:nvPr>
            <p:ph type="body" sz="quarter" idx="1"/>
          </p:nvPr>
        </p:nvSpPr>
        <p:spPr>
          <a:xfrm>
            <a:off x="831850" y="4589462"/>
            <a:ext cx="10515600" cy="150018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lide Number"/>
          <p:cNvSpPr txBox="1"/>
          <p:nvPr>
            <p:ph type="sldNum" sz="quarter" idx="2"/>
          </p:nvPr>
        </p:nvSpPr>
        <p:spPr>
          <a:xfrm>
            <a:off x="8478978" y="6232199"/>
            <a:ext cx="258623" cy="248303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6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0638" y="0"/>
            <a:ext cx="12192001" cy="7054850"/>
          </a:xfrm>
          <a:prstGeom prst="rect">
            <a:avLst/>
          </a:prstGeom>
          <a:ln w="12700">
            <a:miter lim="400000"/>
          </a:ln>
        </p:spPr>
      </p:pic>
      <p:sp>
        <p:nvSpPr>
          <p:cNvPr id="337" name="Rounded Rectangle 7"/>
          <p:cNvSpPr/>
          <p:nvPr/>
        </p:nvSpPr>
        <p:spPr>
          <a:xfrm>
            <a:off x="-19050" y="-2"/>
            <a:ext cx="11366500" cy="639767"/>
          </a:xfrm>
          <a:prstGeom prst="rect">
            <a:avLst/>
          </a:prstGeom>
          <a:solidFill>
            <a:srgbClr val="360036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defRPr>
            </a:pPr>
          </a:p>
        </p:txBody>
      </p:sp>
      <p:sp>
        <p:nvSpPr>
          <p:cNvPr id="338" name="Rounded Rectangle 8"/>
          <p:cNvSpPr/>
          <p:nvPr/>
        </p:nvSpPr>
        <p:spPr>
          <a:xfrm>
            <a:off x="10147300" y="-2"/>
            <a:ext cx="2025650" cy="639767"/>
          </a:xfrm>
          <a:prstGeom prst="rect">
            <a:avLst/>
          </a:prstGeom>
          <a:solidFill>
            <a:srgbClr val="480048">
              <a:alpha val="94118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defRPr>
            </a:pPr>
          </a:p>
        </p:txBody>
      </p:sp>
      <p:sp>
        <p:nvSpPr>
          <p:cNvPr id="339" name="Rounded Rectangle 9"/>
          <p:cNvSpPr/>
          <p:nvPr/>
        </p:nvSpPr>
        <p:spPr>
          <a:xfrm>
            <a:off x="10672763" y="-2"/>
            <a:ext cx="1462089" cy="639767"/>
          </a:xfrm>
          <a:prstGeom prst="rect">
            <a:avLst/>
          </a:prstGeom>
          <a:solidFill>
            <a:srgbClr val="640064">
              <a:alpha val="87059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defRPr>
            </a:pPr>
          </a:p>
        </p:txBody>
      </p:sp>
      <p:pic>
        <p:nvPicPr>
          <p:cNvPr id="340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301413" y="0"/>
            <a:ext cx="869952" cy="639763"/>
          </a:xfrm>
          <a:prstGeom prst="rect">
            <a:avLst/>
          </a:prstGeom>
          <a:ln w="28575">
            <a:solidFill>
              <a:srgbClr val="FFFFFF"/>
            </a:solidFill>
            <a:miter/>
          </a:ln>
        </p:spPr>
      </p:pic>
      <p:sp>
        <p:nvSpPr>
          <p:cNvPr id="341" name="Title Text"/>
          <p:cNvSpPr txBox="1"/>
          <p:nvPr>
            <p:ph type="title"/>
          </p:nvPr>
        </p:nvSpPr>
        <p:spPr>
          <a:xfrm>
            <a:off x="531907" y="304800"/>
            <a:ext cx="9831297" cy="6858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800"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/>
            <a:r>
              <a:t>Title Text</a:t>
            </a:r>
          </a:p>
        </p:txBody>
      </p:sp>
      <p:pic>
        <p:nvPicPr>
          <p:cNvPr id="342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0638" y="0"/>
            <a:ext cx="12192001" cy="7054850"/>
          </a:xfrm>
          <a:prstGeom prst="rect">
            <a:avLst/>
          </a:prstGeom>
          <a:ln w="12700">
            <a:miter lim="400000"/>
          </a:ln>
        </p:spPr>
      </p:pic>
      <p:sp>
        <p:nvSpPr>
          <p:cNvPr id="343" name="Rounded Rectangle 7"/>
          <p:cNvSpPr/>
          <p:nvPr/>
        </p:nvSpPr>
        <p:spPr>
          <a:xfrm>
            <a:off x="-19050" y="-2"/>
            <a:ext cx="11366500" cy="639767"/>
          </a:xfrm>
          <a:prstGeom prst="rect">
            <a:avLst/>
          </a:prstGeom>
          <a:solidFill>
            <a:srgbClr val="360036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defRPr>
            </a:pPr>
          </a:p>
        </p:txBody>
      </p:sp>
      <p:sp>
        <p:nvSpPr>
          <p:cNvPr id="344" name="Rounded Rectangle 8"/>
          <p:cNvSpPr/>
          <p:nvPr/>
        </p:nvSpPr>
        <p:spPr>
          <a:xfrm>
            <a:off x="10147300" y="-2"/>
            <a:ext cx="2025650" cy="639767"/>
          </a:xfrm>
          <a:prstGeom prst="rect">
            <a:avLst/>
          </a:prstGeom>
          <a:solidFill>
            <a:srgbClr val="480048">
              <a:alpha val="94118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defRPr>
            </a:pPr>
          </a:p>
        </p:txBody>
      </p:sp>
      <p:sp>
        <p:nvSpPr>
          <p:cNvPr id="345" name="Rounded Rectangle 9"/>
          <p:cNvSpPr/>
          <p:nvPr/>
        </p:nvSpPr>
        <p:spPr>
          <a:xfrm>
            <a:off x="10672763" y="-2"/>
            <a:ext cx="1462089" cy="639767"/>
          </a:xfrm>
          <a:prstGeom prst="rect">
            <a:avLst/>
          </a:prstGeom>
          <a:solidFill>
            <a:srgbClr val="640064">
              <a:alpha val="87059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defRPr>
            </a:pPr>
          </a:p>
        </p:txBody>
      </p:sp>
      <p:pic>
        <p:nvPicPr>
          <p:cNvPr id="346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301413" y="0"/>
            <a:ext cx="869952" cy="639763"/>
          </a:xfrm>
          <a:prstGeom prst="rect">
            <a:avLst/>
          </a:prstGeom>
          <a:ln w="28575">
            <a:solidFill>
              <a:srgbClr val="FFFFFF"/>
            </a:solidFill>
            <a:miter/>
          </a:ln>
        </p:spPr>
      </p:pic>
      <p:sp>
        <p:nvSpPr>
          <p:cNvPr id="347" name="Slide Number"/>
          <p:cNvSpPr txBox="1"/>
          <p:nvPr>
            <p:ph type="sldNum" sz="quarter" idx="2"/>
          </p:nvPr>
        </p:nvSpPr>
        <p:spPr>
          <a:xfrm>
            <a:off x="8478978" y="6232199"/>
            <a:ext cx="258623" cy="248303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1_Title Slide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4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0638" y="0"/>
            <a:ext cx="12192001" cy="7054850"/>
          </a:xfrm>
          <a:prstGeom prst="rect">
            <a:avLst/>
          </a:prstGeom>
          <a:ln w="12700">
            <a:miter lim="400000"/>
          </a:ln>
        </p:spPr>
      </p:pic>
      <p:sp>
        <p:nvSpPr>
          <p:cNvPr id="355" name="Rounded Rectangle 7"/>
          <p:cNvSpPr/>
          <p:nvPr/>
        </p:nvSpPr>
        <p:spPr>
          <a:xfrm>
            <a:off x="-19050" y="-2"/>
            <a:ext cx="11366500" cy="639767"/>
          </a:xfrm>
          <a:prstGeom prst="rect">
            <a:avLst/>
          </a:prstGeom>
          <a:solidFill>
            <a:srgbClr val="360036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defRPr>
            </a:pPr>
          </a:p>
        </p:txBody>
      </p:sp>
      <p:sp>
        <p:nvSpPr>
          <p:cNvPr id="356" name="Rounded Rectangle 8"/>
          <p:cNvSpPr/>
          <p:nvPr/>
        </p:nvSpPr>
        <p:spPr>
          <a:xfrm>
            <a:off x="10147300" y="-2"/>
            <a:ext cx="2025650" cy="639767"/>
          </a:xfrm>
          <a:prstGeom prst="rect">
            <a:avLst/>
          </a:prstGeom>
          <a:solidFill>
            <a:srgbClr val="480048">
              <a:alpha val="94118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defRPr>
            </a:pPr>
          </a:p>
        </p:txBody>
      </p:sp>
      <p:sp>
        <p:nvSpPr>
          <p:cNvPr id="357" name="Rounded Rectangle 9"/>
          <p:cNvSpPr/>
          <p:nvPr/>
        </p:nvSpPr>
        <p:spPr>
          <a:xfrm>
            <a:off x="10672763" y="-2"/>
            <a:ext cx="1462089" cy="639767"/>
          </a:xfrm>
          <a:prstGeom prst="rect">
            <a:avLst/>
          </a:prstGeom>
          <a:solidFill>
            <a:srgbClr val="640064">
              <a:alpha val="87059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defRPr>
            </a:pPr>
          </a:p>
        </p:txBody>
      </p:sp>
      <p:pic>
        <p:nvPicPr>
          <p:cNvPr id="358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301413" y="0"/>
            <a:ext cx="869952" cy="639763"/>
          </a:xfrm>
          <a:prstGeom prst="rect">
            <a:avLst/>
          </a:prstGeom>
          <a:ln w="28575">
            <a:solidFill>
              <a:srgbClr val="FFFFFF"/>
            </a:solidFill>
            <a:miter/>
          </a:ln>
        </p:spPr>
      </p:pic>
      <p:sp>
        <p:nvSpPr>
          <p:cNvPr id="359" name="Title Text"/>
          <p:cNvSpPr txBox="1"/>
          <p:nvPr>
            <p:ph type="title"/>
          </p:nvPr>
        </p:nvSpPr>
        <p:spPr>
          <a:xfrm>
            <a:off x="531907" y="304800"/>
            <a:ext cx="9831297" cy="6858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800"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/>
            <a:r>
              <a:t>Title Text</a:t>
            </a:r>
          </a:p>
        </p:txBody>
      </p:sp>
      <p:pic>
        <p:nvPicPr>
          <p:cNvPr id="360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0638" y="0"/>
            <a:ext cx="12192001" cy="7054850"/>
          </a:xfrm>
          <a:prstGeom prst="rect">
            <a:avLst/>
          </a:prstGeom>
          <a:ln w="12700">
            <a:miter lim="400000"/>
          </a:ln>
        </p:spPr>
      </p:pic>
      <p:sp>
        <p:nvSpPr>
          <p:cNvPr id="361" name="Rounded Rectangle 7"/>
          <p:cNvSpPr/>
          <p:nvPr/>
        </p:nvSpPr>
        <p:spPr>
          <a:xfrm>
            <a:off x="-19050" y="-2"/>
            <a:ext cx="11366500" cy="639767"/>
          </a:xfrm>
          <a:prstGeom prst="rect">
            <a:avLst/>
          </a:prstGeom>
          <a:solidFill>
            <a:srgbClr val="360036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defRPr>
            </a:pPr>
          </a:p>
        </p:txBody>
      </p:sp>
      <p:sp>
        <p:nvSpPr>
          <p:cNvPr id="362" name="Rounded Rectangle 8"/>
          <p:cNvSpPr/>
          <p:nvPr/>
        </p:nvSpPr>
        <p:spPr>
          <a:xfrm>
            <a:off x="10147300" y="-2"/>
            <a:ext cx="2025650" cy="639767"/>
          </a:xfrm>
          <a:prstGeom prst="rect">
            <a:avLst/>
          </a:prstGeom>
          <a:solidFill>
            <a:srgbClr val="480048">
              <a:alpha val="94118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defRPr>
            </a:pPr>
          </a:p>
        </p:txBody>
      </p:sp>
      <p:sp>
        <p:nvSpPr>
          <p:cNvPr id="363" name="Rounded Rectangle 9"/>
          <p:cNvSpPr/>
          <p:nvPr/>
        </p:nvSpPr>
        <p:spPr>
          <a:xfrm>
            <a:off x="10672763" y="-2"/>
            <a:ext cx="1462089" cy="639767"/>
          </a:xfrm>
          <a:prstGeom prst="rect">
            <a:avLst/>
          </a:prstGeom>
          <a:solidFill>
            <a:srgbClr val="640064">
              <a:alpha val="87059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defRPr>
            </a:pPr>
          </a:p>
        </p:txBody>
      </p:sp>
      <p:pic>
        <p:nvPicPr>
          <p:cNvPr id="364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301413" y="0"/>
            <a:ext cx="869952" cy="639763"/>
          </a:xfrm>
          <a:prstGeom prst="rect">
            <a:avLst/>
          </a:prstGeom>
          <a:ln w="28575">
            <a:solidFill>
              <a:srgbClr val="FFFFFF"/>
            </a:solidFill>
            <a:miter/>
          </a:ln>
        </p:spPr>
      </p:pic>
      <p:sp>
        <p:nvSpPr>
          <p:cNvPr id="365" name="Slide Number"/>
          <p:cNvSpPr txBox="1"/>
          <p:nvPr>
            <p:ph type="sldNum" sz="quarter" idx="2"/>
          </p:nvPr>
        </p:nvSpPr>
        <p:spPr>
          <a:xfrm>
            <a:off x="8478978" y="6232199"/>
            <a:ext cx="258623" cy="248303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4" name="Group 17"/>
          <p:cNvGrpSpPr/>
          <p:nvPr/>
        </p:nvGrpSpPr>
        <p:grpSpPr>
          <a:xfrm>
            <a:off x="93783" y="533397"/>
            <a:ext cx="12041949" cy="18293"/>
            <a:chOff x="0" y="-1"/>
            <a:chExt cx="12041947" cy="18292"/>
          </a:xfrm>
        </p:grpSpPr>
        <p:sp>
          <p:nvSpPr>
            <p:cNvPr id="372" name="Rounded Rectangle 7"/>
            <p:cNvSpPr/>
            <p:nvPr/>
          </p:nvSpPr>
          <p:spPr>
            <a:xfrm>
              <a:off x="-1" y="-2"/>
              <a:ext cx="11208276" cy="18294"/>
            </a:xfrm>
            <a:prstGeom prst="rect">
              <a:avLst/>
            </a:prstGeom>
            <a:solidFill>
              <a:srgbClr val="66006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2400">
                  <a:solidFill>
                    <a:srgbClr val="FFFFFF"/>
                  </a:solidFill>
                  <a:latin typeface="Book Antiqua"/>
                  <a:ea typeface="Book Antiqua"/>
                  <a:cs typeface="Book Antiqua"/>
                  <a:sym typeface="Book Antiqua"/>
                </a:defRPr>
              </a:pPr>
            </a:p>
          </p:txBody>
        </p:sp>
        <p:sp>
          <p:nvSpPr>
            <p:cNvPr id="373" name="Rounded Rectangle 8"/>
            <p:cNvSpPr/>
            <p:nvPr/>
          </p:nvSpPr>
          <p:spPr>
            <a:xfrm>
              <a:off x="10004078" y="-2"/>
              <a:ext cx="2037869" cy="18294"/>
            </a:xfrm>
            <a:prstGeom prst="rect">
              <a:avLst/>
            </a:prstGeom>
            <a:solidFill>
              <a:srgbClr val="66006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2400">
                  <a:solidFill>
                    <a:srgbClr val="FFFFFF"/>
                  </a:solidFill>
                  <a:latin typeface="Book Antiqua"/>
                  <a:ea typeface="Book Antiqua"/>
                  <a:cs typeface="Book Antiqua"/>
                  <a:sym typeface="Book Antiqua"/>
                </a:defRPr>
              </a:pPr>
            </a:p>
          </p:txBody>
        </p:sp>
      </p:grpSp>
      <p:grpSp>
        <p:nvGrpSpPr>
          <p:cNvPr id="377" name="Group 17"/>
          <p:cNvGrpSpPr/>
          <p:nvPr/>
        </p:nvGrpSpPr>
        <p:grpSpPr>
          <a:xfrm>
            <a:off x="93783" y="533397"/>
            <a:ext cx="12041949" cy="18293"/>
            <a:chOff x="0" y="-1"/>
            <a:chExt cx="12041947" cy="18292"/>
          </a:xfrm>
        </p:grpSpPr>
        <p:sp>
          <p:nvSpPr>
            <p:cNvPr id="375" name="Rounded Rectangle 7"/>
            <p:cNvSpPr/>
            <p:nvPr/>
          </p:nvSpPr>
          <p:spPr>
            <a:xfrm>
              <a:off x="-1" y="-2"/>
              <a:ext cx="11208276" cy="18294"/>
            </a:xfrm>
            <a:prstGeom prst="rect">
              <a:avLst/>
            </a:prstGeom>
            <a:solidFill>
              <a:srgbClr val="66006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2400">
                  <a:solidFill>
                    <a:srgbClr val="FFFFFF"/>
                  </a:solidFill>
                  <a:latin typeface="Book Antiqua"/>
                  <a:ea typeface="Book Antiqua"/>
                  <a:cs typeface="Book Antiqua"/>
                  <a:sym typeface="Book Antiqua"/>
                </a:defRPr>
              </a:pPr>
            </a:p>
          </p:txBody>
        </p:sp>
        <p:sp>
          <p:nvSpPr>
            <p:cNvPr id="376" name="Rounded Rectangle 8"/>
            <p:cNvSpPr/>
            <p:nvPr/>
          </p:nvSpPr>
          <p:spPr>
            <a:xfrm>
              <a:off x="10004078" y="-2"/>
              <a:ext cx="2037869" cy="18294"/>
            </a:xfrm>
            <a:prstGeom prst="rect">
              <a:avLst/>
            </a:prstGeom>
            <a:solidFill>
              <a:srgbClr val="66006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2400">
                  <a:solidFill>
                    <a:srgbClr val="FFFFFF"/>
                  </a:solidFill>
                  <a:latin typeface="Book Antiqua"/>
                  <a:ea typeface="Book Antiqua"/>
                  <a:cs typeface="Book Antiqua"/>
                  <a:sym typeface="Book Antiqua"/>
                </a:defRPr>
              </a:pPr>
            </a:p>
          </p:txBody>
        </p:sp>
      </p:grpSp>
      <p:sp>
        <p:nvSpPr>
          <p:cNvPr id="378" name="Slide Number"/>
          <p:cNvSpPr txBox="1"/>
          <p:nvPr>
            <p:ph type="sldNum" sz="quarter" idx="2"/>
          </p:nvPr>
        </p:nvSpPr>
        <p:spPr>
          <a:xfrm>
            <a:off x="11581847" y="6540818"/>
            <a:ext cx="305355" cy="269239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0000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9" name="Body Level One…"/>
          <p:cNvSpPr txBox="1"/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/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8" name="Body Level One…"/>
          <p:cNvSpPr txBox="1"/>
          <p:nvPr>
            <p:ph type="body" sz="quarter" idx="1"/>
          </p:nvPr>
        </p:nvSpPr>
        <p:spPr>
          <a:xfrm>
            <a:off x="839787" y="1681163"/>
            <a:ext cx="5157790" cy="823914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b="1" sz="2400"/>
            </a:lvl1pPr>
            <a:lvl2pPr marL="0" indent="0">
              <a:buSzTx/>
              <a:buFontTx/>
              <a:buNone/>
              <a:defRPr b="1" sz="2400"/>
            </a:lvl2pPr>
            <a:lvl3pPr marL="0" indent="0">
              <a:buSzTx/>
              <a:buFontTx/>
              <a:buNone/>
              <a:defRPr b="1" sz="2400"/>
            </a:lvl3pPr>
            <a:lvl4pPr marL="0" indent="0">
              <a:buSzTx/>
              <a:buFontTx/>
              <a:buNone/>
              <a:defRPr b="1" sz="2400"/>
            </a:lvl4pPr>
            <a:lvl5pPr marL="0" indent="0">
              <a:buSzTx/>
              <a:buFontTx/>
              <a:buNone/>
              <a:defRPr b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/>
          <p:nvPr>
            <p:ph type="body" sz="quarter" idx="21"/>
          </p:nvPr>
        </p:nvSpPr>
        <p:spPr>
          <a:xfrm>
            <a:off x="6172200" y="1681163"/>
            <a:ext cx="5183188" cy="823914"/>
          </a:xfrm>
          <a:prstGeom prst="rect">
            <a:avLst/>
          </a:prstGeom>
        </p:spPr>
        <p:txBody>
          <a:bodyPr anchor="b"/>
          <a:lstStyle/>
          <a:p>
            <a:pPr/>
          </a:p>
        </p:txBody>
      </p:sp>
      <p:sp>
        <p:nvSpPr>
          <p:cNvPr id="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/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73" name="Body Level One…"/>
          <p:cNvSpPr txBox="1"/>
          <p:nvPr>
            <p:ph type="body" sz="half" idx="1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/>
          <p:nvPr>
            <p:ph type="body" sz="quarter" idx="21"/>
          </p:nvPr>
        </p:nvSpPr>
        <p:spPr>
          <a:xfrm>
            <a:off x="839786" y="2057400"/>
            <a:ext cx="3932241" cy="3811588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7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/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83" name="Picture Placeholder 2"/>
          <p:cNvSpPr/>
          <p:nvPr>
            <p:ph type="pic" sz="half" idx="21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4" name="Body Level One…"/>
          <p:cNvSpPr txBox="1"/>
          <p:nvPr>
            <p:ph type="body" sz="quarter" idx="1"/>
          </p:nvPr>
        </p:nvSpPr>
        <p:spPr>
          <a:xfrm>
            <a:off x="839787" y="2057400"/>
            <a:ext cx="3932240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0">
              <a:buSzTx/>
              <a:buFontTx/>
              <a:buNone/>
              <a:defRPr sz="1600"/>
            </a:lvl2pPr>
            <a:lvl3pPr marL="0" indent="0">
              <a:buSzTx/>
              <a:buFontTx/>
              <a:buNone/>
              <a:defRPr sz="1600"/>
            </a:lvl3pPr>
            <a:lvl4pPr marL="0" indent="0">
              <a:buSzTx/>
              <a:buFontTx/>
              <a:buNone/>
              <a:defRPr sz="1600"/>
            </a:lvl4pPr>
            <a:lvl5pPr marL="0" indent="0">
              <a:buSzTx/>
              <a:buFontTx/>
              <a:buNone/>
              <a:defRPr sz="1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1.xml"/><Relationship Id="rId23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23.xml"/><Relationship Id="rId25" Type="http://schemas.openxmlformats.org/officeDocument/2006/relationships/slideLayout" Target="../slideLayouts/slideLayout24.xml"/><Relationship Id="rId26" Type="http://schemas.openxmlformats.org/officeDocument/2006/relationships/slideLayout" Target="../slideLayouts/slideLayout25.xml"/><Relationship Id="rId27" Type="http://schemas.openxmlformats.org/officeDocument/2006/relationships/slideLayout" Target="../slideLayouts/slideLayout26.xml"/><Relationship Id="rId28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28.xml"/><Relationship Id="rId30" Type="http://schemas.openxmlformats.org/officeDocument/2006/relationships/slideLayout" Target="../slideLayouts/slideLayout29.xml"/><Relationship Id="rId31" Type="http://schemas.openxmlformats.org/officeDocument/2006/relationships/slideLayout" Target="../slideLayouts/slideLayout30.xml"/><Relationship Id="rId32" Type="http://schemas.openxmlformats.org/officeDocument/2006/relationships/slideLayout" Target="../slideLayouts/slideLayout31.xml"/><Relationship Id="rId33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3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095178" y="6414761"/>
            <a:ext cx="258623" cy="248303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8" marR="0" indent="-320038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2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3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chart" Target="../charts/chart1.xml"/><Relationship Id="rId3" Type="http://schemas.openxmlformats.org/officeDocument/2006/relationships/chart" Target="../charts/chart2.xml"/><Relationship Id="rId4" Type="http://schemas.openxmlformats.org/officeDocument/2006/relationships/chart" Target="../charts/chart3.xml"/><Relationship Id="rId5" Type="http://schemas.openxmlformats.org/officeDocument/2006/relationships/chart" Target="../charts/chart4.xml"/><Relationship Id="rId6" Type="http://schemas.openxmlformats.org/officeDocument/2006/relationships/chart" Target="../charts/chart5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Rectangle 4"/>
          <p:cNvSpPr/>
          <p:nvPr/>
        </p:nvSpPr>
        <p:spPr>
          <a:xfrm>
            <a:off x="279400" y="381000"/>
            <a:ext cx="1803400" cy="1298575"/>
          </a:xfrm>
          <a:prstGeom prst="rect">
            <a:avLst/>
          </a:prstGeom>
          <a:solidFill>
            <a:srgbClr val="FFFFFF"/>
          </a:solidFill>
          <a:ln w="25400">
            <a:solidFill>
              <a:srgbClr val="FFFFFF"/>
            </a:solidFill>
          </a:ln>
        </p:spPr>
        <p:txBody>
          <a:bodyPr lIns="45718" tIns="45718" rIns="45718" bIns="45718"/>
          <a:lstStyle/>
          <a:p>
            <a:pPr algn="ctr">
              <a:defRPr sz="5600"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388" name="TextBox 7"/>
          <p:cNvSpPr/>
          <p:nvPr/>
        </p:nvSpPr>
        <p:spPr>
          <a:xfrm>
            <a:off x="0" y="6119812"/>
            <a:ext cx="12192000" cy="738189"/>
          </a:xfrm>
          <a:prstGeom prst="rect">
            <a:avLst/>
          </a:prstGeom>
          <a:solidFill>
            <a:srgbClr val="52294A"/>
          </a:solidFill>
          <a:ln w="12700">
            <a:miter lim="400000"/>
          </a:ln>
          <a:effectLst>
            <a:outerShdw sx="100000" sy="100000" kx="0" ky="0" algn="b" rotWithShape="0" blurRad="50800" dist="27940" dir="5400000">
              <a:srgbClr val="000000">
                <a:alpha val="32000"/>
              </a:srgbClr>
            </a:outerShdw>
          </a:effectLst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sp>
        <p:nvSpPr>
          <p:cNvPr id="389" name="TextBox 8"/>
          <p:cNvSpPr/>
          <p:nvPr/>
        </p:nvSpPr>
        <p:spPr>
          <a:xfrm>
            <a:off x="0" y="0"/>
            <a:ext cx="12192000" cy="855663"/>
          </a:xfrm>
          <a:prstGeom prst="rect">
            <a:avLst/>
          </a:prstGeom>
          <a:solidFill>
            <a:srgbClr val="52294A"/>
          </a:solidFill>
          <a:ln w="12700">
            <a:miter lim="400000"/>
          </a:ln>
          <a:effectLst>
            <a:outerShdw sx="100000" sy="100000" kx="0" ky="0" algn="b" rotWithShape="0" blurRad="50800" dist="27940" dir="5400000">
              <a:srgbClr val="000000">
                <a:alpha val="32000"/>
              </a:srgbClr>
            </a:outerShdw>
          </a:effectLst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sp>
        <p:nvSpPr>
          <p:cNvPr id="390" name="TextBox 11"/>
          <p:cNvSpPr txBox="1"/>
          <p:nvPr/>
        </p:nvSpPr>
        <p:spPr>
          <a:xfrm>
            <a:off x="9723118" y="175814"/>
            <a:ext cx="2407612" cy="281939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27940" dir="5400000">
              <a:srgbClr val="000000">
                <a:alpha val="32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r" defTabSz="457200">
              <a:defRPr b="1" sz="1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 Privileged</a:t>
            </a:r>
          </a:p>
        </p:txBody>
      </p:sp>
      <p:sp>
        <p:nvSpPr>
          <p:cNvPr id="391" name="Rectangle 8"/>
          <p:cNvSpPr txBox="1"/>
          <p:nvPr/>
        </p:nvSpPr>
        <p:spPr>
          <a:xfrm>
            <a:off x="1340603" y="1231816"/>
            <a:ext cx="11317924" cy="3380739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38100" dir="2700000">
              <a:srgbClr val="000000">
                <a:alpha val="4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/>
          <a:p>
            <a:pPr algn="ctr">
              <a:defRPr b="1" sz="3200">
                <a:latin typeface="Bookman Old Style"/>
                <a:ea typeface="Bookman Old Style"/>
                <a:cs typeface="Bookman Old Style"/>
                <a:sym typeface="Bookman Old Style"/>
              </a:defRPr>
            </a:pPr>
          </a:p>
          <a:p>
            <a:pPr algn="ctr">
              <a:defRPr b="1" sz="3600">
                <a:solidFill>
                  <a:srgbClr val="460046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pPr>
            <a:r>
              <a:t>FIRST ATLANTIC BANK</a:t>
            </a:r>
            <a:endParaRPr sz="3200">
              <a:latin typeface="Book Antiqua"/>
              <a:ea typeface="Book Antiqua"/>
              <a:cs typeface="Book Antiqua"/>
              <a:sym typeface="Book Antiqua"/>
            </a:endParaRPr>
          </a:p>
          <a:p>
            <a:pPr algn="ctr">
              <a:defRPr b="1" sz="3600">
                <a:latin typeface="Bookman Old Style"/>
                <a:ea typeface="Bookman Old Style"/>
                <a:cs typeface="Bookman Old Style"/>
                <a:sym typeface="Bookman Old Style"/>
              </a:defRPr>
            </a:pPr>
          </a:p>
          <a:p>
            <a:pPr algn="ctr">
              <a:defRPr b="1" sz="2000">
                <a:latin typeface="Bookman Old Style"/>
                <a:ea typeface="Bookman Old Style"/>
                <a:cs typeface="Bookman Old Style"/>
                <a:sym typeface="Bookman Old Style"/>
              </a:defRPr>
            </a:pPr>
            <a:r>
              <a:t>COMPANY PROFILE </a:t>
            </a:r>
            <a:endParaRPr sz="3200">
              <a:latin typeface="Book Antiqua"/>
              <a:ea typeface="Book Antiqua"/>
              <a:cs typeface="Book Antiqua"/>
              <a:sym typeface="Book Antiqua"/>
            </a:endParaRPr>
          </a:p>
          <a:p>
            <a:pPr algn="ctr">
              <a:defRPr b="1" sz="2000">
                <a:latin typeface="Bookman Old Style"/>
                <a:ea typeface="Bookman Old Style"/>
                <a:cs typeface="Bookman Old Style"/>
                <a:sym typeface="Bookman Old Style"/>
              </a:defRPr>
            </a:pPr>
          </a:p>
          <a:p>
            <a:pPr algn="ctr">
              <a:defRPr b="1" sz="2000">
                <a:latin typeface="Bookman Old Style"/>
                <a:ea typeface="Bookman Old Style"/>
                <a:cs typeface="Bookman Old Style"/>
                <a:sym typeface="Bookman Old Style"/>
              </a:defRPr>
            </a:pPr>
            <a:r>
              <a:t>PRESENTED AT </a:t>
            </a:r>
            <a:endParaRPr sz="3200">
              <a:latin typeface="Book Antiqua"/>
              <a:ea typeface="Book Antiqua"/>
              <a:cs typeface="Book Antiqua"/>
              <a:sym typeface="Book Antiqua"/>
            </a:endParaRPr>
          </a:p>
          <a:p>
            <a:pPr algn="ctr">
              <a:defRPr b="1" sz="2400">
                <a:latin typeface="Bookman Old Style"/>
                <a:ea typeface="Bookman Old Style"/>
                <a:cs typeface="Bookman Old Style"/>
                <a:sym typeface="Bookman Old Style"/>
              </a:defRPr>
            </a:pPr>
          </a:p>
          <a:p>
            <a:pPr algn="ctr">
              <a:defRPr b="1" sz="3200">
                <a:solidFill>
                  <a:srgbClr val="385724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pPr>
            <a:r>
              <a:t> THE 5TH GHANA MANGO WEEK</a:t>
            </a:r>
          </a:p>
        </p:txBody>
      </p:sp>
      <p:grpSp>
        <p:nvGrpSpPr>
          <p:cNvPr id="394" name="Picture 6"/>
          <p:cNvGrpSpPr/>
          <p:nvPr/>
        </p:nvGrpSpPr>
        <p:grpSpPr>
          <a:xfrm>
            <a:off x="0" y="0"/>
            <a:ext cx="1191474" cy="855664"/>
            <a:chOff x="0" y="0"/>
            <a:chExt cx="1191473" cy="855663"/>
          </a:xfrm>
        </p:grpSpPr>
        <p:sp>
          <p:nvSpPr>
            <p:cNvPr id="392" name="Rectangle"/>
            <p:cNvSpPr/>
            <p:nvPr/>
          </p:nvSpPr>
          <p:spPr>
            <a:xfrm>
              <a:off x="0" y="0"/>
              <a:ext cx="1191475" cy="855664"/>
            </a:xfrm>
            <a:prstGeom prst="rect">
              <a:avLst/>
            </a:prstGeom>
            <a:solidFill>
              <a:srgbClr val="52294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</a:p>
          </p:txBody>
        </p:sp>
        <p:pic>
          <p:nvPicPr>
            <p:cNvPr id="393" name="image7.png" descr="image7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1191474" cy="855664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50800" dist="27940" dir="5400000">
                <a:srgbClr val="000000">
                  <a:alpha val="32000"/>
                </a:srgbClr>
              </a:outerShdw>
            </a:effectLst>
          </p:spPr>
        </p:pic>
      </p:grpSp>
      <p:grpSp>
        <p:nvGrpSpPr>
          <p:cNvPr id="397" name="Picture 6"/>
          <p:cNvGrpSpPr/>
          <p:nvPr/>
        </p:nvGrpSpPr>
        <p:grpSpPr>
          <a:xfrm>
            <a:off x="5776652" y="4932781"/>
            <a:ext cx="1603864" cy="992393"/>
            <a:chOff x="0" y="0"/>
            <a:chExt cx="1603863" cy="992391"/>
          </a:xfrm>
        </p:grpSpPr>
        <p:sp>
          <p:nvSpPr>
            <p:cNvPr id="395" name="Rectangle"/>
            <p:cNvSpPr/>
            <p:nvPr/>
          </p:nvSpPr>
          <p:spPr>
            <a:xfrm>
              <a:off x="-1" y="0"/>
              <a:ext cx="1603865" cy="992392"/>
            </a:xfrm>
            <a:prstGeom prst="rect">
              <a:avLst/>
            </a:prstGeom>
            <a:solidFill>
              <a:srgbClr val="52294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</a:p>
          </p:txBody>
        </p:sp>
        <p:pic>
          <p:nvPicPr>
            <p:cNvPr id="396" name="image7.png" descr="image7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1603864" cy="992392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50800" dist="27940" dir="5400000">
                <a:srgbClr val="000000">
                  <a:alpha val="32000"/>
                </a:srgbClr>
              </a:outerShdw>
            </a:effectLst>
          </p:spPr>
        </p:pic>
      </p:grpSp>
      <p:pic>
        <p:nvPicPr>
          <p:cNvPr id="398" name="Picture 1" descr="Picture 1"/>
          <p:cNvPicPr>
            <a:picLocks noChangeAspect="1"/>
          </p:cNvPicPr>
          <p:nvPr/>
        </p:nvPicPr>
        <p:blipFill>
          <a:blip r:embed="rId3">
            <a:extLst/>
          </a:blip>
          <a:srcRect l="0" t="0" r="3469" b="0"/>
          <a:stretch>
            <a:fillRect/>
          </a:stretch>
        </p:blipFill>
        <p:spPr>
          <a:xfrm>
            <a:off x="107371" y="1372385"/>
            <a:ext cx="2987522" cy="3765206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27940" dir="5400000">
              <a:srgbClr val="000000">
                <a:alpha val="32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TextBox 3"/>
          <p:cNvSpPr txBox="1"/>
          <p:nvPr/>
        </p:nvSpPr>
        <p:spPr>
          <a:xfrm>
            <a:off x="274319" y="152400"/>
            <a:ext cx="2317828" cy="408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 sz="2100">
                <a:solidFill>
                  <a:srgbClr val="FFFFFF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</a:lstStyle>
          <a:p>
            <a:pPr/>
            <a:r>
              <a:t>SERVICE SUITE</a:t>
            </a:r>
          </a:p>
        </p:txBody>
      </p:sp>
      <p:grpSp>
        <p:nvGrpSpPr>
          <p:cNvPr id="678" name="Diagram 30"/>
          <p:cNvGrpSpPr/>
          <p:nvPr/>
        </p:nvGrpSpPr>
        <p:grpSpPr>
          <a:xfrm>
            <a:off x="540147" y="2703890"/>
            <a:ext cx="11096481" cy="1649319"/>
            <a:chOff x="-1" y="0"/>
            <a:chExt cx="11096479" cy="1649318"/>
          </a:xfrm>
        </p:grpSpPr>
        <p:grpSp>
          <p:nvGrpSpPr>
            <p:cNvPr id="656" name="Group"/>
            <p:cNvGrpSpPr/>
            <p:nvPr/>
          </p:nvGrpSpPr>
          <p:grpSpPr>
            <a:xfrm>
              <a:off x="-2" y="11496"/>
              <a:ext cx="1848348" cy="1637823"/>
              <a:chOff x="-1" y="0"/>
              <a:chExt cx="1848346" cy="1637821"/>
            </a:xfrm>
          </p:grpSpPr>
          <p:sp>
            <p:nvSpPr>
              <p:cNvPr id="654" name="Oval"/>
              <p:cNvSpPr/>
              <p:nvPr/>
            </p:nvSpPr>
            <p:spPr>
              <a:xfrm>
                <a:off x="-2" y="-1"/>
                <a:ext cx="1848348" cy="1637822"/>
              </a:xfrm>
              <a:prstGeom prst="ellipse">
                <a:avLst/>
              </a:prstGeom>
              <a:solidFill>
                <a:srgbClr val="FFFFFF"/>
              </a:solidFill>
              <a:ln w="9525" cap="flat">
                <a:solidFill>
                  <a:srgbClr val="403152"/>
                </a:solidFill>
                <a:prstDash val="solid"/>
                <a:round/>
              </a:ln>
              <a:effectLst>
                <a:outerShdw sx="100000" sy="100000" kx="0" ky="0" algn="b" rotWithShape="0" blurRad="38100" dist="20000" dir="5400000">
                  <a:srgbClr val="000000">
                    <a:alpha val="38000"/>
                  </a:srgbClr>
                </a:outerShdw>
              </a:effectLst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 defTabSz="533400">
                  <a:lnSpc>
                    <a:spcPct val="90000"/>
                  </a:lnSpc>
                  <a:spcBef>
                    <a:spcPts val="700"/>
                  </a:spcBef>
                  <a:defRPr>
                    <a:latin typeface="+mn-lt"/>
                    <a:ea typeface="+mn-ea"/>
                    <a:cs typeface="+mn-cs"/>
                    <a:sym typeface="Calibri"/>
                  </a:defRPr>
                </a:pPr>
              </a:p>
            </p:txBody>
          </p:sp>
          <p:sp>
            <p:nvSpPr>
              <p:cNvPr id="655" name="Cash Management"/>
              <p:cNvSpPr txBox="1"/>
              <p:nvPr/>
            </p:nvSpPr>
            <p:spPr>
              <a:xfrm>
                <a:off x="345576" y="634759"/>
                <a:ext cx="1157189" cy="3683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5240" tIns="15240" rIns="15240" bIns="15240" numCol="1" anchor="ctr">
                <a:spAutoFit/>
              </a:bodyPr>
              <a:lstStyle>
                <a:lvl1pPr algn="ctr" defTabSz="533400">
                  <a:lnSpc>
                    <a:spcPct val="90000"/>
                  </a:lnSpc>
                  <a:spcBef>
                    <a:spcPts val="500"/>
                  </a:spcBef>
                  <a:defRPr b="1" sz="1200">
                    <a:solidFill>
                      <a:srgbClr val="403152"/>
                    </a:solidFill>
                    <a:latin typeface="Bookman Old Style"/>
                    <a:ea typeface="Bookman Old Style"/>
                    <a:cs typeface="Bookman Old Style"/>
                    <a:sym typeface="Bookman Old Style"/>
                  </a:defRPr>
                </a:lvl1pPr>
              </a:lstStyle>
              <a:p>
                <a:pPr/>
                <a:r>
                  <a:t>Cash Management</a:t>
                </a:r>
              </a:p>
            </p:txBody>
          </p:sp>
        </p:grpSp>
        <p:grpSp>
          <p:nvGrpSpPr>
            <p:cNvPr id="659" name="Group"/>
            <p:cNvGrpSpPr/>
            <p:nvPr/>
          </p:nvGrpSpPr>
          <p:grpSpPr>
            <a:xfrm>
              <a:off x="1520776" y="11496"/>
              <a:ext cx="1637821" cy="1637823"/>
              <a:chOff x="-1" y="0"/>
              <a:chExt cx="1637819" cy="1637821"/>
            </a:xfrm>
          </p:grpSpPr>
          <p:sp>
            <p:nvSpPr>
              <p:cNvPr id="657" name="Circle"/>
              <p:cNvSpPr/>
              <p:nvPr/>
            </p:nvSpPr>
            <p:spPr>
              <a:xfrm>
                <a:off x="-2" y="-1"/>
                <a:ext cx="1637821" cy="1637822"/>
              </a:xfrm>
              <a:prstGeom prst="ellipse">
                <a:avLst/>
              </a:prstGeom>
              <a:solidFill>
                <a:srgbClr val="FFFFFF"/>
              </a:solidFill>
              <a:ln w="9525" cap="flat">
                <a:solidFill>
                  <a:srgbClr val="403152"/>
                </a:solidFill>
                <a:prstDash val="solid"/>
                <a:round/>
              </a:ln>
              <a:effectLst>
                <a:outerShdw sx="100000" sy="100000" kx="0" ky="0" algn="b" rotWithShape="0" blurRad="38100" dist="20000" dir="5400000">
                  <a:srgbClr val="000000">
                    <a:alpha val="38000"/>
                  </a:srgbClr>
                </a:outerShdw>
              </a:effectLst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 defTabSz="533400">
                  <a:lnSpc>
                    <a:spcPct val="90000"/>
                  </a:lnSpc>
                  <a:spcBef>
                    <a:spcPts val="700"/>
                  </a:spcBef>
                  <a:defRPr>
                    <a:latin typeface="+mn-lt"/>
                    <a:ea typeface="+mn-ea"/>
                    <a:cs typeface="+mn-cs"/>
                    <a:sym typeface="Calibri"/>
                  </a:defRPr>
                </a:pPr>
              </a:p>
            </p:txBody>
          </p:sp>
          <p:sp>
            <p:nvSpPr>
              <p:cNvPr id="658" name="Treasury Services"/>
              <p:cNvSpPr txBox="1"/>
              <p:nvPr/>
            </p:nvSpPr>
            <p:spPr>
              <a:xfrm>
                <a:off x="314747" y="634759"/>
                <a:ext cx="1008325" cy="3683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5240" tIns="15240" rIns="15240" bIns="15240" numCol="1" anchor="ctr">
                <a:spAutoFit/>
              </a:bodyPr>
              <a:lstStyle>
                <a:lvl1pPr algn="ctr" defTabSz="533400">
                  <a:lnSpc>
                    <a:spcPct val="90000"/>
                  </a:lnSpc>
                  <a:spcBef>
                    <a:spcPts val="500"/>
                  </a:spcBef>
                  <a:defRPr b="1" sz="1200">
                    <a:solidFill>
                      <a:srgbClr val="403152"/>
                    </a:solidFill>
                    <a:latin typeface="Bookman Old Style"/>
                    <a:ea typeface="Bookman Old Style"/>
                    <a:cs typeface="Bookman Old Style"/>
                    <a:sym typeface="Bookman Old Style"/>
                  </a:defRPr>
                </a:lvl1pPr>
              </a:lstStyle>
              <a:p>
                <a:pPr/>
                <a:r>
                  <a:t>Treasury Services</a:t>
                </a:r>
              </a:p>
            </p:txBody>
          </p:sp>
        </p:grpSp>
        <p:grpSp>
          <p:nvGrpSpPr>
            <p:cNvPr id="662" name="Group"/>
            <p:cNvGrpSpPr/>
            <p:nvPr/>
          </p:nvGrpSpPr>
          <p:grpSpPr>
            <a:xfrm>
              <a:off x="2831030" y="11496"/>
              <a:ext cx="1637821" cy="1637823"/>
              <a:chOff x="0" y="0"/>
              <a:chExt cx="1637819" cy="1637821"/>
            </a:xfrm>
          </p:grpSpPr>
          <p:sp>
            <p:nvSpPr>
              <p:cNvPr id="660" name="Circle"/>
              <p:cNvSpPr/>
              <p:nvPr/>
            </p:nvSpPr>
            <p:spPr>
              <a:xfrm>
                <a:off x="-1" y="-1"/>
                <a:ext cx="1637821" cy="1637822"/>
              </a:xfrm>
              <a:prstGeom prst="ellipse">
                <a:avLst/>
              </a:prstGeom>
              <a:solidFill>
                <a:srgbClr val="FFFFFF"/>
              </a:solidFill>
              <a:ln w="9525" cap="flat">
                <a:solidFill>
                  <a:srgbClr val="403152"/>
                </a:solidFill>
                <a:prstDash val="solid"/>
                <a:round/>
              </a:ln>
              <a:effectLst>
                <a:outerShdw sx="100000" sy="100000" kx="0" ky="0" algn="b" rotWithShape="0" blurRad="38100" dist="20000" dir="5400000">
                  <a:srgbClr val="000000">
                    <a:alpha val="38000"/>
                  </a:srgbClr>
                </a:outerShdw>
              </a:effectLst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 defTabSz="533400">
                  <a:lnSpc>
                    <a:spcPct val="90000"/>
                  </a:lnSpc>
                  <a:spcBef>
                    <a:spcPts val="700"/>
                  </a:spcBef>
                  <a:defRPr>
                    <a:latin typeface="+mn-lt"/>
                    <a:ea typeface="+mn-ea"/>
                    <a:cs typeface="+mn-cs"/>
                    <a:sym typeface="Calibri"/>
                  </a:defRPr>
                </a:pPr>
              </a:p>
            </p:txBody>
          </p:sp>
          <p:sp>
            <p:nvSpPr>
              <p:cNvPr id="661" name="Personal &amp; Business Banking"/>
              <p:cNvSpPr txBox="1"/>
              <p:nvPr/>
            </p:nvSpPr>
            <p:spPr>
              <a:xfrm>
                <a:off x="314746" y="554749"/>
                <a:ext cx="1008325" cy="52832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5240" tIns="15240" rIns="15240" bIns="15240" numCol="1" anchor="ctr">
                <a:spAutoFit/>
              </a:bodyPr>
              <a:lstStyle>
                <a:lvl1pPr algn="ctr" defTabSz="533400">
                  <a:lnSpc>
                    <a:spcPct val="90000"/>
                  </a:lnSpc>
                  <a:spcBef>
                    <a:spcPts val="500"/>
                  </a:spcBef>
                  <a:defRPr b="1" sz="1200">
                    <a:solidFill>
                      <a:srgbClr val="403152"/>
                    </a:solidFill>
                    <a:latin typeface="Bookman Old Style"/>
                    <a:ea typeface="Bookman Old Style"/>
                    <a:cs typeface="Bookman Old Style"/>
                    <a:sym typeface="Bookman Old Style"/>
                  </a:defRPr>
                </a:lvl1pPr>
              </a:lstStyle>
              <a:p>
                <a:pPr/>
                <a:r>
                  <a:t>Personal &amp; Business Banking</a:t>
                </a:r>
              </a:p>
            </p:txBody>
          </p:sp>
        </p:grpSp>
        <p:grpSp>
          <p:nvGrpSpPr>
            <p:cNvPr id="665" name="Group"/>
            <p:cNvGrpSpPr/>
            <p:nvPr/>
          </p:nvGrpSpPr>
          <p:grpSpPr>
            <a:xfrm>
              <a:off x="4141282" y="11496"/>
              <a:ext cx="1637821" cy="1637823"/>
              <a:chOff x="-1" y="0"/>
              <a:chExt cx="1637819" cy="1637821"/>
            </a:xfrm>
          </p:grpSpPr>
          <p:sp>
            <p:nvSpPr>
              <p:cNvPr id="663" name="Circle"/>
              <p:cNvSpPr/>
              <p:nvPr/>
            </p:nvSpPr>
            <p:spPr>
              <a:xfrm>
                <a:off x="-2" y="-1"/>
                <a:ext cx="1637821" cy="1637822"/>
              </a:xfrm>
              <a:prstGeom prst="ellipse">
                <a:avLst/>
              </a:prstGeom>
              <a:solidFill>
                <a:srgbClr val="FFFFFF"/>
              </a:solidFill>
              <a:ln w="9525" cap="flat">
                <a:solidFill>
                  <a:srgbClr val="403152"/>
                </a:solidFill>
                <a:prstDash val="solid"/>
                <a:round/>
              </a:ln>
              <a:effectLst>
                <a:outerShdw sx="100000" sy="100000" kx="0" ky="0" algn="b" rotWithShape="0" blurRad="38100" dist="20000" dir="5400000">
                  <a:srgbClr val="000000">
                    <a:alpha val="38000"/>
                  </a:srgbClr>
                </a:outerShdw>
              </a:effectLst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 defTabSz="533400">
                  <a:lnSpc>
                    <a:spcPct val="90000"/>
                  </a:lnSpc>
                  <a:spcBef>
                    <a:spcPts val="700"/>
                  </a:spcBef>
                  <a:defRPr>
                    <a:latin typeface="+mn-lt"/>
                    <a:ea typeface="+mn-ea"/>
                    <a:cs typeface="+mn-cs"/>
                    <a:sym typeface="Calibri"/>
                  </a:defRPr>
                </a:pPr>
              </a:p>
            </p:txBody>
          </p:sp>
          <p:sp>
            <p:nvSpPr>
              <p:cNvPr id="664" name="Corporate Banking"/>
              <p:cNvSpPr txBox="1"/>
              <p:nvPr/>
            </p:nvSpPr>
            <p:spPr>
              <a:xfrm>
                <a:off x="314746" y="634759"/>
                <a:ext cx="1008325" cy="3683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5240" tIns="15240" rIns="15240" bIns="15240" numCol="1" anchor="ctr">
                <a:spAutoFit/>
              </a:bodyPr>
              <a:lstStyle>
                <a:lvl1pPr algn="ctr" defTabSz="533400">
                  <a:lnSpc>
                    <a:spcPct val="90000"/>
                  </a:lnSpc>
                  <a:spcBef>
                    <a:spcPts val="500"/>
                  </a:spcBef>
                  <a:defRPr b="1" sz="1200">
                    <a:solidFill>
                      <a:srgbClr val="403152"/>
                    </a:solidFill>
                    <a:latin typeface="Bookman Old Style"/>
                    <a:ea typeface="Bookman Old Style"/>
                    <a:cs typeface="Bookman Old Style"/>
                    <a:sym typeface="Bookman Old Style"/>
                  </a:defRPr>
                </a:lvl1pPr>
              </a:lstStyle>
              <a:p>
                <a:pPr/>
                <a:r>
                  <a:t>Corporate Banking</a:t>
                </a:r>
              </a:p>
            </p:txBody>
          </p:sp>
        </p:grpSp>
        <p:grpSp>
          <p:nvGrpSpPr>
            <p:cNvPr id="668" name="Group"/>
            <p:cNvGrpSpPr/>
            <p:nvPr/>
          </p:nvGrpSpPr>
          <p:grpSpPr>
            <a:xfrm>
              <a:off x="5451536" y="11496"/>
              <a:ext cx="1683615" cy="1637823"/>
              <a:chOff x="-1" y="0"/>
              <a:chExt cx="1683614" cy="1637821"/>
            </a:xfrm>
          </p:grpSpPr>
          <p:sp>
            <p:nvSpPr>
              <p:cNvPr id="666" name="Oval"/>
              <p:cNvSpPr/>
              <p:nvPr/>
            </p:nvSpPr>
            <p:spPr>
              <a:xfrm>
                <a:off x="-2" y="-1"/>
                <a:ext cx="1683616" cy="1637822"/>
              </a:xfrm>
              <a:prstGeom prst="ellipse">
                <a:avLst/>
              </a:prstGeom>
              <a:solidFill>
                <a:srgbClr val="FFFFFF"/>
              </a:solidFill>
              <a:ln w="9525" cap="flat">
                <a:solidFill>
                  <a:srgbClr val="403152"/>
                </a:solidFill>
                <a:prstDash val="solid"/>
                <a:round/>
              </a:ln>
              <a:effectLst>
                <a:outerShdw sx="100000" sy="100000" kx="0" ky="0" algn="b" rotWithShape="0" blurRad="38100" dist="20000" dir="5400000">
                  <a:srgbClr val="000000">
                    <a:alpha val="38000"/>
                  </a:srgbClr>
                </a:outerShdw>
              </a:effectLst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 defTabSz="533400">
                  <a:lnSpc>
                    <a:spcPct val="90000"/>
                  </a:lnSpc>
                  <a:spcBef>
                    <a:spcPts val="700"/>
                  </a:spcBef>
                  <a:defRPr>
                    <a:latin typeface="+mn-lt"/>
                    <a:ea typeface="+mn-ea"/>
                    <a:cs typeface="+mn-cs"/>
                    <a:sym typeface="Calibri"/>
                  </a:defRPr>
                </a:pPr>
              </a:p>
            </p:txBody>
          </p:sp>
          <p:sp>
            <p:nvSpPr>
              <p:cNvPr id="667" name="Public Sector"/>
              <p:cNvSpPr txBox="1"/>
              <p:nvPr/>
            </p:nvSpPr>
            <p:spPr>
              <a:xfrm>
                <a:off x="321452" y="634759"/>
                <a:ext cx="1040706" cy="3683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5240" tIns="15240" rIns="15240" bIns="15240" numCol="1" anchor="ctr">
                <a:spAutoFit/>
              </a:bodyPr>
              <a:lstStyle>
                <a:lvl1pPr algn="ctr" defTabSz="533400">
                  <a:lnSpc>
                    <a:spcPct val="90000"/>
                  </a:lnSpc>
                  <a:spcBef>
                    <a:spcPts val="500"/>
                  </a:spcBef>
                  <a:defRPr b="1" sz="1200">
                    <a:solidFill>
                      <a:srgbClr val="403152"/>
                    </a:solidFill>
                    <a:latin typeface="Bookman Old Style"/>
                    <a:ea typeface="Bookman Old Style"/>
                    <a:cs typeface="Bookman Old Style"/>
                    <a:sym typeface="Bookman Old Style"/>
                  </a:defRPr>
                </a:lvl1pPr>
              </a:lstStyle>
              <a:p>
                <a:pPr/>
                <a:r>
                  <a:t>Public Sector</a:t>
                </a:r>
              </a:p>
            </p:txBody>
          </p:sp>
        </p:grpSp>
        <p:grpSp>
          <p:nvGrpSpPr>
            <p:cNvPr id="671" name="Group"/>
            <p:cNvGrpSpPr/>
            <p:nvPr/>
          </p:nvGrpSpPr>
          <p:grpSpPr>
            <a:xfrm>
              <a:off x="6807582" y="11496"/>
              <a:ext cx="1683615" cy="1637823"/>
              <a:chOff x="-1" y="0"/>
              <a:chExt cx="1683614" cy="1637821"/>
            </a:xfrm>
          </p:grpSpPr>
          <p:sp>
            <p:nvSpPr>
              <p:cNvPr id="669" name="Oval"/>
              <p:cNvSpPr/>
              <p:nvPr/>
            </p:nvSpPr>
            <p:spPr>
              <a:xfrm>
                <a:off x="-2" y="-1"/>
                <a:ext cx="1683615" cy="1637822"/>
              </a:xfrm>
              <a:prstGeom prst="ellipse">
                <a:avLst/>
              </a:prstGeom>
              <a:solidFill>
                <a:srgbClr val="FFFFFF"/>
              </a:solidFill>
              <a:ln w="9525" cap="flat">
                <a:solidFill>
                  <a:srgbClr val="403152"/>
                </a:solidFill>
                <a:prstDash val="solid"/>
                <a:round/>
              </a:ln>
              <a:effectLst>
                <a:outerShdw sx="100000" sy="100000" kx="0" ky="0" algn="b" rotWithShape="0" blurRad="38100" dist="20000" dir="5400000">
                  <a:srgbClr val="000000">
                    <a:alpha val="38000"/>
                  </a:srgbClr>
                </a:outerShdw>
              </a:effectLst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 defTabSz="533400">
                  <a:lnSpc>
                    <a:spcPct val="90000"/>
                  </a:lnSpc>
                  <a:spcBef>
                    <a:spcPts val="700"/>
                  </a:spcBef>
                  <a:defRPr>
                    <a:latin typeface="+mn-lt"/>
                    <a:ea typeface="+mn-ea"/>
                    <a:cs typeface="+mn-cs"/>
                    <a:sym typeface="Calibri"/>
                  </a:defRPr>
                </a:pPr>
              </a:p>
            </p:txBody>
          </p:sp>
          <p:sp>
            <p:nvSpPr>
              <p:cNvPr id="670" name="Financial Institutions"/>
              <p:cNvSpPr txBox="1"/>
              <p:nvPr/>
            </p:nvSpPr>
            <p:spPr>
              <a:xfrm>
                <a:off x="321453" y="634759"/>
                <a:ext cx="1040705" cy="3683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5240" tIns="15240" rIns="15240" bIns="15240" numCol="1" anchor="ctr">
                <a:spAutoFit/>
              </a:bodyPr>
              <a:lstStyle>
                <a:lvl1pPr algn="ctr" defTabSz="533400">
                  <a:lnSpc>
                    <a:spcPct val="90000"/>
                  </a:lnSpc>
                  <a:spcBef>
                    <a:spcPts val="500"/>
                  </a:spcBef>
                  <a:defRPr b="1" sz="1200">
                    <a:solidFill>
                      <a:srgbClr val="403152"/>
                    </a:solidFill>
                    <a:latin typeface="Bookman Old Style"/>
                    <a:ea typeface="Bookman Old Style"/>
                    <a:cs typeface="Bookman Old Style"/>
                    <a:sym typeface="Bookman Old Style"/>
                  </a:defRPr>
                </a:lvl1pPr>
              </a:lstStyle>
              <a:p>
                <a:pPr/>
                <a:r>
                  <a:t>Financial Institutions</a:t>
                </a:r>
              </a:p>
            </p:txBody>
          </p:sp>
        </p:grpSp>
        <p:grpSp>
          <p:nvGrpSpPr>
            <p:cNvPr id="674" name="Group"/>
            <p:cNvGrpSpPr/>
            <p:nvPr/>
          </p:nvGrpSpPr>
          <p:grpSpPr>
            <a:xfrm>
              <a:off x="8163630" y="11496"/>
              <a:ext cx="1637821" cy="1637823"/>
              <a:chOff x="0" y="0"/>
              <a:chExt cx="1637819" cy="1637821"/>
            </a:xfrm>
          </p:grpSpPr>
          <p:sp>
            <p:nvSpPr>
              <p:cNvPr id="672" name="Circle"/>
              <p:cNvSpPr/>
              <p:nvPr/>
            </p:nvSpPr>
            <p:spPr>
              <a:xfrm>
                <a:off x="-1" y="-1"/>
                <a:ext cx="1637821" cy="1637822"/>
              </a:xfrm>
              <a:prstGeom prst="ellipse">
                <a:avLst/>
              </a:prstGeom>
              <a:solidFill>
                <a:srgbClr val="FFFFFF"/>
              </a:solidFill>
              <a:ln w="9525" cap="flat">
                <a:solidFill>
                  <a:srgbClr val="403152"/>
                </a:solidFill>
                <a:prstDash val="solid"/>
                <a:round/>
              </a:ln>
              <a:effectLst>
                <a:outerShdw sx="100000" sy="100000" kx="0" ky="0" algn="b" rotWithShape="0" blurRad="38100" dist="20000" dir="5400000">
                  <a:srgbClr val="000000">
                    <a:alpha val="38000"/>
                  </a:srgbClr>
                </a:outerShdw>
              </a:effectLst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 defTabSz="533400">
                  <a:lnSpc>
                    <a:spcPct val="90000"/>
                  </a:lnSpc>
                  <a:spcBef>
                    <a:spcPts val="700"/>
                  </a:spcBef>
                  <a:defRPr>
                    <a:latin typeface="+mn-lt"/>
                    <a:ea typeface="+mn-ea"/>
                    <a:cs typeface="+mn-cs"/>
                    <a:sym typeface="Calibri"/>
                  </a:defRPr>
                </a:pPr>
              </a:p>
            </p:txBody>
          </p:sp>
          <p:sp>
            <p:nvSpPr>
              <p:cNvPr id="673" name="Private Banking"/>
              <p:cNvSpPr txBox="1"/>
              <p:nvPr/>
            </p:nvSpPr>
            <p:spPr>
              <a:xfrm>
                <a:off x="314746" y="634759"/>
                <a:ext cx="1008324" cy="3683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5240" tIns="15240" rIns="15240" bIns="15240" numCol="1" anchor="ctr">
                <a:spAutoFit/>
              </a:bodyPr>
              <a:lstStyle>
                <a:lvl1pPr algn="ctr" defTabSz="533400">
                  <a:lnSpc>
                    <a:spcPct val="90000"/>
                  </a:lnSpc>
                  <a:spcBef>
                    <a:spcPts val="500"/>
                  </a:spcBef>
                  <a:defRPr b="1" sz="1200">
                    <a:solidFill>
                      <a:srgbClr val="403152"/>
                    </a:solidFill>
                    <a:latin typeface="Bookman Old Style"/>
                    <a:ea typeface="Bookman Old Style"/>
                    <a:cs typeface="Bookman Old Style"/>
                    <a:sym typeface="Bookman Old Style"/>
                  </a:defRPr>
                </a:lvl1pPr>
              </a:lstStyle>
              <a:p>
                <a:pPr/>
                <a:r>
                  <a:t>Private Banking</a:t>
                </a:r>
              </a:p>
            </p:txBody>
          </p:sp>
        </p:grpSp>
        <p:grpSp>
          <p:nvGrpSpPr>
            <p:cNvPr id="677" name="Group"/>
            <p:cNvGrpSpPr/>
            <p:nvPr/>
          </p:nvGrpSpPr>
          <p:grpSpPr>
            <a:xfrm>
              <a:off x="9458658" y="-1"/>
              <a:ext cx="1637821" cy="1637821"/>
              <a:chOff x="0" y="0"/>
              <a:chExt cx="1637819" cy="1637819"/>
            </a:xfrm>
          </p:grpSpPr>
          <p:sp>
            <p:nvSpPr>
              <p:cNvPr id="675" name="Circle"/>
              <p:cNvSpPr/>
              <p:nvPr/>
            </p:nvSpPr>
            <p:spPr>
              <a:xfrm>
                <a:off x="-1" y="-1"/>
                <a:ext cx="1637821" cy="1637821"/>
              </a:xfrm>
              <a:prstGeom prst="ellipse">
                <a:avLst/>
              </a:prstGeom>
              <a:solidFill>
                <a:srgbClr val="FFFFFF"/>
              </a:solidFill>
              <a:ln w="9525" cap="flat">
                <a:solidFill>
                  <a:srgbClr val="403152"/>
                </a:solidFill>
                <a:prstDash val="solid"/>
                <a:round/>
              </a:ln>
              <a:effectLst>
                <a:outerShdw sx="100000" sy="100000" kx="0" ky="0" algn="b" rotWithShape="0" blurRad="38100" dist="20000" dir="5400000">
                  <a:srgbClr val="000000">
                    <a:alpha val="38000"/>
                  </a:srgbClr>
                </a:outerShdw>
              </a:effectLst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 defTabSz="533400">
                  <a:lnSpc>
                    <a:spcPct val="90000"/>
                  </a:lnSpc>
                  <a:spcBef>
                    <a:spcPts val="700"/>
                  </a:spcBef>
                  <a:defRPr>
                    <a:latin typeface="+mn-lt"/>
                    <a:ea typeface="+mn-ea"/>
                    <a:cs typeface="+mn-cs"/>
                    <a:sym typeface="Calibri"/>
                  </a:defRPr>
                </a:pPr>
              </a:p>
            </p:txBody>
          </p:sp>
          <p:sp>
            <p:nvSpPr>
              <p:cNvPr id="676" name="Trade Services"/>
              <p:cNvSpPr txBox="1"/>
              <p:nvPr/>
            </p:nvSpPr>
            <p:spPr>
              <a:xfrm>
                <a:off x="314746" y="634757"/>
                <a:ext cx="1008324" cy="3683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5240" tIns="15240" rIns="15240" bIns="15240" numCol="1" anchor="ctr">
                <a:spAutoFit/>
              </a:bodyPr>
              <a:lstStyle>
                <a:lvl1pPr algn="ctr" defTabSz="533400">
                  <a:lnSpc>
                    <a:spcPct val="90000"/>
                  </a:lnSpc>
                  <a:spcBef>
                    <a:spcPts val="500"/>
                  </a:spcBef>
                  <a:defRPr b="1" sz="1200">
                    <a:solidFill>
                      <a:srgbClr val="403152"/>
                    </a:solidFill>
                    <a:latin typeface="Bookman Old Style"/>
                    <a:ea typeface="Bookman Old Style"/>
                    <a:cs typeface="Bookman Old Style"/>
                    <a:sym typeface="Bookman Old Style"/>
                  </a:defRPr>
                </a:lvl1pPr>
              </a:lstStyle>
              <a:p>
                <a:pPr/>
                <a:r>
                  <a:t>Trade Services</a:t>
                </a:r>
              </a:p>
            </p:txBody>
          </p:sp>
        </p:grpSp>
      </p:grpSp>
      <p:sp>
        <p:nvSpPr>
          <p:cNvPr id="679" name="TextBox 3"/>
          <p:cNvSpPr txBox="1"/>
          <p:nvPr/>
        </p:nvSpPr>
        <p:spPr>
          <a:xfrm>
            <a:off x="228600" y="815503"/>
            <a:ext cx="11658600" cy="523229"/>
          </a:xfrm>
          <a:prstGeom prst="rect">
            <a:avLst/>
          </a:prstGeom>
          <a:solidFill>
            <a:srgbClr val="3E003E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4" tIns="45714" rIns="45714" bIns="45714" anchor="ctr">
            <a:spAutoFit/>
          </a:bodyPr>
          <a:lstStyle>
            <a:lvl1pPr>
              <a:defRPr b="1" i="1" sz="2900">
                <a:solidFill>
                  <a:srgbClr val="FFFFFF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</a:lstStyle>
          <a:p>
            <a:pPr/>
            <a:r>
              <a:t>The Purple Experience at First Atlantic Bank</a:t>
            </a:r>
          </a:p>
        </p:txBody>
      </p:sp>
      <p:sp>
        <p:nvSpPr>
          <p:cNvPr id="680" name="TextBox 41"/>
          <p:cNvSpPr txBox="1"/>
          <p:nvPr/>
        </p:nvSpPr>
        <p:spPr>
          <a:xfrm>
            <a:off x="655313" y="5307012"/>
            <a:ext cx="10805174" cy="5740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4" tIns="45714" rIns="45714" bIns="45714">
            <a:spAutoFit/>
          </a:bodyPr>
          <a:lstStyle/>
          <a:p>
            <a:pPr>
              <a:defRPr i="1" sz="1600">
                <a:solidFill>
                  <a:srgbClr val="460046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pPr>
            <a:r>
              <a:t>Asset management and brokerage services are offered through our Associate companies </a:t>
            </a:r>
            <a:r>
              <a:rPr b="1"/>
              <a:t>First</a:t>
            </a:r>
            <a:r>
              <a:t> </a:t>
            </a:r>
            <a:r>
              <a:rPr b="1"/>
              <a:t>Atlantic Asset Management Limited (FAAM) </a:t>
            </a:r>
            <a:r>
              <a:t>and </a:t>
            </a:r>
            <a:r>
              <a:rPr b="1"/>
              <a:t>First Atlantic Brokers Limited (FAbL)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Title 1"/>
          <p:cNvSpPr txBox="1"/>
          <p:nvPr>
            <p:ph type="title"/>
          </p:nvPr>
        </p:nvSpPr>
        <p:spPr>
          <a:xfrm>
            <a:off x="112541" y="135985"/>
            <a:ext cx="9831297" cy="685803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Bookman Old Style"/>
                <a:ea typeface="Bookman Old Style"/>
                <a:cs typeface="Bookman Old Style"/>
                <a:sym typeface="Bookman Old Style"/>
              </a:defRPr>
            </a:lvl1pPr>
          </a:lstStyle>
          <a:p>
            <a:pPr/>
            <a:r>
              <a:t>FAB CARDS - DEBIT, PREPAID AND CREDIT CARDS  </a:t>
            </a:r>
          </a:p>
        </p:txBody>
      </p:sp>
      <p:pic>
        <p:nvPicPr>
          <p:cNvPr id="685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2542" y="1581443"/>
            <a:ext cx="6506761" cy="4312921"/>
          </a:xfrm>
          <a:prstGeom prst="rect">
            <a:avLst/>
          </a:prstGeom>
          <a:ln w="12700">
            <a:miter lim="400000"/>
          </a:ln>
        </p:spPr>
      </p:pic>
      <p:pic>
        <p:nvPicPr>
          <p:cNvPr id="686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619302" y="1581443"/>
            <a:ext cx="5200325" cy="4312921"/>
          </a:xfrm>
          <a:prstGeom prst="rect">
            <a:avLst/>
          </a:prstGeom>
          <a:ln w="12700">
            <a:miter lim="400000"/>
          </a:ln>
        </p:spPr>
      </p:pic>
      <p:sp>
        <p:nvSpPr>
          <p:cNvPr id="687" name="TextBox 4"/>
          <p:cNvSpPr txBox="1"/>
          <p:nvPr/>
        </p:nvSpPr>
        <p:spPr>
          <a:xfrm>
            <a:off x="9696156" y="1581444"/>
            <a:ext cx="1906174" cy="294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b="1" sz="1400">
                <a:latin typeface="Bookman Old Style"/>
                <a:ea typeface="Bookman Old Style"/>
                <a:cs typeface="Bookman Old Style"/>
                <a:sym typeface="Bookman Old Style"/>
              </a:defRPr>
            </a:lvl1pPr>
          </a:lstStyle>
          <a:p>
            <a:pPr/>
            <a:r>
              <a:t>Credit cards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TextBox 3"/>
          <p:cNvSpPr txBox="1"/>
          <p:nvPr/>
        </p:nvSpPr>
        <p:spPr>
          <a:xfrm>
            <a:off x="274319" y="152400"/>
            <a:ext cx="3928315" cy="408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 sz="2100">
                <a:solidFill>
                  <a:srgbClr val="FFFFFF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</a:lstStyle>
          <a:p>
            <a:pPr/>
            <a:r>
              <a:t>KEY PRODUCTS OFFERING</a:t>
            </a:r>
          </a:p>
        </p:txBody>
      </p:sp>
      <p:graphicFrame>
        <p:nvGraphicFramePr>
          <p:cNvPr id="690" name="Table 2"/>
          <p:cNvGraphicFramePr/>
          <p:nvPr/>
        </p:nvGraphicFramePr>
        <p:xfrm>
          <a:off x="383176" y="1182020"/>
          <a:ext cx="10694128" cy="5532290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5347063"/>
                <a:gridCol w="5347063"/>
              </a:tblGrid>
              <a:tr h="2018864">
                <a:tc>
                  <a:txBody>
                    <a:bodyPr/>
                    <a:lstStyle/>
                    <a:p>
                      <a:pPr marL="342900" indent="-342900" algn="l">
                        <a:buSzPct val="100000"/>
                        <a:buFont typeface="Bookman Old Style"/>
                        <a:buChar char="❑"/>
                        <a:defRPr sz="1600">
                          <a:solidFill>
                            <a:srgbClr val="460046"/>
                          </a:solidFill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defRPr>
                      </a:pPr>
                      <a:r>
                        <a:t>DISCOUNTING OF RECEIVABLES FROM REPUTABLE INSTITUTIONS APPROVED BY THE BANK.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SzPct val="100000"/>
                        <a:buFont typeface="Bookman Old Style"/>
                        <a:buChar char="❑"/>
                        <a:defRPr sz="1600">
                          <a:solidFill>
                            <a:srgbClr val="460046"/>
                          </a:solidFill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defRPr>
                      </a:pPr>
                      <a:r>
                        <a:t>PRE - SETTLEMENT LINES TO SUPPORT THE RECEIPT OF INFLOWS FROM OFFTAKERS OFFSHORE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BDBDB"/>
                    </a:solidFill>
                  </a:tcPr>
                </a:tc>
              </a:tr>
              <a:tr h="1985849">
                <a:tc>
                  <a:txBody>
                    <a:bodyPr/>
                    <a:lstStyle/>
                    <a:p>
                      <a:pPr marL="342900" indent="-342900" algn="l">
                        <a:buSzPct val="100000"/>
                        <a:buFont typeface="Bookman Old Style"/>
                        <a:buChar char="❑"/>
                        <a:defRPr b="1" sz="1600">
                          <a:solidFill>
                            <a:srgbClr val="460046"/>
                          </a:solidFill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defRPr>
                      </a:pPr>
                      <a:r>
                        <a:t>PROJECT EXPANSION SUPPORT.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SzPct val="100000"/>
                        <a:buFont typeface="Bookman Old Style"/>
                        <a:buChar char="❑"/>
                        <a:defRPr b="1" sz="1600">
                          <a:solidFill>
                            <a:srgbClr val="460046"/>
                          </a:solidFill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defRPr>
                      </a:pPr>
                      <a:r>
                        <a:t>COMPETITIVE RATES FOR EXPORT PROCEEDS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BDBDB"/>
                    </a:solidFill>
                  </a:tcPr>
                </a:tc>
              </a:tr>
              <a:tr h="1527576">
                <a:tc gridSpan="2">
                  <a:txBody>
                    <a:bodyPr/>
                    <a:lstStyle/>
                    <a:p>
                      <a:pPr marL="342900" indent="-342900" algn="l">
                        <a:buSzPct val="100000"/>
                        <a:buFont typeface="Bookman Old Style"/>
                        <a:buChar char="❑"/>
                        <a:defRPr b="1" sz="1600">
                          <a:solidFill>
                            <a:srgbClr val="460046"/>
                          </a:solidFill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defRPr>
                      </a:pPr>
                      <a:r>
                        <a:t>EXPORT FINANCE FACILITY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BDBDB"/>
                    </a:solidFill>
                  </a:tcPr>
                </a:tc>
                <a:tc hMerge="1">
                  <a:tcPr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TextBox 3"/>
          <p:cNvSpPr txBox="1"/>
          <p:nvPr/>
        </p:nvSpPr>
        <p:spPr>
          <a:xfrm>
            <a:off x="274319" y="152400"/>
            <a:ext cx="3149441" cy="408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 sz="2100">
                <a:solidFill>
                  <a:srgbClr val="FFFFFF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</a:lstStyle>
          <a:p>
            <a:pPr/>
            <a:r>
              <a:t>OUR PRODUCT SUITE</a:t>
            </a:r>
          </a:p>
        </p:txBody>
      </p:sp>
      <p:grpSp>
        <p:nvGrpSpPr>
          <p:cNvPr id="733" name="Group 41"/>
          <p:cNvGrpSpPr/>
          <p:nvPr/>
        </p:nvGrpSpPr>
        <p:grpSpPr>
          <a:xfrm>
            <a:off x="228597" y="1088995"/>
            <a:ext cx="11841485" cy="5444726"/>
            <a:chOff x="0" y="0"/>
            <a:chExt cx="11841483" cy="5444724"/>
          </a:xfrm>
        </p:grpSpPr>
        <p:grpSp>
          <p:nvGrpSpPr>
            <p:cNvPr id="695" name="Rectangle 14"/>
            <p:cNvGrpSpPr/>
            <p:nvPr/>
          </p:nvGrpSpPr>
          <p:grpSpPr>
            <a:xfrm>
              <a:off x="0" y="2564814"/>
              <a:ext cx="2812033" cy="415080"/>
              <a:chOff x="-1" y="-1"/>
              <a:chExt cx="2812032" cy="415079"/>
            </a:xfrm>
          </p:grpSpPr>
          <p:sp>
            <p:nvSpPr>
              <p:cNvPr id="693" name="Rectangle"/>
              <p:cNvSpPr/>
              <p:nvPr/>
            </p:nvSpPr>
            <p:spPr>
              <a:xfrm>
                <a:off x="-2" y="-2"/>
                <a:ext cx="2812033" cy="415080"/>
              </a:xfrm>
              <a:prstGeom prst="rect">
                <a:avLst/>
              </a:prstGeom>
              <a:solidFill>
                <a:srgbClr val="3E003E"/>
              </a:solidFill>
              <a:ln w="12700" cap="flat">
                <a:noFill/>
                <a:miter lim="400000"/>
              </a:ln>
              <a:effectLst>
                <a:outerShdw sx="100000" sy="100000" kx="0" ky="0" algn="b" rotWithShape="0" blurRad="50800" dist="27940" dir="5400000">
                  <a:srgbClr val="000000">
                    <a:alpha val="32000"/>
                  </a:srgbClr>
                </a:outerShdw>
              </a:effectLst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 defTabSz="520700">
                  <a:defRPr sz="2100">
                    <a:latin typeface="Gill Sans"/>
                    <a:ea typeface="Gill Sans"/>
                    <a:cs typeface="Gill Sans"/>
                    <a:sym typeface="Gill Sans"/>
                  </a:defRPr>
                </a:pPr>
              </a:p>
            </p:txBody>
          </p:sp>
          <p:sp>
            <p:nvSpPr>
              <p:cNvPr id="694" name="E-banking"/>
              <p:cNvSpPr txBox="1"/>
              <p:nvPr/>
            </p:nvSpPr>
            <p:spPr>
              <a:xfrm>
                <a:off x="45718" y="41168"/>
                <a:ext cx="2720594" cy="33273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8" tIns="45718" rIns="45718" bIns="45718" numCol="1" anchor="ctr">
                <a:spAutoFit/>
              </a:bodyPr>
              <a:lstStyle>
                <a:lvl1pPr algn="ctr" defTabSz="520700">
                  <a:defRPr b="1" sz="1600">
                    <a:solidFill>
                      <a:srgbClr val="FFFFFF"/>
                    </a:solidFill>
                    <a:latin typeface="Bookman Old Style"/>
                    <a:ea typeface="Bookman Old Style"/>
                    <a:cs typeface="Bookman Old Style"/>
                    <a:sym typeface="Bookman Old Style"/>
                  </a:defRPr>
                </a:lvl1pPr>
              </a:lstStyle>
              <a:p>
                <a:pPr/>
                <a:r>
                  <a:t>E-banking</a:t>
                </a:r>
              </a:p>
            </p:txBody>
          </p:sp>
        </p:grpSp>
        <p:grpSp>
          <p:nvGrpSpPr>
            <p:cNvPr id="698" name="Rectangle 15"/>
            <p:cNvGrpSpPr/>
            <p:nvPr/>
          </p:nvGrpSpPr>
          <p:grpSpPr>
            <a:xfrm>
              <a:off x="6046509" y="11142"/>
              <a:ext cx="2813645" cy="384159"/>
              <a:chOff x="0" y="0"/>
              <a:chExt cx="2813643" cy="384157"/>
            </a:xfrm>
          </p:grpSpPr>
          <p:sp>
            <p:nvSpPr>
              <p:cNvPr id="696" name="Rectangle"/>
              <p:cNvSpPr/>
              <p:nvPr/>
            </p:nvSpPr>
            <p:spPr>
              <a:xfrm>
                <a:off x="-1" y="-1"/>
                <a:ext cx="2813645" cy="384159"/>
              </a:xfrm>
              <a:prstGeom prst="rect">
                <a:avLst/>
              </a:prstGeom>
              <a:solidFill>
                <a:srgbClr val="3E003E"/>
              </a:solidFill>
              <a:ln w="12700" cap="flat">
                <a:noFill/>
                <a:miter lim="400000"/>
              </a:ln>
              <a:effectLst>
                <a:outerShdw sx="100000" sy="100000" kx="0" ky="0" algn="b" rotWithShape="0" blurRad="50800" dist="27940" dir="5400000">
                  <a:srgbClr val="000000">
                    <a:alpha val="32000"/>
                  </a:srgbClr>
                </a:outerShdw>
              </a:effectLst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 defTabSz="520700">
                  <a:defRPr sz="2100">
                    <a:latin typeface="Gill Sans"/>
                    <a:ea typeface="Gill Sans"/>
                    <a:cs typeface="Gill Sans"/>
                    <a:sym typeface="Gill Sans"/>
                  </a:defRPr>
                </a:pPr>
              </a:p>
            </p:txBody>
          </p:sp>
          <p:sp>
            <p:nvSpPr>
              <p:cNvPr id="697" name="Liabilities"/>
              <p:cNvSpPr txBox="1"/>
              <p:nvPr/>
            </p:nvSpPr>
            <p:spPr>
              <a:xfrm>
                <a:off x="45719" y="25707"/>
                <a:ext cx="2722205" cy="33273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8" tIns="45718" rIns="45718" bIns="45718" numCol="1" anchor="ctr">
                <a:spAutoFit/>
              </a:bodyPr>
              <a:lstStyle>
                <a:lvl1pPr algn="ctr" defTabSz="520700">
                  <a:defRPr b="1" sz="1600">
                    <a:solidFill>
                      <a:srgbClr val="FFFFFF"/>
                    </a:solidFill>
                    <a:latin typeface="Bookman Old Style"/>
                    <a:ea typeface="Bookman Old Style"/>
                    <a:cs typeface="Bookman Old Style"/>
                    <a:sym typeface="Bookman Old Style"/>
                  </a:defRPr>
                </a:lvl1pPr>
              </a:lstStyle>
              <a:p>
                <a:pPr/>
                <a:r>
                  <a:t>Liabilities</a:t>
                </a:r>
              </a:p>
            </p:txBody>
          </p:sp>
        </p:grpSp>
        <p:grpSp>
          <p:nvGrpSpPr>
            <p:cNvPr id="701" name="Rectangle 16"/>
            <p:cNvGrpSpPr/>
            <p:nvPr/>
          </p:nvGrpSpPr>
          <p:grpSpPr>
            <a:xfrm>
              <a:off x="8979468" y="11142"/>
              <a:ext cx="2812033" cy="384159"/>
              <a:chOff x="-1" y="0"/>
              <a:chExt cx="2812032" cy="384157"/>
            </a:xfrm>
          </p:grpSpPr>
          <p:sp>
            <p:nvSpPr>
              <p:cNvPr id="699" name="Rectangle"/>
              <p:cNvSpPr/>
              <p:nvPr/>
            </p:nvSpPr>
            <p:spPr>
              <a:xfrm>
                <a:off x="-2" y="-1"/>
                <a:ext cx="2812033" cy="384159"/>
              </a:xfrm>
              <a:prstGeom prst="rect">
                <a:avLst/>
              </a:prstGeom>
              <a:solidFill>
                <a:srgbClr val="3E003E"/>
              </a:solidFill>
              <a:ln w="12700" cap="flat">
                <a:noFill/>
                <a:miter lim="400000"/>
              </a:ln>
              <a:effectLst>
                <a:outerShdw sx="100000" sy="100000" kx="0" ky="0" algn="b" rotWithShape="0" blurRad="50800" dist="27940" dir="5400000">
                  <a:srgbClr val="000000">
                    <a:alpha val="32000"/>
                  </a:srgbClr>
                </a:outerShdw>
              </a:effectLst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 defTabSz="520700">
                  <a:defRPr sz="2100">
                    <a:latin typeface="Gill Sans"/>
                    <a:ea typeface="Gill Sans"/>
                    <a:cs typeface="Gill Sans"/>
                    <a:sym typeface="Gill Sans"/>
                  </a:defRPr>
                </a:pPr>
              </a:p>
            </p:txBody>
          </p:sp>
          <p:sp>
            <p:nvSpPr>
              <p:cNvPr id="700" name="Trade"/>
              <p:cNvSpPr txBox="1"/>
              <p:nvPr/>
            </p:nvSpPr>
            <p:spPr>
              <a:xfrm>
                <a:off x="45718" y="25707"/>
                <a:ext cx="2720594" cy="33273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8" tIns="45718" rIns="45718" bIns="45718" numCol="1" anchor="ctr">
                <a:spAutoFit/>
              </a:bodyPr>
              <a:lstStyle>
                <a:lvl1pPr algn="ctr" defTabSz="520700">
                  <a:defRPr b="1" sz="1600">
                    <a:solidFill>
                      <a:srgbClr val="FFFFFF"/>
                    </a:solidFill>
                    <a:latin typeface="Bookman Old Style"/>
                    <a:ea typeface="Bookman Old Style"/>
                    <a:cs typeface="Bookman Old Style"/>
                    <a:sym typeface="Bookman Old Style"/>
                  </a:defRPr>
                </a:lvl1pPr>
              </a:lstStyle>
              <a:p>
                <a:pPr/>
                <a:r>
                  <a:t>Trade</a:t>
                </a:r>
              </a:p>
            </p:txBody>
          </p:sp>
        </p:grpSp>
        <p:grpSp>
          <p:nvGrpSpPr>
            <p:cNvPr id="704" name="Rectangle 17"/>
            <p:cNvGrpSpPr/>
            <p:nvPr/>
          </p:nvGrpSpPr>
          <p:grpSpPr>
            <a:xfrm>
              <a:off x="3000680" y="11142"/>
              <a:ext cx="2826544" cy="384159"/>
              <a:chOff x="0" y="0"/>
              <a:chExt cx="2826542" cy="384157"/>
            </a:xfrm>
          </p:grpSpPr>
          <p:sp>
            <p:nvSpPr>
              <p:cNvPr id="702" name="Rectangle"/>
              <p:cNvSpPr/>
              <p:nvPr/>
            </p:nvSpPr>
            <p:spPr>
              <a:xfrm>
                <a:off x="-1" y="-1"/>
                <a:ext cx="2826544" cy="384159"/>
              </a:xfrm>
              <a:prstGeom prst="rect">
                <a:avLst/>
              </a:prstGeom>
              <a:solidFill>
                <a:srgbClr val="3E003E"/>
              </a:solidFill>
              <a:ln w="12700" cap="flat">
                <a:noFill/>
                <a:miter lim="400000"/>
              </a:ln>
              <a:effectLst>
                <a:outerShdw sx="100000" sy="100000" kx="0" ky="0" algn="b" rotWithShape="0" blurRad="50800" dist="27940" dir="5400000">
                  <a:srgbClr val="000000">
                    <a:alpha val="32000"/>
                  </a:srgbClr>
                </a:outerShdw>
              </a:effectLst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 defTabSz="520700">
                  <a:defRPr sz="2100">
                    <a:latin typeface="Gill Sans"/>
                    <a:ea typeface="Gill Sans"/>
                    <a:cs typeface="Gill Sans"/>
                    <a:sym typeface="Gill Sans"/>
                  </a:defRPr>
                </a:pPr>
              </a:p>
            </p:txBody>
          </p:sp>
          <p:sp>
            <p:nvSpPr>
              <p:cNvPr id="703" name="Assets"/>
              <p:cNvSpPr txBox="1"/>
              <p:nvPr/>
            </p:nvSpPr>
            <p:spPr>
              <a:xfrm>
                <a:off x="45719" y="25707"/>
                <a:ext cx="2735104" cy="33273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8" tIns="45718" rIns="45718" bIns="45718" numCol="1" anchor="ctr">
                <a:spAutoFit/>
              </a:bodyPr>
              <a:lstStyle>
                <a:lvl1pPr algn="ctr" defTabSz="520700">
                  <a:defRPr b="1" sz="1600">
                    <a:solidFill>
                      <a:srgbClr val="FFFFFF"/>
                    </a:solidFill>
                    <a:latin typeface="Bookman Old Style"/>
                    <a:ea typeface="Bookman Old Style"/>
                    <a:cs typeface="Bookman Old Style"/>
                    <a:sym typeface="Bookman Old Style"/>
                  </a:defRPr>
                </a:lvl1pPr>
              </a:lstStyle>
              <a:p>
                <a:pPr/>
                <a:r>
                  <a:t>Assets</a:t>
                </a:r>
              </a:p>
            </p:txBody>
          </p:sp>
        </p:grpSp>
        <p:sp>
          <p:nvSpPr>
            <p:cNvPr id="705" name="Rectangle 18"/>
            <p:cNvSpPr/>
            <p:nvPr/>
          </p:nvSpPr>
          <p:spPr>
            <a:xfrm>
              <a:off x="6448" y="2979891"/>
              <a:ext cx="2795909" cy="230001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63500" dist="23000" dir="5400000">
                <a:srgbClr val="000000">
                  <a:alpha val="34998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defTabSz="520700">
                <a:defRPr sz="1400">
                  <a:solidFill>
                    <a:srgbClr val="FFFFFF"/>
                  </a:solidFill>
                  <a:latin typeface="Bookman Old Style"/>
                  <a:ea typeface="Bookman Old Style"/>
                  <a:cs typeface="Bookman Old Style"/>
                  <a:sym typeface="Bookman Old Style"/>
                </a:defRPr>
              </a:pPr>
            </a:p>
          </p:txBody>
        </p:sp>
        <p:sp>
          <p:nvSpPr>
            <p:cNvPr id="706" name="Rectangle 19"/>
            <p:cNvSpPr/>
            <p:nvPr/>
          </p:nvSpPr>
          <p:spPr>
            <a:xfrm>
              <a:off x="3002292" y="454159"/>
              <a:ext cx="2824930" cy="1972463"/>
            </a:xfrm>
            <a:prstGeom prst="rect">
              <a:avLst/>
            </a:prstGeom>
            <a:solidFill>
              <a:srgbClr val="DDD9C3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63500" dist="23000" dir="5400000">
                <a:srgbClr val="000000">
                  <a:alpha val="34998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 defTabSz="520700">
                <a:defRPr sz="1400">
                  <a:solidFill>
                    <a:srgbClr val="FFFFFF"/>
                  </a:solidFill>
                  <a:latin typeface="Bookman Old Style"/>
                  <a:ea typeface="Bookman Old Style"/>
                  <a:cs typeface="Bookman Old Style"/>
                  <a:sym typeface="Bookman Old Style"/>
                </a:defRPr>
              </a:pPr>
            </a:p>
          </p:txBody>
        </p:sp>
        <p:sp>
          <p:nvSpPr>
            <p:cNvPr id="707" name="Rectangle 20"/>
            <p:cNvSpPr/>
            <p:nvPr/>
          </p:nvSpPr>
          <p:spPr>
            <a:xfrm>
              <a:off x="6044898" y="474298"/>
              <a:ext cx="2826542" cy="195232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63500" dist="23000" dir="5400000">
                <a:srgbClr val="000000">
                  <a:alpha val="34998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defTabSz="520700">
                <a:defRPr sz="1400">
                  <a:solidFill>
                    <a:srgbClr val="FFFFFF"/>
                  </a:solidFill>
                  <a:latin typeface="Bookman Old Style"/>
                  <a:ea typeface="Bookman Old Style"/>
                  <a:cs typeface="Bookman Old Style"/>
                  <a:sym typeface="Bookman Old Style"/>
                </a:defRPr>
              </a:pPr>
            </a:p>
          </p:txBody>
        </p:sp>
        <p:sp>
          <p:nvSpPr>
            <p:cNvPr id="708" name="Rectangle 21"/>
            <p:cNvSpPr/>
            <p:nvPr/>
          </p:nvSpPr>
          <p:spPr>
            <a:xfrm>
              <a:off x="8997204" y="457258"/>
              <a:ext cx="2823318" cy="1828292"/>
            </a:xfrm>
            <a:prstGeom prst="rect">
              <a:avLst/>
            </a:prstGeom>
            <a:solidFill>
              <a:srgbClr val="DDD9C3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63500" dist="23000" dir="5400000">
                <a:srgbClr val="000000">
                  <a:alpha val="34998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 defTabSz="520700">
                <a:defRPr sz="1400">
                  <a:solidFill>
                    <a:srgbClr val="FFFFFF"/>
                  </a:solidFill>
                  <a:latin typeface="Bookman Old Style"/>
                  <a:ea typeface="Bookman Old Style"/>
                  <a:cs typeface="Bookman Old Style"/>
                  <a:sym typeface="Bookman Old Style"/>
                </a:defRPr>
              </a:pPr>
            </a:p>
          </p:txBody>
        </p:sp>
        <p:sp>
          <p:nvSpPr>
            <p:cNvPr id="709" name="Rectangle 22"/>
            <p:cNvSpPr/>
            <p:nvPr/>
          </p:nvSpPr>
          <p:spPr>
            <a:xfrm>
              <a:off x="6450" y="460356"/>
              <a:ext cx="2766930" cy="187389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63500" dist="23000" dir="5400000">
                <a:srgbClr val="000000">
                  <a:alpha val="34998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 defTabSz="520700">
                <a:defRPr sz="1400">
                  <a:solidFill>
                    <a:srgbClr val="FFFFFF"/>
                  </a:solidFill>
                  <a:latin typeface="Bookman Old Style"/>
                  <a:ea typeface="Bookman Old Style"/>
                  <a:cs typeface="Bookman Old Style"/>
                  <a:sym typeface="Bookman Old Style"/>
                </a:defRPr>
              </a:pPr>
            </a:p>
          </p:txBody>
        </p:sp>
        <p:sp>
          <p:nvSpPr>
            <p:cNvPr id="710" name="Rectangle 23"/>
            <p:cNvSpPr/>
            <p:nvPr/>
          </p:nvSpPr>
          <p:spPr>
            <a:xfrm>
              <a:off x="2966820" y="3248583"/>
              <a:ext cx="2860402" cy="19794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63500" dist="23000" dir="5400000">
                <a:srgbClr val="000000">
                  <a:alpha val="34998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 defTabSz="520700">
                <a:defRPr sz="1400">
                  <a:solidFill>
                    <a:srgbClr val="FFFFFF"/>
                  </a:solidFill>
                  <a:latin typeface="Bookman Old Style"/>
                  <a:ea typeface="Bookman Old Style"/>
                  <a:cs typeface="Bookman Old Style"/>
                  <a:sym typeface="Bookman Old Style"/>
                </a:defRPr>
              </a:pPr>
            </a:p>
          </p:txBody>
        </p:sp>
        <p:sp>
          <p:nvSpPr>
            <p:cNvPr id="711" name="Rectangle 24"/>
            <p:cNvSpPr/>
            <p:nvPr/>
          </p:nvSpPr>
          <p:spPr>
            <a:xfrm>
              <a:off x="6099719" y="3253228"/>
              <a:ext cx="2715287" cy="1974757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63500" dist="23000" dir="5400000">
                <a:srgbClr val="000000">
                  <a:alpha val="34998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 defTabSz="520700">
                <a:defRPr sz="1400">
                  <a:solidFill>
                    <a:srgbClr val="FFFFFF"/>
                  </a:solidFill>
                  <a:latin typeface="Bookman Old Style"/>
                  <a:ea typeface="Bookman Old Style"/>
                  <a:cs typeface="Bookman Old Style"/>
                  <a:sym typeface="Bookman Old Style"/>
                </a:defRPr>
              </a:pPr>
            </a:p>
          </p:txBody>
        </p:sp>
        <p:sp>
          <p:nvSpPr>
            <p:cNvPr id="712" name="Rectangle 25"/>
            <p:cNvSpPr/>
            <p:nvPr/>
          </p:nvSpPr>
          <p:spPr>
            <a:xfrm>
              <a:off x="9018167" y="3281111"/>
              <a:ext cx="2823317" cy="2039061"/>
            </a:xfrm>
            <a:prstGeom prst="rect">
              <a:avLst/>
            </a:prstGeom>
            <a:solidFill>
              <a:srgbClr val="DDD9C3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63500" dist="23000" dir="5400000">
                <a:srgbClr val="000000">
                  <a:alpha val="34998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 defTabSz="520700">
                <a:defRPr sz="1400">
                  <a:solidFill>
                    <a:srgbClr val="FFFFFF"/>
                  </a:solidFill>
                  <a:latin typeface="Bookman Old Style"/>
                  <a:ea typeface="Bookman Old Style"/>
                  <a:cs typeface="Bookman Old Style"/>
                  <a:sym typeface="Bookman Old Style"/>
                </a:defRPr>
              </a:pPr>
            </a:p>
          </p:txBody>
        </p:sp>
        <p:grpSp>
          <p:nvGrpSpPr>
            <p:cNvPr id="715" name="Rectangle 26"/>
            <p:cNvGrpSpPr/>
            <p:nvPr/>
          </p:nvGrpSpPr>
          <p:grpSpPr>
            <a:xfrm>
              <a:off x="12899" y="0"/>
              <a:ext cx="2812033" cy="409239"/>
              <a:chOff x="-1" y="0"/>
              <a:chExt cx="2812032" cy="409238"/>
            </a:xfrm>
          </p:grpSpPr>
          <p:sp>
            <p:nvSpPr>
              <p:cNvPr id="713" name="Rectangle"/>
              <p:cNvSpPr/>
              <p:nvPr/>
            </p:nvSpPr>
            <p:spPr>
              <a:xfrm>
                <a:off x="-2" y="-1"/>
                <a:ext cx="2812033" cy="409239"/>
              </a:xfrm>
              <a:prstGeom prst="rect">
                <a:avLst/>
              </a:prstGeom>
              <a:solidFill>
                <a:srgbClr val="3E003E"/>
              </a:solidFill>
              <a:ln w="12700" cap="flat">
                <a:noFill/>
                <a:miter lim="400000"/>
              </a:ln>
              <a:effectLst>
                <a:outerShdw sx="100000" sy="100000" kx="0" ky="0" algn="b" rotWithShape="0" blurRad="50800" dist="27940" dir="5400000">
                  <a:srgbClr val="000000">
                    <a:alpha val="32000"/>
                  </a:srgbClr>
                </a:outerShdw>
              </a:effectLst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 defTabSz="520700">
                  <a:defRPr sz="2100">
                    <a:latin typeface="Gill Sans"/>
                    <a:ea typeface="Gill Sans"/>
                    <a:cs typeface="Gill Sans"/>
                    <a:sym typeface="Gill Sans"/>
                  </a:defRPr>
                </a:pPr>
              </a:p>
            </p:txBody>
          </p:sp>
          <p:sp>
            <p:nvSpPr>
              <p:cNvPr id="714" name="Treasury"/>
              <p:cNvSpPr txBox="1"/>
              <p:nvPr/>
            </p:nvSpPr>
            <p:spPr>
              <a:xfrm>
                <a:off x="45718" y="38248"/>
                <a:ext cx="2720594" cy="33273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8" tIns="45718" rIns="45718" bIns="45718" numCol="1" anchor="ctr">
                <a:spAutoFit/>
              </a:bodyPr>
              <a:lstStyle>
                <a:lvl1pPr algn="ctr" defTabSz="520700">
                  <a:defRPr b="1" sz="1600">
                    <a:solidFill>
                      <a:srgbClr val="FFFFFF"/>
                    </a:solidFill>
                    <a:latin typeface="Bookman Old Style"/>
                    <a:ea typeface="Bookman Old Style"/>
                    <a:cs typeface="Bookman Old Style"/>
                    <a:sym typeface="Bookman Old Style"/>
                  </a:defRPr>
                </a:lvl1pPr>
              </a:lstStyle>
              <a:p>
                <a:pPr/>
                <a:r>
                  <a:t>Treasury</a:t>
                </a:r>
              </a:p>
            </p:txBody>
          </p:sp>
        </p:grpSp>
        <p:grpSp>
          <p:nvGrpSpPr>
            <p:cNvPr id="718" name="Rectangle 27"/>
            <p:cNvGrpSpPr/>
            <p:nvPr/>
          </p:nvGrpSpPr>
          <p:grpSpPr>
            <a:xfrm>
              <a:off x="6044897" y="2564815"/>
              <a:ext cx="2813645" cy="434775"/>
              <a:chOff x="0" y="-1"/>
              <a:chExt cx="2813643" cy="434773"/>
            </a:xfrm>
          </p:grpSpPr>
          <p:sp>
            <p:nvSpPr>
              <p:cNvPr id="716" name="Rectangle"/>
              <p:cNvSpPr/>
              <p:nvPr/>
            </p:nvSpPr>
            <p:spPr>
              <a:xfrm>
                <a:off x="-1" y="-2"/>
                <a:ext cx="2813645" cy="434775"/>
              </a:xfrm>
              <a:prstGeom prst="rect">
                <a:avLst/>
              </a:prstGeom>
              <a:solidFill>
                <a:srgbClr val="3E003E"/>
              </a:solidFill>
              <a:ln w="12700" cap="flat">
                <a:noFill/>
                <a:miter lim="400000"/>
              </a:ln>
              <a:effectLst>
                <a:outerShdw sx="100000" sy="100000" kx="0" ky="0" algn="b" rotWithShape="0" blurRad="50800" dist="27940" dir="5400000">
                  <a:srgbClr val="000000">
                    <a:alpha val="32000"/>
                  </a:srgbClr>
                </a:outerShdw>
              </a:effectLst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 defTabSz="520700">
                  <a:defRPr sz="2100">
                    <a:latin typeface="Gill Sans"/>
                    <a:ea typeface="Gill Sans"/>
                    <a:cs typeface="Gill Sans"/>
                    <a:sym typeface="Gill Sans"/>
                  </a:defRPr>
                </a:pPr>
              </a:p>
            </p:txBody>
          </p:sp>
          <p:sp>
            <p:nvSpPr>
              <p:cNvPr id="717" name="Insurance"/>
              <p:cNvSpPr txBox="1"/>
              <p:nvPr/>
            </p:nvSpPr>
            <p:spPr>
              <a:xfrm>
                <a:off x="45719" y="51014"/>
                <a:ext cx="2722205" cy="33273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8" tIns="45718" rIns="45718" bIns="45718" numCol="1" anchor="ctr">
                <a:spAutoFit/>
              </a:bodyPr>
              <a:lstStyle>
                <a:lvl1pPr algn="ctr" defTabSz="520700">
                  <a:defRPr b="1" sz="1600">
                    <a:solidFill>
                      <a:srgbClr val="FFFFFF"/>
                    </a:solidFill>
                    <a:latin typeface="Bookman Old Style"/>
                    <a:ea typeface="Bookman Old Style"/>
                    <a:cs typeface="Bookman Old Style"/>
                    <a:sym typeface="Bookman Old Style"/>
                  </a:defRPr>
                </a:lvl1pPr>
              </a:lstStyle>
              <a:p>
                <a:pPr/>
                <a:r>
                  <a:t>Insurance</a:t>
                </a:r>
              </a:p>
            </p:txBody>
          </p:sp>
        </p:grpSp>
        <p:grpSp>
          <p:nvGrpSpPr>
            <p:cNvPr id="721" name="Rectangle 28"/>
            <p:cNvGrpSpPr/>
            <p:nvPr/>
          </p:nvGrpSpPr>
          <p:grpSpPr>
            <a:xfrm>
              <a:off x="8958507" y="2567072"/>
              <a:ext cx="2862018" cy="432517"/>
              <a:chOff x="0" y="0"/>
              <a:chExt cx="2862016" cy="432515"/>
            </a:xfrm>
          </p:grpSpPr>
          <p:sp>
            <p:nvSpPr>
              <p:cNvPr id="719" name="Rectangle"/>
              <p:cNvSpPr/>
              <p:nvPr/>
            </p:nvSpPr>
            <p:spPr>
              <a:xfrm>
                <a:off x="-1" y="-1"/>
                <a:ext cx="2862018" cy="432517"/>
              </a:xfrm>
              <a:prstGeom prst="rect">
                <a:avLst/>
              </a:prstGeom>
              <a:solidFill>
                <a:srgbClr val="3E003E"/>
              </a:solidFill>
              <a:ln w="12700" cap="flat">
                <a:noFill/>
                <a:miter lim="400000"/>
              </a:ln>
              <a:effectLst>
                <a:outerShdw sx="100000" sy="100000" kx="0" ky="0" algn="b" rotWithShape="0" blurRad="50800" dist="27940" dir="5400000">
                  <a:srgbClr val="000000">
                    <a:alpha val="32000"/>
                  </a:srgbClr>
                </a:outerShdw>
              </a:effectLst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 defTabSz="520700">
                  <a:defRPr sz="2100">
                    <a:latin typeface="Gill Sans"/>
                    <a:ea typeface="Gill Sans"/>
                    <a:cs typeface="Gill Sans"/>
                    <a:sym typeface="Gill Sans"/>
                  </a:defRPr>
                </a:pPr>
              </a:p>
            </p:txBody>
          </p:sp>
          <p:sp>
            <p:nvSpPr>
              <p:cNvPr id="720" name="Remittances"/>
              <p:cNvSpPr txBox="1"/>
              <p:nvPr/>
            </p:nvSpPr>
            <p:spPr>
              <a:xfrm>
                <a:off x="45719" y="49886"/>
                <a:ext cx="2770578" cy="33273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8" tIns="45718" rIns="45718" bIns="45718" numCol="1" anchor="ctr">
                <a:spAutoFit/>
              </a:bodyPr>
              <a:lstStyle>
                <a:lvl1pPr algn="ctr" defTabSz="520700">
                  <a:defRPr b="1" sz="1600">
                    <a:solidFill>
                      <a:srgbClr val="FFFFFF"/>
                    </a:solidFill>
                    <a:latin typeface="Bookman Old Style"/>
                    <a:ea typeface="Bookman Old Style"/>
                    <a:cs typeface="Bookman Old Style"/>
                    <a:sym typeface="Bookman Old Style"/>
                  </a:defRPr>
                </a:lvl1pPr>
              </a:lstStyle>
              <a:p>
                <a:pPr/>
                <a:r>
                  <a:t>Remittances</a:t>
                </a:r>
              </a:p>
            </p:txBody>
          </p:sp>
        </p:grpSp>
        <p:grpSp>
          <p:nvGrpSpPr>
            <p:cNvPr id="724" name="Rectangle 29"/>
            <p:cNvGrpSpPr/>
            <p:nvPr/>
          </p:nvGrpSpPr>
          <p:grpSpPr>
            <a:xfrm>
              <a:off x="3000680" y="2564816"/>
              <a:ext cx="2826544" cy="434773"/>
              <a:chOff x="0" y="0"/>
              <a:chExt cx="2826542" cy="434772"/>
            </a:xfrm>
          </p:grpSpPr>
          <p:sp>
            <p:nvSpPr>
              <p:cNvPr id="722" name="Rectangle"/>
              <p:cNvSpPr/>
              <p:nvPr/>
            </p:nvSpPr>
            <p:spPr>
              <a:xfrm>
                <a:off x="-1" y="-1"/>
                <a:ext cx="2826544" cy="434773"/>
              </a:xfrm>
              <a:prstGeom prst="rect">
                <a:avLst/>
              </a:prstGeom>
              <a:solidFill>
                <a:srgbClr val="3E003E"/>
              </a:solidFill>
              <a:ln w="12700" cap="flat">
                <a:noFill/>
                <a:miter lim="400000"/>
              </a:ln>
              <a:effectLst>
                <a:outerShdw sx="100000" sy="100000" kx="0" ky="0" algn="b" rotWithShape="0" blurRad="50800" dist="27940" dir="5400000">
                  <a:srgbClr val="000000">
                    <a:alpha val="32000"/>
                  </a:srgbClr>
                </a:outerShdw>
              </a:effectLst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 defTabSz="520700">
                  <a:defRPr sz="2100">
                    <a:latin typeface="Gill Sans"/>
                    <a:ea typeface="Gill Sans"/>
                    <a:cs typeface="Gill Sans"/>
                    <a:sym typeface="Gill Sans"/>
                  </a:defRPr>
                </a:pPr>
              </a:p>
            </p:txBody>
          </p:sp>
          <p:sp>
            <p:nvSpPr>
              <p:cNvPr id="723" name="Cash Management"/>
              <p:cNvSpPr txBox="1"/>
              <p:nvPr/>
            </p:nvSpPr>
            <p:spPr>
              <a:xfrm>
                <a:off x="45719" y="51014"/>
                <a:ext cx="2735104" cy="33273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8" tIns="45718" rIns="45718" bIns="45718" numCol="1" anchor="ctr">
                <a:spAutoFit/>
              </a:bodyPr>
              <a:lstStyle>
                <a:lvl1pPr algn="ctr" defTabSz="520700">
                  <a:defRPr b="1" sz="1600">
                    <a:solidFill>
                      <a:srgbClr val="FFFFFF"/>
                    </a:solidFill>
                    <a:latin typeface="Bookman Old Style"/>
                    <a:ea typeface="Bookman Old Style"/>
                    <a:cs typeface="Bookman Old Style"/>
                    <a:sym typeface="Bookman Old Style"/>
                  </a:defRPr>
                </a:lvl1pPr>
              </a:lstStyle>
              <a:p>
                <a:pPr/>
                <a:r>
                  <a:t>Cash Management</a:t>
                </a:r>
              </a:p>
            </p:txBody>
          </p:sp>
        </p:grpSp>
        <p:sp>
          <p:nvSpPr>
            <p:cNvPr id="725" name="TextBox 53"/>
            <p:cNvSpPr txBox="1"/>
            <p:nvPr/>
          </p:nvSpPr>
          <p:spPr>
            <a:xfrm>
              <a:off x="8979469" y="466539"/>
              <a:ext cx="2812031" cy="181863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50800" dist="27940" dir="5400000">
                <a:srgbClr val="000000">
                  <a:alpha val="32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>
                <a:defRPr b="1" sz="1400">
                  <a:solidFill>
                    <a:srgbClr val="660066"/>
                  </a:solidFill>
                  <a:latin typeface="Bookman Old Style"/>
                  <a:ea typeface="Bookman Old Style"/>
                  <a:cs typeface="Bookman Old Style"/>
                  <a:sym typeface="Bookman Old Style"/>
                </a:defRPr>
              </a:pPr>
              <a:r>
                <a:t>“Go to bank” for trade</a:t>
              </a:r>
              <a:endParaRPr sz="3200">
                <a:latin typeface="Book Antiqua"/>
                <a:ea typeface="Book Antiqua"/>
                <a:cs typeface="Book Antiqua"/>
                <a:sym typeface="Book Antiqua"/>
              </a:endParaRPr>
            </a:p>
            <a:p>
              <a:pPr>
                <a:defRPr b="1" sz="1400">
                  <a:solidFill>
                    <a:srgbClr val="660066"/>
                  </a:solidFill>
                  <a:latin typeface="Bookman Old Style"/>
                  <a:ea typeface="Bookman Old Style"/>
                  <a:cs typeface="Bookman Old Style"/>
                  <a:sym typeface="Bookman Old Style"/>
                </a:defRPr>
              </a:pPr>
              <a:r>
                <a:t>Regional Trade capability</a:t>
              </a:r>
              <a:endParaRPr sz="3200">
                <a:latin typeface="Book Antiqua"/>
                <a:ea typeface="Book Antiqua"/>
                <a:cs typeface="Book Antiqua"/>
                <a:sym typeface="Book Antiqua"/>
              </a:endParaRPr>
            </a:p>
            <a:p>
              <a:pPr>
                <a:defRPr b="1" sz="1400">
                  <a:solidFill>
                    <a:srgbClr val="660066"/>
                  </a:solidFill>
                  <a:latin typeface="Bookman Old Style"/>
                  <a:ea typeface="Bookman Old Style"/>
                  <a:cs typeface="Bookman Old Style"/>
                  <a:sym typeface="Bookman Old Style"/>
                </a:defRPr>
              </a:pPr>
              <a:r>
                <a:t>Conduit for FDI</a:t>
              </a:r>
              <a:endParaRPr sz="3200">
                <a:latin typeface="Book Antiqua"/>
                <a:ea typeface="Book Antiqua"/>
                <a:cs typeface="Book Antiqua"/>
                <a:sym typeface="Book Antiqua"/>
              </a:endParaRPr>
            </a:p>
            <a:p>
              <a:pPr>
                <a:defRPr b="1" sz="1400">
                  <a:solidFill>
                    <a:srgbClr val="660066"/>
                  </a:solidFill>
                  <a:latin typeface="Bookman Old Style"/>
                  <a:ea typeface="Bookman Old Style"/>
                  <a:cs typeface="Bookman Old Style"/>
                  <a:sym typeface="Bookman Old Style"/>
                </a:defRPr>
              </a:pPr>
              <a:r>
                <a:t>Trade Facilitation</a:t>
              </a:r>
              <a:endParaRPr sz="3200">
                <a:latin typeface="Book Antiqua"/>
                <a:ea typeface="Book Antiqua"/>
                <a:cs typeface="Book Antiqua"/>
                <a:sym typeface="Book Antiqua"/>
              </a:endParaRPr>
            </a:p>
            <a:p>
              <a:pPr>
                <a:defRPr sz="1400">
                  <a:latin typeface="Bookman Old Style"/>
                  <a:ea typeface="Bookman Old Style"/>
                  <a:cs typeface="Bookman Old Style"/>
                  <a:sym typeface="Bookman Old Style"/>
                </a:defRPr>
              </a:pPr>
            </a:p>
            <a:p>
              <a:pPr>
                <a:defRPr sz="1400">
                  <a:latin typeface="Bookman Old Style"/>
                  <a:ea typeface="Bookman Old Style"/>
                  <a:cs typeface="Bookman Old Style"/>
                  <a:sym typeface="Bookman Old Style"/>
                </a:defRPr>
              </a:pPr>
              <a:r>
                <a:t>Letters of Credit</a:t>
              </a:r>
              <a:endParaRPr sz="3200">
                <a:latin typeface="Book Antiqua"/>
                <a:ea typeface="Book Antiqua"/>
                <a:cs typeface="Book Antiqua"/>
                <a:sym typeface="Book Antiqua"/>
              </a:endParaRPr>
            </a:p>
            <a:p>
              <a:pPr>
                <a:lnSpc>
                  <a:spcPct val="150000"/>
                </a:lnSpc>
                <a:defRPr sz="1400">
                  <a:latin typeface="Bookman Old Style"/>
                  <a:ea typeface="Bookman Old Style"/>
                  <a:cs typeface="Bookman Old Style"/>
                  <a:sym typeface="Bookman Old Style"/>
                </a:defRPr>
              </a:pPr>
              <a:r>
                <a:t>Bills for Collection</a:t>
              </a:r>
              <a:endParaRPr sz="3200">
                <a:latin typeface="Book Antiqua"/>
                <a:ea typeface="Book Antiqua"/>
                <a:cs typeface="Book Antiqua"/>
                <a:sym typeface="Book Antiqua"/>
              </a:endParaRPr>
            </a:p>
            <a:p>
              <a:pPr>
                <a:defRPr sz="1400">
                  <a:latin typeface="Bookman Old Style"/>
                  <a:ea typeface="Bookman Old Style"/>
                  <a:cs typeface="Bookman Old Style"/>
                  <a:sym typeface="Bookman Old Style"/>
                </a:defRPr>
              </a:pPr>
              <a:r>
                <a:t>Import Finance Facilities</a:t>
              </a:r>
            </a:p>
          </p:txBody>
        </p:sp>
        <p:sp>
          <p:nvSpPr>
            <p:cNvPr id="726" name="TextBox 54"/>
            <p:cNvSpPr txBox="1"/>
            <p:nvPr/>
          </p:nvSpPr>
          <p:spPr>
            <a:xfrm>
              <a:off x="6145439" y="409238"/>
              <a:ext cx="2700636" cy="19202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sx="100000" sy="100000" kx="0" ky="0" algn="b" rotWithShape="0" blurRad="50800" dist="27940" dir="5400000">
                <a:srgbClr val="000000">
                  <a:alpha val="32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>
                <a:defRPr b="1" sz="1400">
                  <a:solidFill>
                    <a:srgbClr val="660066"/>
                  </a:solidFill>
                  <a:latin typeface="Bookman Old Style"/>
                  <a:ea typeface="Bookman Old Style"/>
                  <a:cs typeface="Bookman Old Style"/>
                  <a:sym typeface="Bookman Old Style"/>
                </a:defRPr>
              </a:pPr>
              <a:r>
                <a:t>Differentiated Products</a:t>
              </a:r>
              <a:endParaRPr sz="3200">
                <a:latin typeface="Book Antiqua"/>
                <a:ea typeface="Book Antiqua"/>
                <a:cs typeface="Book Antiqua"/>
                <a:sym typeface="Book Antiqua"/>
              </a:endParaRPr>
            </a:p>
            <a:p>
              <a:pPr>
                <a:defRPr b="1" sz="1400">
                  <a:solidFill>
                    <a:srgbClr val="660066"/>
                  </a:solidFill>
                  <a:latin typeface="Bookman Old Style"/>
                  <a:ea typeface="Bookman Old Style"/>
                  <a:cs typeface="Bookman Old Style"/>
                  <a:sym typeface="Bookman Old Style"/>
                </a:defRPr>
              </a:pPr>
              <a:r>
                <a:t>Offer Convenience</a:t>
              </a:r>
              <a:endParaRPr sz="3200">
                <a:latin typeface="Book Antiqua"/>
                <a:ea typeface="Book Antiqua"/>
                <a:cs typeface="Book Antiqua"/>
                <a:sym typeface="Book Antiqua"/>
              </a:endParaRPr>
            </a:p>
            <a:p>
              <a:pPr>
                <a:defRPr b="1" sz="1400">
                  <a:solidFill>
                    <a:srgbClr val="660066"/>
                  </a:solidFill>
                  <a:latin typeface="Bookman Old Style"/>
                  <a:ea typeface="Bookman Old Style"/>
                  <a:cs typeface="Bookman Old Style"/>
                  <a:sym typeface="Bookman Old Style"/>
                </a:defRPr>
              </a:pPr>
              <a:r>
                <a:t>Product Innovation</a:t>
              </a:r>
              <a:endParaRPr sz="3200">
                <a:latin typeface="Book Antiqua"/>
                <a:ea typeface="Book Antiqua"/>
                <a:cs typeface="Book Antiqua"/>
                <a:sym typeface="Book Antiqua"/>
              </a:endParaRPr>
            </a:p>
            <a:p>
              <a:pPr>
                <a:defRPr sz="1400">
                  <a:latin typeface="Bookman Old Style"/>
                  <a:ea typeface="Bookman Old Style"/>
                  <a:cs typeface="Bookman Old Style"/>
                  <a:sym typeface="Bookman Old Style"/>
                </a:defRPr>
              </a:pPr>
            </a:p>
            <a:p>
              <a:pPr>
                <a:defRPr sz="1400">
                  <a:latin typeface="Bookman Old Style"/>
                  <a:ea typeface="Bookman Old Style"/>
                  <a:cs typeface="Bookman Old Style"/>
                  <a:sym typeface="Bookman Old Style"/>
                </a:defRPr>
              </a:pPr>
              <a:r>
                <a:t>Current Accounts</a:t>
              </a:r>
              <a:endParaRPr sz="3200">
                <a:latin typeface="Book Antiqua"/>
                <a:ea typeface="Book Antiqua"/>
                <a:cs typeface="Book Antiqua"/>
                <a:sym typeface="Book Antiqua"/>
              </a:endParaRPr>
            </a:p>
            <a:p>
              <a:pPr>
                <a:defRPr sz="1400">
                  <a:latin typeface="Bookman Old Style"/>
                  <a:ea typeface="Bookman Old Style"/>
                  <a:cs typeface="Bookman Old Style"/>
                  <a:sym typeface="Bookman Old Style"/>
                </a:defRPr>
              </a:pPr>
              <a:r>
                <a:t>Savings Accounts</a:t>
              </a:r>
              <a:endParaRPr sz="3200">
                <a:latin typeface="Book Antiqua"/>
                <a:ea typeface="Book Antiqua"/>
                <a:cs typeface="Book Antiqua"/>
                <a:sym typeface="Book Antiqua"/>
              </a:endParaRPr>
            </a:p>
            <a:p>
              <a:pPr>
                <a:defRPr sz="1400">
                  <a:latin typeface="Bookman Old Style"/>
                  <a:ea typeface="Bookman Old Style"/>
                  <a:cs typeface="Bookman Old Style"/>
                  <a:sym typeface="Bookman Old Style"/>
                </a:defRPr>
              </a:pPr>
              <a:r>
                <a:t>Call Deposits</a:t>
              </a:r>
              <a:endParaRPr sz="3200">
                <a:latin typeface="Book Antiqua"/>
                <a:ea typeface="Book Antiqua"/>
                <a:cs typeface="Book Antiqua"/>
                <a:sym typeface="Book Antiqua"/>
              </a:endParaRPr>
            </a:p>
            <a:p>
              <a:pPr>
                <a:defRPr sz="1400">
                  <a:latin typeface="Bookman Old Style"/>
                  <a:ea typeface="Bookman Old Style"/>
                  <a:cs typeface="Bookman Old Style"/>
                  <a:sym typeface="Bookman Old Style"/>
                </a:defRPr>
              </a:pPr>
              <a:r>
                <a:t>Term Deposits</a:t>
              </a:r>
              <a:endParaRPr sz="3200">
                <a:latin typeface="Book Antiqua"/>
                <a:ea typeface="Book Antiqua"/>
                <a:cs typeface="Book Antiqua"/>
                <a:sym typeface="Book Antiqua"/>
              </a:endParaRPr>
            </a:p>
            <a:p>
              <a:pPr>
                <a:defRPr sz="1400">
                  <a:latin typeface="Bookman Old Style"/>
                  <a:ea typeface="Bookman Old Style"/>
                  <a:cs typeface="Bookman Old Style"/>
                  <a:sym typeface="Bookman Old Style"/>
                </a:defRPr>
              </a:pPr>
              <a:r>
                <a:t>Treasury Notes</a:t>
              </a:r>
            </a:p>
          </p:txBody>
        </p:sp>
        <p:sp>
          <p:nvSpPr>
            <p:cNvPr id="727" name="TextBox 55"/>
            <p:cNvSpPr txBox="1"/>
            <p:nvPr/>
          </p:nvSpPr>
          <p:spPr>
            <a:xfrm>
              <a:off x="3027178" y="395298"/>
              <a:ext cx="2800045" cy="192023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50800" dist="27940" dir="5400000">
                <a:srgbClr val="000000">
                  <a:alpha val="32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>
                <a:defRPr b="1" sz="1400">
                  <a:solidFill>
                    <a:srgbClr val="660066"/>
                  </a:solidFill>
                  <a:latin typeface="Bookman Old Style"/>
                  <a:ea typeface="Bookman Old Style"/>
                  <a:cs typeface="Bookman Old Style"/>
                  <a:sym typeface="Bookman Old Style"/>
                </a:defRPr>
              </a:pPr>
              <a:r>
                <a:t>Structured approach to asset growth</a:t>
              </a:r>
              <a:endParaRPr sz="3200">
                <a:latin typeface="Book Antiqua"/>
                <a:ea typeface="Book Antiqua"/>
                <a:cs typeface="Book Antiqua"/>
                <a:sym typeface="Book Antiqua"/>
              </a:endParaRPr>
            </a:p>
            <a:p>
              <a:pPr>
                <a:defRPr b="1" sz="1400">
                  <a:solidFill>
                    <a:srgbClr val="660066"/>
                  </a:solidFill>
                  <a:latin typeface="Bookman Old Style"/>
                  <a:ea typeface="Bookman Old Style"/>
                  <a:cs typeface="Bookman Old Style"/>
                  <a:sym typeface="Bookman Old Style"/>
                </a:defRPr>
              </a:pPr>
              <a:r>
                <a:t>Sector specific product program</a:t>
              </a:r>
              <a:endParaRPr sz="3200">
                <a:latin typeface="Book Antiqua"/>
                <a:ea typeface="Book Antiqua"/>
                <a:cs typeface="Book Antiqua"/>
                <a:sym typeface="Book Antiqua"/>
              </a:endParaRPr>
            </a:p>
            <a:p>
              <a:pPr>
                <a:defRPr sz="1400">
                  <a:latin typeface="Bookman Old Style"/>
                  <a:ea typeface="Bookman Old Style"/>
                  <a:cs typeface="Bookman Old Style"/>
                  <a:sym typeface="Bookman Old Style"/>
                </a:defRPr>
              </a:pPr>
            </a:p>
            <a:p>
              <a:pPr>
                <a:defRPr sz="1400">
                  <a:latin typeface="Bookman Old Style"/>
                  <a:ea typeface="Bookman Old Style"/>
                  <a:cs typeface="Bookman Old Style"/>
                  <a:sym typeface="Bookman Old Style"/>
                </a:defRPr>
              </a:pPr>
              <a:r>
                <a:t>Consumer Loans</a:t>
              </a:r>
              <a:endParaRPr sz="3200">
                <a:latin typeface="Book Antiqua"/>
                <a:ea typeface="Book Antiqua"/>
                <a:cs typeface="Book Antiqua"/>
                <a:sym typeface="Book Antiqua"/>
              </a:endParaRPr>
            </a:p>
            <a:p>
              <a:pPr>
                <a:defRPr sz="1400">
                  <a:latin typeface="Bookman Old Style"/>
                  <a:ea typeface="Bookman Old Style"/>
                  <a:cs typeface="Bookman Old Style"/>
                  <a:sym typeface="Bookman Old Style"/>
                </a:defRPr>
              </a:pPr>
              <a:r>
                <a:t>Project Finance</a:t>
              </a:r>
              <a:endParaRPr sz="3200">
                <a:latin typeface="Book Antiqua"/>
                <a:ea typeface="Book Antiqua"/>
                <a:cs typeface="Book Antiqua"/>
                <a:sym typeface="Book Antiqua"/>
              </a:endParaRPr>
            </a:p>
            <a:p>
              <a:pPr>
                <a:defRPr sz="1400">
                  <a:latin typeface="Bookman Old Style"/>
                  <a:ea typeface="Bookman Old Style"/>
                  <a:cs typeface="Bookman Old Style"/>
                  <a:sym typeface="Bookman Old Style"/>
                </a:defRPr>
              </a:pPr>
              <a:r>
                <a:t>Working Capital</a:t>
              </a:r>
              <a:endParaRPr sz="3200">
                <a:latin typeface="Book Antiqua"/>
                <a:ea typeface="Book Antiqua"/>
                <a:cs typeface="Book Antiqua"/>
                <a:sym typeface="Book Antiqua"/>
              </a:endParaRPr>
            </a:p>
            <a:p>
              <a:pPr>
                <a:defRPr sz="1400">
                  <a:latin typeface="Bookman Old Style"/>
                  <a:ea typeface="Bookman Old Style"/>
                  <a:cs typeface="Bookman Old Style"/>
                  <a:sym typeface="Bookman Old Style"/>
                </a:defRPr>
              </a:pPr>
              <a:r>
                <a:t>Commercial Lending</a:t>
              </a:r>
            </a:p>
          </p:txBody>
        </p:sp>
        <p:sp>
          <p:nvSpPr>
            <p:cNvPr id="728" name="TextBox 56"/>
            <p:cNvSpPr txBox="1"/>
            <p:nvPr/>
          </p:nvSpPr>
          <p:spPr>
            <a:xfrm>
              <a:off x="172326" y="3118086"/>
              <a:ext cx="11623439" cy="23266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sx="100000" sy="100000" kx="0" ky="0" algn="b" rotWithShape="0" blurRad="50800" dist="27940" dir="5400000">
                <a:srgbClr val="000000">
                  <a:alpha val="32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>
                <a:defRPr b="1" sz="1400">
                  <a:solidFill>
                    <a:srgbClr val="660066"/>
                  </a:solidFill>
                  <a:latin typeface="Bookman Old Style"/>
                  <a:ea typeface="Bookman Old Style"/>
                  <a:cs typeface="Bookman Old Style"/>
                  <a:sym typeface="Bookman Old Style"/>
                </a:defRPr>
              </a:pPr>
              <a:r>
                <a:t>No 1 in e-banking in 3 years</a:t>
              </a:r>
              <a:endParaRPr sz="3200">
                <a:latin typeface="Book Antiqua"/>
                <a:ea typeface="Book Antiqua"/>
                <a:cs typeface="Book Antiqua"/>
                <a:sym typeface="Book Antiqua"/>
              </a:endParaRPr>
            </a:p>
            <a:p>
              <a:pPr>
                <a:defRPr b="1" sz="1400">
                  <a:solidFill>
                    <a:srgbClr val="660066"/>
                  </a:solidFill>
                  <a:latin typeface="Bookman Old Style"/>
                  <a:ea typeface="Bookman Old Style"/>
                  <a:cs typeface="Bookman Old Style"/>
                  <a:sym typeface="Bookman Old Style"/>
                </a:defRPr>
              </a:pPr>
            </a:p>
            <a:p>
              <a:pPr>
                <a:defRPr sz="1400">
                  <a:latin typeface="Bookman Old Style"/>
                  <a:ea typeface="Bookman Old Style"/>
                  <a:cs typeface="Bookman Old Style"/>
                  <a:sym typeface="Bookman Old Style"/>
                </a:defRPr>
              </a:pPr>
              <a:r>
                <a:t>Internet Banking</a:t>
              </a:r>
              <a:endParaRPr sz="3200">
                <a:latin typeface="Book Antiqua"/>
                <a:ea typeface="Book Antiqua"/>
                <a:cs typeface="Book Antiqua"/>
                <a:sym typeface="Book Antiqua"/>
              </a:endParaRPr>
            </a:p>
            <a:p>
              <a:pPr>
                <a:defRPr sz="1400">
                  <a:latin typeface="Bookman Old Style"/>
                  <a:ea typeface="Bookman Old Style"/>
                  <a:cs typeface="Bookman Old Style"/>
                  <a:sym typeface="Bookman Old Style"/>
                </a:defRPr>
              </a:pPr>
              <a:r>
                <a:t>Email and SMS alerts</a:t>
              </a:r>
              <a:endParaRPr sz="3200">
                <a:latin typeface="Book Antiqua"/>
                <a:ea typeface="Book Antiqua"/>
                <a:cs typeface="Book Antiqua"/>
                <a:sym typeface="Book Antiqua"/>
              </a:endParaRPr>
            </a:p>
            <a:p>
              <a:pPr>
                <a:defRPr sz="1400">
                  <a:latin typeface="Bookman Old Style"/>
                  <a:ea typeface="Bookman Old Style"/>
                  <a:cs typeface="Bookman Old Style"/>
                  <a:sym typeface="Bookman Old Style"/>
                </a:defRPr>
              </a:pPr>
              <a:r>
                <a:t>Card based products</a:t>
              </a:r>
              <a:endParaRPr sz="3200">
                <a:latin typeface="Book Antiqua"/>
                <a:ea typeface="Book Antiqua"/>
                <a:cs typeface="Book Antiqua"/>
                <a:sym typeface="Book Antiqua"/>
              </a:endParaRPr>
            </a:p>
            <a:p>
              <a:pPr>
                <a:defRPr sz="1400">
                  <a:latin typeface="Bookman Old Style"/>
                  <a:ea typeface="Bookman Old Style"/>
                  <a:cs typeface="Bookman Old Style"/>
                  <a:sym typeface="Bookman Old Style"/>
                </a:defRPr>
              </a:pPr>
              <a:r>
                <a:t>E-Solutions</a:t>
              </a:r>
              <a:endParaRPr sz="3200">
                <a:latin typeface="Book Antiqua"/>
                <a:ea typeface="Book Antiqua"/>
                <a:cs typeface="Book Antiqua"/>
                <a:sym typeface="Book Antiqua"/>
              </a:endParaRPr>
            </a:p>
            <a:p>
              <a:pPr>
                <a:defRPr sz="1400">
                  <a:latin typeface="Bookman Old Style"/>
                  <a:ea typeface="Bookman Old Style"/>
                  <a:cs typeface="Bookman Old Style"/>
                  <a:sym typeface="Bookman Old Style"/>
                </a:defRPr>
              </a:pPr>
              <a:r>
                <a:t>Agency Banking</a:t>
              </a:r>
              <a:endParaRPr sz="3200">
                <a:latin typeface="Book Antiqua"/>
                <a:ea typeface="Book Antiqua"/>
                <a:cs typeface="Book Antiqua"/>
                <a:sym typeface="Book Antiqua"/>
              </a:endParaRPr>
            </a:p>
            <a:p>
              <a:pPr>
                <a:defRPr sz="1400">
                  <a:latin typeface="Bookman Old Style"/>
                  <a:ea typeface="Bookman Old Style"/>
                  <a:cs typeface="Bookman Old Style"/>
                  <a:sym typeface="Bookman Old Style"/>
                </a:defRPr>
              </a:pPr>
              <a:r>
                <a:t>E-Kiosks</a:t>
              </a:r>
              <a:endParaRPr sz="3200">
                <a:latin typeface="Book Antiqua"/>
                <a:ea typeface="Book Antiqua"/>
                <a:cs typeface="Book Antiqua"/>
                <a:sym typeface="Book Antiqua"/>
              </a:endParaRPr>
            </a:p>
            <a:p>
              <a:pPr>
                <a:defRPr sz="1400">
                  <a:latin typeface="Bookman Old Style"/>
                  <a:ea typeface="Bookman Old Style"/>
                  <a:cs typeface="Bookman Old Style"/>
                  <a:sym typeface="Bookman Old Style"/>
                </a:defRPr>
              </a:pPr>
            </a:p>
            <a:p>
              <a:pPr>
                <a:defRPr sz="1400">
                  <a:latin typeface="Bookman Old Style"/>
                  <a:ea typeface="Bookman Old Style"/>
                  <a:cs typeface="Bookman Old Style"/>
                  <a:sym typeface="Bookman Old Style"/>
                </a:defRPr>
              </a:pPr>
            </a:p>
          </p:txBody>
        </p:sp>
        <p:sp>
          <p:nvSpPr>
            <p:cNvPr id="729" name="TextBox 57"/>
            <p:cNvSpPr txBox="1"/>
            <p:nvPr/>
          </p:nvSpPr>
          <p:spPr>
            <a:xfrm>
              <a:off x="12116" y="395298"/>
              <a:ext cx="2795776" cy="171703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50800" dist="27940" dir="5400000">
                <a:srgbClr val="000000">
                  <a:alpha val="32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>
                <a:defRPr b="1" sz="1400">
                  <a:solidFill>
                    <a:srgbClr val="660066"/>
                  </a:solidFill>
                  <a:latin typeface="Bookman Old Style"/>
                  <a:ea typeface="Bookman Old Style"/>
                  <a:cs typeface="Bookman Old Style"/>
                  <a:sym typeface="Bookman Old Style"/>
                </a:defRPr>
              </a:pPr>
              <a:r>
                <a:t>World Class Treasury</a:t>
              </a:r>
              <a:endParaRPr sz="3200">
                <a:latin typeface="Book Antiqua"/>
                <a:ea typeface="Book Antiqua"/>
                <a:cs typeface="Book Antiqua"/>
                <a:sym typeface="Book Antiqua"/>
              </a:endParaRPr>
            </a:p>
            <a:p>
              <a:pPr>
                <a:defRPr b="1" sz="1400">
                  <a:solidFill>
                    <a:srgbClr val="660066"/>
                  </a:solidFill>
                  <a:latin typeface="Bookman Old Style"/>
                  <a:ea typeface="Bookman Old Style"/>
                  <a:cs typeface="Bookman Old Style"/>
                  <a:sym typeface="Bookman Old Style"/>
                </a:defRPr>
              </a:pPr>
              <a:r>
                <a:t>Innovative Treasury Products</a:t>
              </a:r>
              <a:endParaRPr sz="3200">
                <a:latin typeface="Book Antiqua"/>
                <a:ea typeface="Book Antiqua"/>
                <a:cs typeface="Book Antiqua"/>
                <a:sym typeface="Book Antiqua"/>
              </a:endParaRPr>
            </a:p>
            <a:p>
              <a:pPr>
                <a:defRPr b="1" sz="1400">
                  <a:solidFill>
                    <a:srgbClr val="660066"/>
                  </a:solidFill>
                  <a:latin typeface="Bookman Old Style"/>
                  <a:ea typeface="Bookman Old Style"/>
                  <a:cs typeface="Bookman Old Style"/>
                  <a:sym typeface="Bookman Old Style"/>
                </a:defRPr>
              </a:pPr>
              <a:r>
                <a:t>White Label Platforms</a:t>
              </a:r>
              <a:endParaRPr sz="3200">
                <a:latin typeface="Book Antiqua"/>
                <a:ea typeface="Book Antiqua"/>
                <a:cs typeface="Book Antiqua"/>
                <a:sym typeface="Book Antiqua"/>
              </a:endParaRPr>
            </a:p>
            <a:p>
              <a:pPr>
                <a:defRPr sz="1400">
                  <a:latin typeface="Bookman Old Style"/>
                  <a:ea typeface="Bookman Old Style"/>
                  <a:cs typeface="Bookman Old Style"/>
                  <a:sym typeface="Bookman Old Style"/>
                </a:defRPr>
              </a:pPr>
            </a:p>
            <a:p>
              <a:pPr>
                <a:defRPr sz="1400">
                  <a:latin typeface="Bookman Old Style"/>
                  <a:ea typeface="Bookman Old Style"/>
                  <a:cs typeface="Bookman Old Style"/>
                  <a:sym typeface="Bookman Old Style"/>
                </a:defRPr>
              </a:pPr>
              <a:r>
                <a:t>Commercial Papers</a:t>
              </a:r>
              <a:endParaRPr sz="3200">
                <a:latin typeface="Book Antiqua"/>
                <a:ea typeface="Book Antiqua"/>
                <a:cs typeface="Book Antiqua"/>
                <a:sym typeface="Book Antiqua"/>
              </a:endParaRPr>
            </a:p>
            <a:p>
              <a:pPr>
                <a:defRPr sz="1400">
                  <a:latin typeface="Bookman Old Style"/>
                  <a:ea typeface="Bookman Old Style"/>
                  <a:cs typeface="Bookman Old Style"/>
                  <a:sym typeface="Bookman Old Style"/>
                </a:defRPr>
              </a:pPr>
              <a:r>
                <a:t>Proprietary Trading</a:t>
              </a:r>
              <a:endParaRPr sz="3200">
                <a:latin typeface="Book Antiqua"/>
                <a:ea typeface="Book Antiqua"/>
                <a:cs typeface="Book Antiqua"/>
                <a:sym typeface="Book Antiqua"/>
              </a:endParaRPr>
            </a:p>
            <a:p>
              <a:pPr>
                <a:defRPr sz="1400">
                  <a:latin typeface="Bookman Old Style"/>
                  <a:ea typeface="Bookman Old Style"/>
                  <a:cs typeface="Bookman Old Style"/>
                  <a:sym typeface="Bookman Old Style"/>
                </a:defRPr>
              </a:pPr>
              <a:r>
                <a:t>Settlement Platforms</a:t>
              </a:r>
            </a:p>
          </p:txBody>
        </p:sp>
        <p:sp>
          <p:nvSpPr>
            <p:cNvPr id="730" name="TextBox 58"/>
            <p:cNvSpPr txBox="1"/>
            <p:nvPr/>
          </p:nvSpPr>
          <p:spPr>
            <a:xfrm>
              <a:off x="2966820" y="2945844"/>
              <a:ext cx="2860404" cy="171703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50800" dist="27940" dir="5400000">
                <a:srgbClr val="000000">
                  <a:alpha val="32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>
                <a:defRPr b="1" sz="1400">
                  <a:solidFill>
                    <a:srgbClr val="660066"/>
                  </a:solidFill>
                  <a:latin typeface="Bookman Old Style"/>
                  <a:ea typeface="Bookman Old Style"/>
                  <a:cs typeface="Bookman Old Style"/>
                  <a:sym typeface="Bookman Old Style"/>
                </a:defRPr>
              </a:pPr>
            </a:p>
            <a:p>
              <a:pPr>
                <a:defRPr b="1" sz="1400">
                  <a:solidFill>
                    <a:srgbClr val="660066"/>
                  </a:solidFill>
                  <a:latin typeface="Bookman Old Style"/>
                  <a:ea typeface="Bookman Old Style"/>
                  <a:cs typeface="Bookman Old Style"/>
                  <a:sym typeface="Bookman Old Style"/>
                </a:defRPr>
              </a:pPr>
              <a:r>
                <a:t>Integrated cash management</a:t>
              </a:r>
              <a:endParaRPr sz="3200">
                <a:latin typeface="Book Antiqua"/>
                <a:ea typeface="Book Antiqua"/>
                <a:cs typeface="Book Antiqua"/>
                <a:sym typeface="Book Antiqua"/>
              </a:endParaRPr>
            </a:p>
            <a:p>
              <a:pPr>
                <a:defRPr b="1" sz="1400">
                  <a:solidFill>
                    <a:srgbClr val="660066"/>
                  </a:solidFill>
                  <a:latin typeface="Bookman Old Style"/>
                  <a:ea typeface="Bookman Old Style"/>
                  <a:cs typeface="Bookman Old Style"/>
                  <a:sym typeface="Bookman Old Style"/>
                </a:defRPr>
              </a:pPr>
              <a:r>
                <a:t>Emphasis on collections</a:t>
              </a:r>
              <a:endParaRPr sz="3200">
                <a:latin typeface="Book Antiqua"/>
                <a:ea typeface="Book Antiqua"/>
                <a:cs typeface="Book Antiqua"/>
                <a:sym typeface="Book Antiqua"/>
              </a:endParaRPr>
            </a:p>
            <a:p>
              <a:pPr>
                <a:defRPr sz="1400">
                  <a:latin typeface="Bookman Old Style"/>
                  <a:ea typeface="Bookman Old Style"/>
                  <a:cs typeface="Bookman Old Style"/>
                  <a:sym typeface="Bookman Old Style"/>
                </a:defRPr>
              </a:pPr>
            </a:p>
            <a:p>
              <a:pPr>
                <a:defRPr sz="1400">
                  <a:latin typeface="Bookman Old Style"/>
                  <a:ea typeface="Bookman Old Style"/>
                  <a:cs typeface="Bookman Old Style"/>
                  <a:sym typeface="Bookman Old Style"/>
                </a:defRPr>
              </a:pPr>
              <a:r>
                <a:t>Electronic Payments</a:t>
              </a:r>
              <a:endParaRPr sz="3200">
                <a:latin typeface="Book Antiqua"/>
                <a:ea typeface="Book Antiqua"/>
                <a:cs typeface="Book Antiqua"/>
                <a:sym typeface="Book Antiqua"/>
              </a:endParaRPr>
            </a:p>
            <a:p>
              <a:pPr>
                <a:defRPr sz="1400">
                  <a:latin typeface="Bookman Old Style"/>
                  <a:ea typeface="Bookman Old Style"/>
                  <a:cs typeface="Bookman Old Style"/>
                  <a:sym typeface="Bookman Old Style"/>
                </a:defRPr>
              </a:pPr>
              <a:r>
                <a:t>Collections Platforms</a:t>
              </a:r>
              <a:endParaRPr sz="3200">
                <a:latin typeface="Book Antiqua"/>
                <a:ea typeface="Book Antiqua"/>
                <a:cs typeface="Book Antiqua"/>
                <a:sym typeface="Book Antiqua"/>
              </a:endParaRPr>
            </a:p>
            <a:p>
              <a:pPr>
                <a:defRPr sz="1400">
                  <a:latin typeface="Bookman Old Style"/>
                  <a:ea typeface="Bookman Old Style"/>
                  <a:cs typeface="Bookman Old Style"/>
                  <a:sym typeface="Bookman Old Style"/>
                </a:defRPr>
              </a:pPr>
              <a:r>
                <a:t>Dedicated payments </a:t>
              </a:r>
              <a:endParaRPr sz="3200">
                <a:latin typeface="Book Antiqua"/>
                <a:ea typeface="Book Antiqua"/>
                <a:cs typeface="Book Antiqua"/>
                <a:sym typeface="Book Antiqua"/>
              </a:endParaRPr>
            </a:p>
            <a:p>
              <a:pPr>
                <a:defRPr sz="1400">
                  <a:latin typeface="Bookman Old Style"/>
                  <a:ea typeface="Bookman Old Style"/>
                  <a:cs typeface="Bookman Old Style"/>
                  <a:sym typeface="Bookman Old Style"/>
                </a:defRPr>
              </a:pPr>
              <a:r>
                <a:t>Collections Desk</a:t>
              </a:r>
            </a:p>
          </p:txBody>
        </p:sp>
        <p:sp>
          <p:nvSpPr>
            <p:cNvPr id="731" name="TextBox 59"/>
            <p:cNvSpPr txBox="1"/>
            <p:nvPr/>
          </p:nvSpPr>
          <p:spPr>
            <a:xfrm>
              <a:off x="6188974" y="3058891"/>
              <a:ext cx="2623847" cy="17170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sx="100000" sy="100000" kx="0" ky="0" algn="b" rotWithShape="0" blurRad="50800" dist="27940" dir="5400000">
                <a:srgbClr val="000000">
                  <a:alpha val="32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>
                <a:defRPr b="1" sz="1400">
                  <a:solidFill>
                    <a:srgbClr val="660066"/>
                  </a:solidFill>
                  <a:latin typeface="Bookman Old Style"/>
                  <a:ea typeface="Bookman Old Style"/>
                  <a:cs typeface="Bookman Old Style"/>
                  <a:sym typeface="Bookman Old Style"/>
                </a:defRPr>
              </a:pPr>
              <a:r>
                <a:t>Strategic Alliances</a:t>
              </a:r>
              <a:endParaRPr sz="3200">
                <a:latin typeface="Book Antiqua"/>
                <a:ea typeface="Book Antiqua"/>
                <a:cs typeface="Book Antiqua"/>
                <a:sym typeface="Book Antiqua"/>
              </a:endParaRPr>
            </a:p>
            <a:p>
              <a:pPr>
                <a:defRPr b="1" sz="1400">
                  <a:solidFill>
                    <a:srgbClr val="660066"/>
                  </a:solidFill>
                  <a:latin typeface="Bookman Old Style"/>
                  <a:ea typeface="Bookman Old Style"/>
                  <a:cs typeface="Bookman Old Style"/>
                  <a:sym typeface="Bookman Old Style"/>
                </a:defRPr>
              </a:pPr>
              <a:r>
                <a:t>Investment Advisory</a:t>
              </a:r>
              <a:endParaRPr sz="3200">
                <a:latin typeface="Book Antiqua"/>
                <a:ea typeface="Book Antiqua"/>
                <a:cs typeface="Book Antiqua"/>
                <a:sym typeface="Book Antiqua"/>
              </a:endParaRPr>
            </a:p>
            <a:p>
              <a:pPr>
                <a:defRPr sz="1400">
                  <a:latin typeface="Bookman Old Style"/>
                  <a:ea typeface="Bookman Old Style"/>
                  <a:cs typeface="Bookman Old Style"/>
                  <a:sym typeface="Bookman Old Style"/>
                </a:defRPr>
              </a:pPr>
              <a:r>
                <a:t> </a:t>
              </a:r>
              <a:endParaRPr sz="3200">
                <a:latin typeface="Book Antiqua"/>
                <a:ea typeface="Book Antiqua"/>
                <a:cs typeface="Book Antiqua"/>
                <a:sym typeface="Book Antiqua"/>
              </a:endParaRPr>
            </a:p>
            <a:p>
              <a:pPr>
                <a:defRPr sz="1400">
                  <a:latin typeface="Bookman Old Style"/>
                  <a:ea typeface="Bookman Old Style"/>
                  <a:cs typeface="Bookman Old Style"/>
                  <a:sym typeface="Bookman Old Style"/>
                </a:defRPr>
              </a:pPr>
              <a:r>
                <a:t>Bancassurance</a:t>
              </a:r>
            </a:p>
            <a:p>
              <a:pPr>
                <a:defRPr sz="1400">
                  <a:latin typeface="Bookman Old Style"/>
                  <a:ea typeface="Bookman Old Style"/>
                  <a:cs typeface="Bookman Old Style"/>
                  <a:sym typeface="Bookman Old Style"/>
                </a:defRPr>
              </a:pPr>
              <a:r>
                <a:t>Collections: Premiums etc.</a:t>
              </a:r>
              <a:endParaRPr sz="3200">
                <a:latin typeface="Book Antiqua"/>
                <a:ea typeface="Book Antiqua"/>
                <a:cs typeface="Book Antiqua"/>
                <a:sym typeface="Book Antiqua"/>
              </a:endParaRPr>
            </a:p>
            <a:p>
              <a:pPr>
                <a:defRPr sz="1400">
                  <a:latin typeface="Bookman Old Style"/>
                  <a:ea typeface="Bookman Old Style"/>
                  <a:cs typeface="Bookman Old Style"/>
                  <a:sym typeface="Bookman Old Style"/>
                </a:defRPr>
              </a:pPr>
            </a:p>
            <a:p>
              <a:pPr>
                <a:defRPr sz="1400">
                  <a:latin typeface="Bookman Old Style"/>
                  <a:ea typeface="Bookman Old Style"/>
                  <a:cs typeface="Bookman Old Style"/>
                  <a:sym typeface="Bookman Old Style"/>
                </a:defRPr>
              </a:pPr>
            </a:p>
          </p:txBody>
        </p:sp>
        <p:sp>
          <p:nvSpPr>
            <p:cNvPr id="732" name="TextBox 60"/>
            <p:cNvSpPr txBox="1"/>
            <p:nvPr/>
          </p:nvSpPr>
          <p:spPr>
            <a:xfrm>
              <a:off x="8979469" y="3027429"/>
              <a:ext cx="2841054" cy="232663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50800" dist="27940" dir="5400000">
                <a:srgbClr val="000000">
                  <a:alpha val="32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>
                <a:defRPr b="1" sz="1400">
                  <a:solidFill>
                    <a:srgbClr val="660066"/>
                  </a:solidFill>
                  <a:latin typeface="Bookman Old Style"/>
                  <a:ea typeface="Bookman Old Style"/>
                  <a:cs typeface="Bookman Old Style"/>
                  <a:sym typeface="Bookman Old Style"/>
                </a:defRPr>
              </a:pPr>
              <a:r>
                <a:t>Partnership with Global Money Transfer Organizations (MTOs)</a:t>
              </a:r>
              <a:br/>
              <a:r>
                <a:rPr b="0">
                  <a:solidFill>
                    <a:srgbClr val="000000"/>
                  </a:solidFill>
                </a:rPr>
                <a:t>MoneyGram</a:t>
              </a:r>
              <a:br>
                <a:rPr b="0">
                  <a:solidFill>
                    <a:srgbClr val="000000"/>
                  </a:solidFill>
                </a:rPr>
              </a:br>
              <a:r>
                <a:rPr b="0">
                  <a:solidFill>
                    <a:srgbClr val="000000"/>
                  </a:solidFill>
                </a:rPr>
                <a:t>Western Union</a:t>
              </a:r>
              <a:br>
                <a:rPr b="0">
                  <a:solidFill>
                    <a:srgbClr val="000000"/>
                  </a:solidFill>
                </a:rPr>
              </a:br>
              <a:r>
                <a:rPr b="0">
                  <a:solidFill>
                    <a:srgbClr val="000000"/>
                  </a:solidFill>
                </a:rPr>
                <a:t> RIA </a:t>
              </a:r>
              <a:br>
                <a:rPr b="0">
                  <a:solidFill>
                    <a:srgbClr val="000000"/>
                  </a:solidFill>
                </a:rPr>
              </a:br>
              <a:r>
                <a:rPr b="0">
                  <a:solidFill>
                    <a:srgbClr val="000000"/>
                  </a:solidFill>
                </a:rPr>
                <a:t>UNO/Small World</a:t>
              </a:r>
              <a:br>
                <a:rPr b="0">
                  <a:solidFill>
                    <a:srgbClr val="000000"/>
                  </a:solidFill>
                </a:rPr>
              </a:br>
              <a:r>
                <a:rPr b="0">
                  <a:solidFill>
                    <a:srgbClr val="000000"/>
                  </a:solidFill>
                </a:rPr>
                <a:t>TransFast </a:t>
              </a:r>
              <a:br>
                <a:rPr b="0">
                  <a:solidFill>
                    <a:srgbClr val="000000"/>
                  </a:solidFill>
                </a:rPr>
              </a:br>
              <a:r>
                <a:rPr b="0">
                  <a:solidFill>
                    <a:srgbClr val="000000"/>
                  </a:solidFill>
                </a:rPr>
                <a:t>Money Exchange</a:t>
              </a:r>
              <a:endParaRPr sz="3200">
                <a:latin typeface="Book Antiqua"/>
                <a:ea typeface="Book Antiqua"/>
                <a:cs typeface="Book Antiqua"/>
                <a:sym typeface="Book Antiqua"/>
              </a:endParaRPr>
            </a:p>
            <a:p>
              <a:pPr>
                <a:defRPr sz="1400">
                  <a:latin typeface="Bookman Old Style"/>
                  <a:ea typeface="Bookman Old Style"/>
                  <a:cs typeface="Bookman Old Style"/>
                  <a:sym typeface="Bookman Old Style"/>
                </a:defRPr>
              </a:pPr>
              <a:r>
                <a:t>WARI</a:t>
              </a:r>
              <a:endParaRPr sz="3200">
                <a:latin typeface="Book Antiqua"/>
                <a:ea typeface="Book Antiqua"/>
                <a:cs typeface="Book Antiqua"/>
                <a:sym typeface="Book Antiqua"/>
              </a:endParaRPr>
            </a:p>
            <a:p>
              <a:pPr>
                <a:defRPr sz="1400">
                  <a:latin typeface="Bookman Old Style"/>
                  <a:ea typeface="Bookman Old Style"/>
                  <a:cs typeface="Bookman Old Style"/>
                  <a:sym typeface="Bookman Old Style"/>
                </a:defRPr>
              </a:pPr>
              <a:r>
                <a:t>Unity Link</a:t>
              </a:r>
            </a:p>
          </p:txBody>
        </p:sp>
      </p:grpSp>
      <p:sp>
        <p:nvSpPr>
          <p:cNvPr id="734" name="TextBox 2"/>
          <p:cNvSpPr txBox="1"/>
          <p:nvPr/>
        </p:nvSpPr>
        <p:spPr>
          <a:xfrm>
            <a:off x="239711" y="685798"/>
            <a:ext cx="11596691" cy="33272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4" tIns="45714" rIns="45714" bIns="45714">
            <a:spAutoFit/>
          </a:bodyPr>
          <a:lstStyle>
            <a:lvl1pPr defTabSz="520700">
              <a:defRPr b="1" sz="1600">
                <a:solidFill>
                  <a:srgbClr val="660066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</a:lstStyle>
          <a:p>
            <a:pPr/>
            <a:r>
              <a:t>8 Product classes across all sectors within the Ghanaian economy to facilitate business growth.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object 9"/>
          <p:cNvSpPr/>
          <p:nvPr/>
        </p:nvSpPr>
        <p:spPr>
          <a:xfrm>
            <a:off x="1523999" y="3200400"/>
            <a:ext cx="9144001" cy="1295400"/>
          </a:xfrm>
          <a:prstGeom prst="rect">
            <a:avLst/>
          </a:prstGeom>
          <a:solidFill>
            <a:srgbClr val="3D003D"/>
          </a:solidFill>
          <a:ln w="12700">
            <a:miter lim="400000"/>
          </a:ln>
          <a:effectLst>
            <a:outerShdw sx="100000" sy="100000" kx="0" ky="0" algn="b" rotWithShape="0" blurRad="50800" dist="27940" dir="5400000">
              <a:srgbClr val="000000">
                <a:alpha val="32000"/>
              </a:srgbClr>
            </a:outerShdw>
          </a:effectLst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sp>
        <p:nvSpPr>
          <p:cNvPr id="737" name="object 12"/>
          <p:cNvSpPr txBox="1"/>
          <p:nvPr>
            <p:ph type="title"/>
          </p:nvPr>
        </p:nvSpPr>
        <p:spPr>
          <a:xfrm>
            <a:off x="3909185" y="3399794"/>
            <a:ext cx="3961768" cy="760723"/>
          </a:xfrm>
          <a:prstGeom prst="rect">
            <a:avLst/>
          </a:prstGeom>
        </p:spPr>
        <p:txBody>
          <a:bodyPr lIns="0" tIns="0" rIns="0" bIns="0"/>
          <a:lstStyle>
            <a:lvl1pPr indent="12446" algn="ctr" defTabSz="896111">
              <a:defRPr i="1" spc="-100" sz="52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1pPr>
          </a:lstStyle>
          <a:p>
            <a:pPr/>
            <a:r>
              <a:t>Thank You</a:t>
            </a:r>
          </a:p>
        </p:txBody>
      </p:sp>
      <p:sp>
        <p:nvSpPr>
          <p:cNvPr id="738" name="object 13"/>
          <p:cNvSpPr/>
          <p:nvPr/>
        </p:nvSpPr>
        <p:spPr>
          <a:xfrm>
            <a:off x="1524760" y="761"/>
            <a:ext cx="9143242" cy="68572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</a:path>
            </a:pathLst>
          </a:custGeom>
          <a:ln w="111252">
            <a:solidFill>
              <a:srgbClr val="3D003D"/>
            </a:solidFill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pic>
        <p:nvPicPr>
          <p:cNvPr id="739" name="Picture 22" descr="Picture 2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89454" y="586779"/>
            <a:ext cx="9176133" cy="2599016"/>
          </a:xfrm>
          <a:prstGeom prst="rect">
            <a:avLst/>
          </a:prstGeom>
          <a:ln w="12700">
            <a:miter lim="400000"/>
          </a:ln>
        </p:spPr>
      </p:pic>
      <p:pic>
        <p:nvPicPr>
          <p:cNvPr id="740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21327" y="4415406"/>
            <a:ext cx="2628902" cy="1970028"/>
          </a:xfrm>
          <a:prstGeom prst="rect">
            <a:avLst/>
          </a:prstGeom>
          <a:ln w="12700">
            <a:miter lim="400000"/>
          </a:ln>
        </p:spPr>
      </p:pic>
      <p:pic>
        <p:nvPicPr>
          <p:cNvPr id="741" name="Picture 4" descr="Picture 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541908" y="4448790"/>
            <a:ext cx="2962276" cy="1959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742" name="Picture 6" descr="Picture 6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115047" y="4420680"/>
            <a:ext cx="3588261" cy="196475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Title 1"/>
          <p:cNvSpPr txBox="1"/>
          <p:nvPr>
            <p:ph type="title"/>
          </p:nvPr>
        </p:nvSpPr>
        <p:spPr>
          <a:xfrm>
            <a:off x="228599" y="60325"/>
            <a:ext cx="8024815" cy="549275"/>
          </a:xfrm>
          <a:prstGeom prst="rect">
            <a:avLst/>
          </a:prstGeom>
        </p:spPr>
        <p:txBody>
          <a:bodyPr anchor="t"/>
          <a:lstStyle>
            <a:lvl1pPr>
              <a:defRPr b="1">
                <a:solidFill>
                  <a:srgbClr val="FFFFFF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</a:lstStyle>
          <a:p>
            <a:pPr/>
            <a:r>
              <a:t>CONTENT</a:t>
            </a:r>
          </a:p>
        </p:txBody>
      </p:sp>
      <p:grpSp>
        <p:nvGrpSpPr>
          <p:cNvPr id="437" name="Content Placeholder 3"/>
          <p:cNvGrpSpPr/>
          <p:nvPr/>
        </p:nvGrpSpPr>
        <p:grpSpPr>
          <a:xfrm>
            <a:off x="1344860" y="1189432"/>
            <a:ext cx="8586542" cy="5344561"/>
            <a:chOff x="-1" y="0"/>
            <a:chExt cx="8586541" cy="5344560"/>
          </a:xfrm>
        </p:grpSpPr>
        <p:grpSp>
          <p:nvGrpSpPr>
            <p:cNvPr id="403" name="Group"/>
            <p:cNvGrpSpPr/>
            <p:nvPr/>
          </p:nvGrpSpPr>
          <p:grpSpPr>
            <a:xfrm>
              <a:off x="-2" y="-1"/>
              <a:ext cx="679594" cy="970846"/>
              <a:chOff x="0" y="0"/>
              <a:chExt cx="679593" cy="970845"/>
            </a:xfrm>
          </p:grpSpPr>
          <p:sp>
            <p:nvSpPr>
              <p:cNvPr id="401" name="Chevron"/>
              <p:cNvSpPr/>
              <p:nvPr/>
            </p:nvSpPr>
            <p:spPr>
              <a:xfrm rot="5400000">
                <a:off x="-145627" y="145625"/>
                <a:ext cx="970846" cy="679594"/>
              </a:xfrm>
              <a:prstGeom prst="chevron">
                <a:avLst>
                  <a:gd name="adj" fmla="val 50000"/>
                </a:avLst>
              </a:prstGeom>
              <a:solidFill>
                <a:srgbClr val="5D4976"/>
              </a:solidFill>
              <a:ln w="25400" cap="flat">
                <a:solidFill>
                  <a:srgbClr val="5D4976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 defTabSz="933450">
                  <a:lnSpc>
                    <a:spcPct val="90000"/>
                  </a:lnSpc>
                  <a:spcBef>
                    <a:spcPts val="700"/>
                  </a:spcBef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Calibri"/>
                  </a:defRPr>
                </a:pPr>
              </a:p>
            </p:txBody>
          </p:sp>
          <p:sp>
            <p:nvSpPr>
              <p:cNvPr id="402" name="4"/>
              <p:cNvSpPr txBox="1"/>
              <p:nvPr/>
            </p:nvSpPr>
            <p:spPr>
              <a:xfrm>
                <a:off x="-1" y="319686"/>
                <a:ext cx="679594" cy="33146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3334" tIns="13334" rIns="13334" bIns="13334" numCol="1" anchor="ctr">
                <a:spAutoFit/>
              </a:bodyPr>
              <a:lstStyle>
                <a:lvl1pPr algn="ctr" defTabSz="933450">
                  <a:lnSpc>
                    <a:spcPct val="90000"/>
                  </a:lnSpc>
                  <a:spcBef>
                    <a:spcPts val="800"/>
                  </a:spcBef>
                  <a:defRPr b="1" sz="2100">
                    <a:solidFill>
                      <a:srgbClr val="FFFFFF"/>
                    </a:solidFill>
                    <a:latin typeface="Bookman Old Style"/>
                    <a:ea typeface="Bookman Old Style"/>
                    <a:cs typeface="Bookman Old Style"/>
                    <a:sym typeface="Bookman Old Style"/>
                  </a:defRPr>
                </a:lvl1pPr>
              </a:lstStyle>
              <a:p>
                <a:pPr/>
                <a:r>
                  <a:t>4</a:t>
                </a:r>
              </a:p>
            </p:txBody>
          </p:sp>
        </p:grpSp>
        <p:grpSp>
          <p:nvGrpSpPr>
            <p:cNvPr id="406" name="Group"/>
            <p:cNvGrpSpPr/>
            <p:nvPr/>
          </p:nvGrpSpPr>
          <p:grpSpPr>
            <a:xfrm>
              <a:off x="679588" y="-1"/>
              <a:ext cx="7906952" cy="631383"/>
              <a:chOff x="0" y="0"/>
              <a:chExt cx="7906950" cy="631382"/>
            </a:xfrm>
          </p:grpSpPr>
          <p:sp>
            <p:nvSpPr>
              <p:cNvPr id="404" name="Shape"/>
              <p:cNvSpPr/>
              <p:nvPr/>
            </p:nvSpPr>
            <p:spPr>
              <a:xfrm rot="5400000">
                <a:off x="3637784" y="-3637785"/>
                <a:ext cx="631383" cy="79069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600" y="0"/>
                    </a:moveTo>
                    <a:lnTo>
                      <a:pt x="18000" y="0"/>
                    </a:lnTo>
                    <a:cubicBezTo>
                      <a:pt x="19988" y="0"/>
                      <a:pt x="21600" y="129"/>
                      <a:pt x="21600" y="287"/>
                    </a:cubicBez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287"/>
                    </a:lnTo>
                    <a:cubicBezTo>
                      <a:pt x="0" y="129"/>
                      <a:pt x="1612" y="0"/>
                      <a:pt x="3600" y="0"/>
                    </a:cubicBezTo>
                    <a:close/>
                  </a:path>
                </a:pathLst>
              </a:custGeom>
              <a:solidFill>
                <a:srgbClr val="FFFFFF">
                  <a:alpha val="90000"/>
                </a:srgbClr>
              </a:solidFill>
              <a:ln w="25400" cap="flat">
                <a:solidFill>
                  <a:srgbClr val="5D4976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defTabSz="933450">
                  <a:lnSpc>
                    <a:spcPct val="90000"/>
                  </a:lnSpc>
                  <a:spcBef>
                    <a:spcPts val="300"/>
                  </a:spcBef>
                  <a:defRPr>
                    <a:latin typeface="+mn-lt"/>
                    <a:ea typeface="+mn-ea"/>
                    <a:cs typeface="+mn-cs"/>
                    <a:sym typeface="Calibri"/>
                  </a:defRPr>
                </a:pPr>
              </a:p>
            </p:txBody>
          </p:sp>
          <p:sp>
            <p:nvSpPr>
              <p:cNvPr id="405" name="Executive Summary"/>
              <p:cNvSpPr txBox="1"/>
              <p:nvPr/>
            </p:nvSpPr>
            <p:spPr>
              <a:xfrm>
                <a:off x="136017" y="149954"/>
                <a:ext cx="7740113" cy="33146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3334" tIns="13334" rIns="13334" bIns="13334" numCol="1" anchor="ctr">
                <a:spAutoFit/>
              </a:bodyPr>
              <a:lstStyle/>
              <a:p>
                <a:pPr lvl="1" marL="228600" indent="-228600" defTabSz="933450">
                  <a:lnSpc>
                    <a:spcPct val="90000"/>
                  </a:lnSpc>
                  <a:spcBef>
                    <a:spcPts val="300"/>
                  </a:spcBef>
                  <a:buSzPct val="100000"/>
                  <a:buChar char="•"/>
                  <a:defRPr b="1" sz="2100">
                    <a:solidFill>
                      <a:srgbClr val="7030A0"/>
                    </a:solidFill>
                    <a:latin typeface="Bookman Old Style"/>
                    <a:ea typeface="Bookman Old Style"/>
                    <a:cs typeface="Bookman Old Style"/>
                    <a:sym typeface="Bookman Old Style"/>
                  </a:defRPr>
                </a:pPr>
                <a:r>
                  <a:t>Executive Summary</a:t>
                </a:r>
              </a:p>
            </p:txBody>
          </p:sp>
        </p:grpSp>
        <p:grpSp>
          <p:nvGrpSpPr>
            <p:cNvPr id="409" name="Group"/>
            <p:cNvGrpSpPr/>
            <p:nvPr/>
          </p:nvGrpSpPr>
          <p:grpSpPr>
            <a:xfrm>
              <a:off x="-2" y="873635"/>
              <a:ext cx="679594" cy="970847"/>
              <a:chOff x="0" y="0"/>
              <a:chExt cx="679593" cy="970846"/>
            </a:xfrm>
          </p:grpSpPr>
          <p:sp>
            <p:nvSpPr>
              <p:cNvPr id="407" name="Chevron"/>
              <p:cNvSpPr/>
              <p:nvPr/>
            </p:nvSpPr>
            <p:spPr>
              <a:xfrm rot="5400000">
                <a:off x="-145628" y="145626"/>
                <a:ext cx="970848" cy="679594"/>
              </a:xfrm>
              <a:prstGeom prst="chevron">
                <a:avLst>
                  <a:gd name="adj" fmla="val 50000"/>
                </a:avLst>
              </a:prstGeom>
              <a:solidFill>
                <a:srgbClr val="7F689E"/>
              </a:solidFill>
              <a:ln w="25400" cap="flat">
                <a:solidFill>
                  <a:srgbClr val="7F689E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 defTabSz="933450">
                  <a:lnSpc>
                    <a:spcPct val="90000"/>
                  </a:lnSpc>
                  <a:spcBef>
                    <a:spcPts val="700"/>
                  </a:spcBef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Calibri"/>
                  </a:defRPr>
                </a:pPr>
              </a:p>
            </p:txBody>
          </p:sp>
          <p:sp>
            <p:nvSpPr>
              <p:cNvPr id="408" name="5"/>
              <p:cNvSpPr txBox="1"/>
              <p:nvPr/>
            </p:nvSpPr>
            <p:spPr>
              <a:xfrm>
                <a:off x="-1" y="319687"/>
                <a:ext cx="679594" cy="33146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3334" tIns="13334" rIns="13334" bIns="13334" numCol="1" anchor="ctr">
                <a:spAutoFit/>
              </a:bodyPr>
              <a:lstStyle>
                <a:lvl1pPr algn="ctr" defTabSz="933450">
                  <a:lnSpc>
                    <a:spcPct val="90000"/>
                  </a:lnSpc>
                  <a:spcBef>
                    <a:spcPts val="800"/>
                  </a:spcBef>
                  <a:defRPr b="1" sz="2100">
                    <a:solidFill>
                      <a:srgbClr val="FFFFFF"/>
                    </a:solidFill>
                    <a:latin typeface="Bookman Old Style"/>
                    <a:ea typeface="Bookman Old Style"/>
                    <a:cs typeface="Bookman Old Style"/>
                    <a:sym typeface="Bookman Old Style"/>
                  </a:defRPr>
                </a:lvl1pPr>
              </a:lstStyle>
              <a:p>
                <a:pPr/>
                <a:r>
                  <a:t>5</a:t>
                </a:r>
              </a:p>
            </p:txBody>
          </p:sp>
        </p:grpSp>
        <p:grpSp>
          <p:nvGrpSpPr>
            <p:cNvPr id="412" name="Group"/>
            <p:cNvGrpSpPr/>
            <p:nvPr/>
          </p:nvGrpSpPr>
          <p:grpSpPr>
            <a:xfrm>
              <a:off x="679588" y="873637"/>
              <a:ext cx="7906952" cy="631051"/>
              <a:chOff x="0" y="0"/>
              <a:chExt cx="7906950" cy="631050"/>
            </a:xfrm>
          </p:grpSpPr>
          <p:sp>
            <p:nvSpPr>
              <p:cNvPr id="410" name="Shape"/>
              <p:cNvSpPr/>
              <p:nvPr/>
            </p:nvSpPr>
            <p:spPr>
              <a:xfrm rot="5400000">
                <a:off x="3637950" y="-3637951"/>
                <a:ext cx="631051" cy="79069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600" y="0"/>
                    </a:moveTo>
                    <a:lnTo>
                      <a:pt x="18000" y="0"/>
                    </a:lnTo>
                    <a:cubicBezTo>
                      <a:pt x="19988" y="0"/>
                      <a:pt x="21600" y="129"/>
                      <a:pt x="21600" y="287"/>
                    </a:cubicBez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287"/>
                    </a:lnTo>
                    <a:cubicBezTo>
                      <a:pt x="0" y="129"/>
                      <a:pt x="1612" y="0"/>
                      <a:pt x="3600" y="0"/>
                    </a:cubicBezTo>
                    <a:close/>
                  </a:path>
                </a:pathLst>
              </a:custGeom>
              <a:solidFill>
                <a:srgbClr val="FFFFFF">
                  <a:alpha val="90000"/>
                </a:srgbClr>
              </a:solidFill>
              <a:ln w="25400" cap="flat">
                <a:solidFill>
                  <a:srgbClr val="7F689E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defTabSz="933450">
                  <a:lnSpc>
                    <a:spcPct val="90000"/>
                  </a:lnSpc>
                  <a:spcBef>
                    <a:spcPts val="300"/>
                  </a:spcBef>
                  <a:defRPr>
                    <a:latin typeface="+mn-lt"/>
                    <a:ea typeface="+mn-ea"/>
                    <a:cs typeface="+mn-cs"/>
                    <a:sym typeface="Calibri"/>
                  </a:defRPr>
                </a:pPr>
              </a:p>
            </p:txBody>
          </p:sp>
          <p:sp>
            <p:nvSpPr>
              <p:cNvPr id="411" name="Organization Milestone"/>
              <p:cNvSpPr txBox="1"/>
              <p:nvPr/>
            </p:nvSpPr>
            <p:spPr>
              <a:xfrm>
                <a:off x="136016" y="149788"/>
                <a:ext cx="7740130" cy="33146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3334" tIns="13334" rIns="13334" bIns="13334" numCol="1" anchor="ctr">
                <a:spAutoFit/>
              </a:bodyPr>
              <a:lstStyle/>
              <a:p>
                <a:pPr lvl="1" marL="228600" indent="-228600" defTabSz="933450">
                  <a:lnSpc>
                    <a:spcPct val="90000"/>
                  </a:lnSpc>
                  <a:spcBef>
                    <a:spcPts val="300"/>
                  </a:spcBef>
                  <a:buSzPct val="100000"/>
                  <a:buChar char="•"/>
                  <a:defRPr b="1" sz="2100">
                    <a:solidFill>
                      <a:srgbClr val="7030A0"/>
                    </a:solidFill>
                    <a:latin typeface="Bookman Old Style"/>
                    <a:ea typeface="Bookman Old Style"/>
                    <a:cs typeface="Bookman Old Style"/>
                    <a:sym typeface="Bookman Old Style"/>
                  </a:defRPr>
                </a:pPr>
                <a:r>
                  <a:t>Organization Milestone</a:t>
                </a:r>
              </a:p>
            </p:txBody>
          </p:sp>
        </p:grpSp>
        <p:grpSp>
          <p:nvGrpSpPr>
            <p:cNvPr id="415" name="Group"/>
            <p:cNvGrpSpPr/>
            <p:nvPr/>
          </p:nvGrpSpPr>
          <p:grpSpPr>
            <a:xfrm>
              <a:off x="8010" y="1773514"/>
              <a:ext cx="679594" cy="970848"/>
              <a:chOff x="0" y="0"/>
              <a:chExt cx="679593" cy="970846"/>
            </a:xfrm>
          </p:grpSpPr>
          <p:sp>
            <p:nvSpPr>
              <p:cNvPr id="413" name="Chevron"/>
              <p:cNvSpPr/>
              <p:nvPr/>
            </p:nvSpPr>
            <p:spPr>
              <a:xfrm rot="5400000">
                <a:off x="-145628" y="145626"/>
                <a:ext cx="970848" cy="679594"/>
              </a:xfrm>
              <a:prstGeom prst="chevron">
                <a:avLst>
                  <a:gd name="adj" fmla="val 50000"/>
                </a:avLst>
              </a:prstGeom>
              <a:solidFill>
                <a:srgbClr val="A395B8"/>
              </a:solidFill>
              <a:ln w="25400" cap="flat">
                <a:solidFill>
                  <a:srgbClr val="A395B8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 defTabSz="933450">
                  <a:lnSpc>
                    <a:spcPct val="90000"/>
                  </a:lnSpc>
                  <a:spcBef>
                    <a:spcPts val="700"/>
                  </a:spcBef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Calibri"/>
                  </a:defRPr>
                </a:pPr>
              </a:p>
            </p:txBody>
          </p:sp>
          <p:sp>
            <p:nvSpPr>
              <p:cNvPr id="414" name="8"/>
              <p:cNvSpPr txBox="1"/>
              <p:nvPr/>
            </p:nvSpPr>
            <p:spPr>
              <a:xfrm>
                <a:off x="-1" y="319687"/>
                <a:ext cx="679594" cy="33146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3334" tIns="13334" rIns="13334" bIns="13334" numCol="1" anchor="ctr">
                <a:spAutoFit/>
              </a:bodyPr>
              <a:lstStyle>
                <a:lvl1pPr algn="ctr" defTabSz="933450">
                  <a:lnSpc>
                    <a:spcPct val="90000"/>
                  </a:lnSpc>
                  <a:spcBef>
                    <a:spcPts val="800"/>
                  </a:spcBef>
                  <a:defRPr b="1" sz="2100">
                    <a:solidFill>
                      <a:srgbClr val="FFFFFF"/>
                    </a:solidFill>
                    <a:latin typeface="Bookman Old Style"/>
                    <a:ea typeface="Bookman Old Style"/>
                    <a:cs typeface="Bookman Old Style"/>
                    <a:sym typeface="Bookman Old Style"/>
                  </a:defRPr>
                </a:lvl1pPr>
              </a:lstStyle>
              <a:p>
                <a:pPr/>
                <a:r>
                  <a:t>8</a:t>
                </a:r>
              </a:p>
            </p:txBody>
          </p:sp>
        </p:grpSp>
        <p:grpSp>
          <p:nvGrpSpPr>
            <p:cNvPr id="418" name="Group"/>
            <p:cNvGrpSpPr/>
            <p:nvPr/>
          </p:nvGrpSpPr>
          <p:grpSpPr>
            <a:xfrm>
              <a:off x="679588" y="2606755"/>
              <a:ext cx="7906952" cy="631052"/>
              <a:chOff x="0" y="0"/>
              <a:chExt cx="7906950" cy="631050"/>
            </a:xfrm>
          </p:grpSpPr>
          <p:sp>
            <p:nvSpPr>
              <p:cNvPr id="416" name="Shape"/>
              <p:cNvSpPr/>
              <p:nvPr/>
            </p:nvSpPr>
            <p:spPr>
              <a:xfrm rot="5400000">
                <a:off x="3637950" y="-3637951"/>
                <a:ext cx="631051" cy="79069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600" y="0"/>
                    </a:moveTo>
                    <a:lnTo>
                      <a:pt x="18000" y="0"/>
                    </a:lnTo>
                    <a:cubicBezTo>
                      <a:pt x="19988" y="0"/>
                      <a:pt x="21600" y="129"/>
                      <a:pt x="21600" y="287"/>
                    </a:cubicBez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287"/>
                    </a:lnTo>
                    <a:cubicBezTo>
                      <a:pt x="0" y="129"/>
                      <a:pt x="1612" y="0"/>
                      <a:pt x="3600" y="0"/>
                    </a:cubicBezTo>
                    <a:close/>
                  </a:path>
                </a:pathLst>
              </a:custGeom>
              <a:solidFill>
                <a:srgbClr val="FFFFFF">
                  <a:alpha val="90000"/>
                </a:srgbClr>
              </a:solidFill>
              <a:ln w="25400" cap="flat">
                <a:solidFill>
                  <a:srgbClr val="A395B8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defTabSz="933450">
                  <a:lnSpc>
                    <a:spcPct val="90000"/>
                  </a:lnSpc>
                  <a:spcBef>
                    <a:spcPts val="300"/>
                  </a:spcBef>
                  <a:defRPr>
                    <a:latin typeface="+mn-lt"/>
                    <a:ea typeface="+mn-ea"/>
                    <a:cs typeface="+mn-cs"/>
                    <a:sym typeface="Calibri"/>
                  </a:defRPr>
                </a:pPr>
              </a:p>
            </p:txBody>
          </p:sp>
          <p:sp>
            <p:nvSpPr>
              <p:cNvPr id="417" name="Financial Highlights"/>
              <p:cNvSpPr txBox="1"/>
              <p:nvPr/>
            </p:nvSpPr>
            <p:spPr>
              <a:xfrm>
                <a:off x="136016" y="149788"/>
                <a:ext cx="7740130" cy="33146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3334" tIns="13334" rIns="13334" bIns="13334" numCol="1" anchor="ctr">
                <a:spAutoFit/>
              </a:bodyPr>
              <a:lstStyle/>
              <a:p>
                <a:pPr lvl="1" marL="228600" indent="-228600" defTabSz="933450">
                  <a:lnSpc>
                    <a:spcPct val="90000"/>
                  </a:lnSpc>
                  <a:spcBef>
                    <a:spcPts val="300"/>
                  </a:spcBef>
                  <a:buSzPct val="100000"/>
                  <a:buChar char="•"/>
                  <a:defRPr b="1" sz="2100">
                    <a:solidFill>
                      <a:srgbClr val="7030A0"/>
                    </a:solidFill>
                    <a:latin typeface="Bookman Old Style"/>
                    <a:ea typeface="Bookman Old Style"/>
                    <a:cs typeface="Bookman Old Style"/>
                    <a:sym typeface="Bookman Old Style"/>
                  </a:defRPr>
                </a:pPr>
                <a:r>
                  <a:t>Financial Highlights</a:t>
                </a:r>
              </a:p>
            </p:txBody>
          </p:sp>
        </p:grpSp>
        <p:grpSp>
          <p:nvGrpSpPr>
            <p:cNvPr id="421" name="Group"/>
            <p:cNvGrpSpPr/>
            <p:nvPr/>
          </p:nvGrpSpPr>
          <p:grpSpPr>
            <a:xfrm>
              <a:off x="-2" y="2620911"/>
              <a:ext cx="679594" cy="970847"/>
              <a:chOff x="0" y="0"/>
              <a:chExt cx="679593" cy="970846"/>
            </a:xfrm>
          </p:grpSpPr>
          <p:sp>
            <p:nvSpPr>
              <p:cNvPr id="419" name="Chevron"/>
              <p:cNvSpPr/>
              <p:nvPr/>
            </p:nvSpPr>
            <p:spPr>
              <a:xfrm rot="5400000">
                <a:off x="-145628" y="145626"/>
                <a:ext cx="970848" cy="679594"/>
              </a:xfrm>
              <a:prstGeom prst="chevron">
                <a:avLst>
                  <a:gd name="adj" fmla="val 50000"/>
                </a:avLst>
              </a:prstGeom>
              <a:solidFill>
                <a:srgbClr val="C8C0D3"/>
              </a:solidFill>
              <a:ln w="25400" cap="flat">
                <a:solidFill>
                  <a:srgbClr val="C8C0D3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 defTabSz="933450">
                  <a:lnSpc>
                    <a:spcPct val="90000"/>
                  </a:lnSpc>
                  <a:spcBef>
                    <a:spcPts val="700"/>
                  </a:spcBef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Calibri"/>
                  </a:defRPr>
                </a:pPr>
              </a:p>
            </p:txBody>
          </p:sp>
          <p:sp>
            <p:nvSpPr>
              <p:cNvPr id="420" name="11"/>
              <p:cNvSpPr txBox="1"/>
              <p:nvPr/>
            </p:nvSpPr>
            <p:spPr>
              <a:xfrm>
                <a:off x="-1" y="319688"/>
                <a:ext cx="679594" cy="33146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3334" tIns="13334" rIns="13334" bIns="13334" numCol="1" anchor="ctr">
                <a:spAutoFit/>
              </a:bodyPr>
              <a:lstStyle>
                <a:lvl1pPr algn="ctr" defTabSz="933450">
                  <a:lnSpc>
                    <a:spcPct val="90000"/>
                  </a:lnSpc>
                  <a:spcBef>
                    <a:spcPts val="800"/>
                  </a:spcBef>
                  <a:defRPr b="1" sz="2100">
                    <a:solidFill>
                      <a:srgbClr val="FFFFFF"/>
                    </a:solidFill>
                    <a:latin typeface="Bookman Old Style"/>
                    <a:ea typeface="Bookman Old Style"/>
                    <a:cs typeface="Bookman Old Style"/>
                    <a:sym typeface="Bookman Old Style"/>
                  </a:defRPr>
                </a:lvl1pPr>
              </a:lstStyle>
              <a:p>
                <a:pPr/>
                <a:r>
                  <a:t>11</a:t>
                </a:r>
              </a:p>
            </p:txBody>
          </p:sp>
        </p:grpSp>
        <p:grpSp>
          <p:nvGrpSpPr>
            <p:cNvPr id="424" name="Group"/>
            <p:cNvGrpSpPr/>
            <p:nvPr/>
          </p:nvGrpSpPr>
          <p:grpSpPr>
            <a:xfrm>
              <a:off x="679588" y="1794623"/>
              <a:ext cx="7906952" cy="631052"/>
              <a:chOff x="0" y="0"/>
              <a:chExt cx="7906950" cy="631050"/>
            </a:xfrm>
          </p:grpSpPr>
          <p:sp>
            <p:nvSpPr>
              <p:cNvPr id="422" name="Shape"/>
              <p:cNvSpPr/>
              <p:nvPr/>
            </p:nvSpPr>
            <p:spPr>
              <a:xfrm rot="5400000">
                <a:off x="3637950" y="-3637951"/>
                <a:ext cx="631051" cy="79069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600" y="0"/>
                    </a:moveTo>
                    <a:lnTo>
                      <a:pt x="18000" y="0"/>
                    </a:lnTo>
                    <a:cubicBezTo>
                      <a:pt x="19988" y="0"/>
                      <a:pt x="21600" y="129"/>
                      <a:pt x="21600" y="287"/>
                    </a:cubicBez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287"/>
                    </a:lnTo>
                    <a:cubicBezTo>
                      <a:pt x="0" y="129"/>
                      <a:pt x="1612" y="0"/>
                      <a:pt x="3600" y="0"/>
                    </a:cubicBezTo>
                    <a:close/>
                  </a:path>
                </a:pathLst>
              </a:custGeom>
              <a:solidFill>
                <a:srgbClr val="FFFFFF">
                  <a:alpha val="90000"/>
                </a:srgbClr>
              </a:solidFill>
              <a:ln w="25400" cap="flat">
                <a:solidFill>
                  <a:srgbClr val="C8C0D3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defTabSz="933450">
                  <a:lnSpc>
                    <a:spcPct val="90000"/>
                  </a:lnSpc>
                  <a:spcBef>
                    <a:spcPts val="300"/>
                  </a:spcBef>
                  <a:defRPr b="1" sz="2100">
                    <a:solidFill>
                      <a:srgbClr val="7030A0"/>
                    </a:solidFill>
                    <a:latin typeface="Bookman Old Style"/>
                    <a:ea typeface="Bookman Old Style"/>
                    <a:cs typeface="Bookman Old Style"/>
                    <a:sym typeface="Bookman Old Style"/>
                  </a:defRPr>
                </a:pPr>
              </a:p>
            </p:txBody>
          </p:sp>
          <p:sp>
            <p:nvSpPr>
              <p:cNvPr id="423" name="Key Achievements and Accolades"/>
              <p:cNvSpPr txBox="1"/>
              <p:nvPr/>
            </p:nvSpPr>
            <p:spPr>
              <a:xfrm>
                <a:off x="136016" y="149789"/>
                <a:ext cx="7740130" cy="33146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3334" tIns="13334" rIns="13334" bIns="13334" numCol="1" anchor="ctr">
                <a:spAutoFit/>
              </a:bodyPr>
              <a:lstStyle/>
              <a:p>
                <a:pPr lvl="1" marL="228600" indent="-228600" defTabSz="933450">
                  <a:lnSpc>
                    <a:spcPct val="90000"/>
                  </a:lnSpc>
                  <a:spcBef>
                    <a:spcPts val="300"/>
                  </a:spcBef>
                  <a:buSzPct val="100000"/>
                  <a:buChar char="•"/>
                  <a:defRPr b="1" sz="2100">
                    <a:solidFill>
                      <a:srgbClr val="7030A0"/>
                    </a:solidFill>
                    <a:latin typeface="Bookman Old Style"/>
                    <a:ea typeface="Bookman Old Style"/>
                    <a:cs typeface="Bookman Old Style"/>
                    <a:sym typeface="Bookman Old Style"/>
                  </a:defRPr>
                </a:pPr>
                <a:r>
                  <a:t>Key Achievements and Accolades</a:t>
                </a:r>
              </a:p>
            </p:txBody>
          </p:sp>
        </p:grpSp>
        <p:grpSp>
          <p:nvGrpSpPr>
            <p:cNvPr id="427" name="Group"/>
            <p:cNvGrpSpPr/>
            <p:nvPr/>
          </p:nvGrpSpPr>
          <p:grpSpPr>
            <a:xfrm>
              <a:off x="-2" y="3494548"/>
              <a:ext cx="679594" cy="970847"/>
              <a:chOff x="0" y="0"/>
              <a:chExt cx="679593" cy="970846"/>
            </a:xfrm>
          </p:grpSpPr>
          <p:sp>
            <p:nvSpPr>
              <p:cNvPr id="425" name="Chevron"/>
              <p:cNvSpPr/>
              <p:nvPr/>
            </p:nvSpPr>
            <p:spPr>
              <a:xfrm rot="5400000">
                <a:off x="-145628" y="145626"/>
                <a:ext cx="970848" cy="679594"/>
              </a:xfrm>
              <a:prstGeom prst="chevron">
                <a:avLst>
                  <a:gd name="adj" fmla="val 50000"/>
                </a:avLst>
              </a:prstGeom>
              <a:solidFill>
                <a:srgbClr val="A395B8"/>
              </a:solidFill>
              <a:ln w="25400" cap="flat">
                <a:solidFill>
                  <a:srgbClr val="A395B8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 defTabSz="933450">
                  <a:lnSpc>
                    <a:spcPct val="90000"/>
                  </a:lnSpc>
                  <a:spcBef>
                    <a:spcPts val="700"/>
                  </a:spcBef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Calibri"/>
                  </a:defRPr>
                </a:pPr>
              </a:p>
            </p:txBody>
          </p:sp>
          <p:sp>
            <p:nvSpPr>
              <p:cNvPr id="426" name="13"/>
              <p:cNvSpPr txBox="1"/>
              <p:nvPr/>
            </p:nvSpPr>
            <p:spPr>
              <a:xfrm>
                <a:off x="-1" y="319687"/>
                <a:ext cx="679594" cy="33146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3334" tIns="13334" rIns="13334" bIns="13334" numCol="1" anchor="ctr">
                <a:spAutoFit/>
              </a:bodyPr>
              <a:lstStyle>
                <a:lvl1pPr algn="ctr" defTabSz="933450">
                  <a:lnSpc>
                    <a:spcPct val="90000"/>
                  </a:lnSpc>
                  <a:spcBef>
                    <a:spcPts val="800"/>
                  </a:spcBef>
                  <a:defRPr b="1" sz="2100">
                    <a:solidFill>
                      <a:srgbClr val="FFFFFF"/>
                    </a:solidFill>
                    <a:latin typeface="Bookman Old Style"/>
                    <a:ea typeface="Bookman Old Style"/>
                    <a:cs typeface="Bookman Old Style"/>
                    <a:sym typeface="Bookman Old Style"/>
                  </a:defRPr>
                </a:lvl1pPr>
              </a:lstStyle>
              <a:p>
                <a:pPr/>
                <a:r>
                  <a:t>13</a:t>
                </a:r>
              </a:p>
            </p:txBody>
          </p:sp>
        </p:grpSp>
        <p:grpSp>
          <p:nvGrpSpPr>
            <p:cNvPr id="430" name="Group"/>
            <p:cNvGrpSpPr/>
            <p:nvPr/>
          </p:nvGrpSpPr>
          <p:grpSpPr>
            <a:xfrm>
              <a:off x="671128" y="3515374"/>
              <a:ext cx="7906952" cy="631051"/>
              <a:chOff x="0" y="0"/>
              <a:chExt cx="7906950" cy="631050"/>
            </a:xfrm>
          </p:grpSpPr>
          <p:sp>
            <p:nvSpPr>
              <p:cNvPr id="428" name="Shape"/>
              <p:cNvSpPr/>
              <p:nvPr/>
            </p:nvSpPr>
            <p:spPr>
              <a:xfrm rot="5400000">
                <a:off x="3637950" y="-3637951"/>
                <a:ext cx="631051" cy="79069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600" y="0"/>
                    </a:moveTo>
                    <a:lnTo>
                      <a:pt x="18000" y="0"/>
                    </a:lnTo>
                    <a:cubicBezTo>
                      <a:pt x="19988" y="0"/>
                      <a:pt x="21600" y="129"/>
                      <a:pt x="21600" y="287"/>
                    </a:cubicBez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287"/>
                    </a:lnTo>
                    <a:cubicBezTo>
                      <a:pt x="0" y="129"/>
                      <a:pt x="1612" y="0"/>
                      <a:pt x="3600" y="0"/>
                    </a:cubicBezTo>
                    <a:close/>
                  </a:path>
                </a:pathLst>
              </a:custGeom>
              <a:solidFill>
                <a:srgbClr val="FFFFFF">
                  <a:alpha val="90000"/>
                </a:srgbClr>
              </a:solidFill>
              <a:ln w="25400" cap="flat">
                <a:solidFill>
                  <a:srgbClr val="A395B8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defTabSz="933450">
                  <a:lnSpc>
                    <a:spcPct val="90000"/>
                  </a:lnSpc>
                  <a:spcBef>
                    <a:spcPts val="300"/>
                  </a:spcBef>
                  <a:defRPr>
                    <a:latin typeface="+mn-lt"/>
                    <a:ea typeface="+mn-ea"/>
                    <a:cs typeface="+mn-cs"/>
                    <a:sym typeface="Calibri"/>
                  </a:defRPr>
                </a:pPr>
              </a:p>
            </p:txBody>
          </p:sp>
          <p:sp>
            <p:nvSpPr>
              <p:cNvPr id="429" name="Service Suite"/>
              <p:cNvSpPr txBox="1"/>
              <p:nvPr/>
            </p:nvSpPr>
            <p:spPr>
              <a:xfrm>
                <a:off x="136017" y="149788"/>
                <a:ext cx="7740130" cy="33146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3334" tIns="13334" rIns="13334" bIns="13334" numCol="1" anchor="ctr">
                <a:spAutoFit/>
              </a:bodyPr>
              <a:lstStyle/>
              <a:p>
                <a:pPr lvl="1" marL="228600" indent="-228600" defTabSz="933450">
                  <a:lnSpc>
                    <a:spcPct val="90000"/>
                  </a:lnSpc>
                  <a:spcBef>
                    <a:spcPts val="300"/>
                  </a:spcBef>
                  <a:buSzPct val="100000"/>
                  <a:buChar char="•"/>
                  <a:defRPr b="1" sz="2100">
                    <a:solidFill>
                      <a:srgbClr val="7030A0"/>
                    </a:solidFill>
                    <a:latin typeface="Bookman Old Style"/>
                    <a:ea typeface="Bookman Old Style"/>
                    <a:cs typeface="Bookman Old Style"/>
                    <a:sym typeface="Bookman Old Style"/>
                  </a:defRPr>
                </a:pPr>
                <a:r>
                  <a:t>Service Suite</a:t>
                </a:r>
              </a:p>
            </p:txBody>
          </p:sp>
        </p:grpSp>
        <p:grpSp>
          <p:nvGrpSpPr>
            <p:cNvPr id="433" name="Group"/>
            <p:cNvGrpSpPr/>
            <p:nvPr/>
          </p:nvGrpSpPr>
          <p:grpSpPr>
            <a:xfrm>
              <a:off x="-2" y="4373713"/>
              <a:ext cx="679594" cy="970847"/>
              <a:chOff x="0" y="0"/>
              <a:chExt cx="679593" cy="970846"/>
            </a:xfrm>
          </p:grpSpPr>
          <p:sp>
            <p:nvSpPr>
              <p:cNvPr id="431" name="Chevron"/>
              <p:cNvSpPr/>
              <p:nvPr/>
            </p:nvSpPr>
            <p:spPr>
              <a:xfrm rot="5400000">
                <a:off x="-145628" y="145626"/>
                <a:ext cx="970848" cy="679594"/>
              </a:xfrm>
              <a:prstGeom prst="chevron">
                <a:avLst>
                  <a:gd name="adj" fmla="val 50000"/>
                </a:avLst>
              </a:prstGeom>
              <a:solidFill>
                <a:srgbClr val="7F689E"/>
              </a:solidFill>
              <a:ln w="25400" cap="flat">
                <a:solidFill>
                  <a:srgbClr val="7F689E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 defTabSz="844550">
                  <a:lnSpc>
                    <a:spcPct val="90000"/>
                  </a:lnSpc>
                  <a:spcBef>
                    <a:spcPts val="700"/>
                  </a:spcBef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Calibri"/>
                  </a:defRPr>
                </a:pPr>
              </a:p>
            </p:txBody>
          </p:sp>
          <p:sp>
            <p:nvSpPr>
              <p:cNvPr id="432" name="14"/>
              <p:cNvSpPr txBox="1"/>
              <p:nvPr/>
            </p:nvSpPr>
            <p:spPr>
              <a:xfrm>
                <a:off x="-1" y="340007"/>
                <a:ext cx="679594" cy="29082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063" tIns="12063" rIns="12063" bIns="12063" numCol="1" anchor="ctr">
                <a:spAutoFit/>
              </a:bodyPr>
              <a:lstStyle>
                <a:lvl1pPr algn="ctr" defTabSz="844550">
                  <a:lnSpc>
                    <a:spcPct val="90000"/>
                  </a:lnSpc>
                  <a:spcBef>
                    <a:spcPts val="700"/>
                  </a:spcBef>
                  <a:defRPr b="1" sz="1900">
                    <a:solidFill>
                      <a:srgbClr val="FFFFFF"/>
                    </a:solidFill>
                    <a:latin typeface="Bookman Old Style"/>
                    <a:ea typeface="Bookman Old Style"/>
                    <a:cs typeface="Bookman Old Style"/>
                    <a:sym typeface="Bookman Old Style"/>
                  </a:defRPr>
                </a:lvl1pPr>
              </a:lstStyle>
              <a:p>
                <a:pPr/>
                <a:r>
                  <a:t>14</a:t>
                </a:r>
              </a:p>
            </p:txBody>
          </p:sp>
        </p:grpSp>
        <p:grpSp>
          <p:nvGrpSpPr>
            <p:cNvPr id="436" name="Group"/>
            <p:cNvGrpSpPr/>
            <p:nvPr/>
          </p:nvGrpSpPr>
          <p:grpSpPr>
            <a:xfrm>
              <a:off x="679588" y="4368186"/>
              <a:ext cx="7906952" cy="631051"/>
              <a:chOff x="0" y="0"/>
              <a:chExt cx="7906950" cy="631050"/>
            </a:xfrm>
          </p:grpSpPr>
          <p:sp>
            <p:nvSpPr>
              <p:cNvPr id="434" name="Shape"/>
              <p:cNvSpPr/>
              <p:nvPr/>
            </p:nvSpPr>
            <p:spPr>
              <a:xfrm rot="5400000">
                <a:off x="3637950" y="-3637951"/>
                <a:ext cx="631051" cy="79069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600" y="0"/>
                    </a:moveTo>
                    <a:lnTo>
                      <a:pt x="18000" y="0"/>
                    </a:lnTo>
                    <a:cubicBezTo>
                      <a:pt x="19988" y="0"/>
                      <a:pt x="21600" y="129"/>
                      <a:pt x="21600" y="287"/>
                    </a:cubicBez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287"/>
                    </a:lnTo>
                    <a:cubicBezTo>
                      <a:pt x="0" y="129"/>
                      <a:pt x="1612" y="0"/>
                      <a:pt x="3600" y="0"/>
                    </a:cubicBezTo>
                    <a:close/>
                  </a:path>
                </a:pathLst>
              </a:custGeom>
              <a:solidFill>
                <a:srgbClr val="FFFFFF">
                  <a:alpha val="90000"/>
                </a:srgbClr>
              </a:solidFill>
              <a:ln w="25400" cap="flat">
                <a:solidFill>
                  <a:srgbClr val="7F689E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defTabSz="933450">
                  <a:lnSpc>
                    <a:spcPct val="90000"/>
                  </a:lnSpc>
                  <a:spcBef>
                    <a:spcPts val="300"/>
                  </a:spcBef>
                  <a:defRPr sz="2100">
                    <a:latin typeface="+mn-lt"/>
                    <a:ea typeface="+mn-ea"/>
                    <a:cs typeface="+mn-cs"/>
                    <a:sym typeface="Calibri"/>
                  </a:defRPr>
                </a:pPr>
              </a:p>
            </p:txBody>
          </p:sp>
          <p:sp>
            <p:nvSpPr>
              <p:cNvPr id="435" name="Product Suite"/>
              <p:cNvSpPr txBox="1"/>
              <p:nvPr/>
            </p:nvSpPr>
            <p:spPr>
              <a:xfrm>
                <a:off x="136016" y="149789"/>
                <a:ext cx="7740130" cy="33146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3334" tIns="13334" rIns="13334" bIns="13334" numCol="1" anchor="ctr">
                <a:spAutoFit/>
              </a:bodyPr>
              <a:lstStyle/>
              <a:p>
                <a:pPr lvl="1" marL="228600" indent="-228600" defTabSz="933450">
                  <a:lnSpc>
                    <a:spcPct val="90000"/>
                  </a:lnSpc>
                  <a:spcBef>
                    <a:spcPts val="300"/>
                  </a:spcBef>
                  <a:buSzPct val="100000"/>
                  <a:buChar char="•"/>
                  <a:defRPr b="1" sz="2100">
                    <a:solidFill>
                      <a:srgbClr val="7030A0"/>
                    </a:solidFill>
                    <a:latin typeface="Bookman Old Style"/>
                    <a:ea typeface="Bookman Old Style"/>
                    <a:cs typeface="Bookman Old Style"/>
                    <a:sym typeface="Bookman Old Style"/>
                  </a:defRPr>
                </a:pPr>
                <a:r>
                  <a:t>Product Suite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push dir="u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9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rcRect l="0" t="0" r="0" b="11452"/>
          <a:stretch>
            <a:fillRect/>
          </a:stretch>
        </p:blipFill>
        <p:spPr>
          <a:xfrm>
            <a:off x="21206" y="759656"/>
            <a:ext cx="12048875" cy="5992837"/>
          </a:xfrm>
          <a:prstGeom prst="rect">
            <a:avLst/>
          </a:prstGeom>
          <a:ln w="12700">
            <a:miter lim="400000"/>
          </a:ln>
        </p:spPr>
      </p:pic>
      <p:sp>
        <p:nvSpPr>
          <p:cNvPr id="440" name="TextBox 1"/>
          <p:cNvSpPr txBox="1"/>
          <p:nvPr/>
        </p:nvSpPr>
        <p:spPr>
          <a:xfrm>
            <a:off x="270802" y="-1"/>
            <a:ext cx="8968156" cy="396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lnSpc>
                <a:spcPct val="150000"/>
              </a:lnSpc>
              <a:defRPr b="1" sz="2000">
                <a:solidFill>
                  <a:srgbClr val="FFFFFF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</a:lstStyle>
          <a:p>
            <a:pPr/>
            <a:r>
              <a:t>FIRST ATLANTIC BANK IN PERSPECTIVE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object 2"/>
          <p:cNvSpPr txBox="1"/>
          <p:nvPr>
            <p:ph type="title"/>
          </p:nvPr>
        </p:nvSpPr>
        <p:spPr>
          <a:xfrm>
            <a:off x="198936" y="130736"/>
            <a:ext cx="4596130" cy="335991"/>
          </a:xfrm>
          <a:prstGeom prst="rect">
            <a:avLst/>
          </a:prstGeom>
        </p:spPr>
        <p:txBody>
          <a:bodyPr/>
          <a:lstStyle>
            <a:lvl1pPr indent="12700">
              <a:spcBef>
                <a:spcPts val="100"/>
              </a:spcBef>
              <a:defRPr spc="-100" sz="2100">
                <a:latin typeface="Bookman Old Style"/>
                <a:ea typeface="Bookman Old Style"/>
                <a:cs typeface="Bookman Old Style"/>
                <a:sym typeface="Bookman Old Style"/>
              </a:defRPr>
            </a:lvl1pPr>
          </a:lstStyle>
          <a:p>
            <a:pPr/>
            <a:r>
              <a:t>EXECUTIVE SUMMARY</a:t>
            </a:r>
          </a:p>
        </p:txBody>
      </p:sp>
      <p:sp>
        <p:nvSpPr>
          <p:cNvPr id="443" name="object 3"/>
          <p:cNvSpPr txBox="1"/>
          <p:nvPr/>
        </p:nvSpPr>
        <p:spPr>
          <a:xfrm>
            <a:off x="725350" y="1085873"/>
            <a:ext cx="10841009" cy="53868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8253" indent="12700" algn="just">
              <a:lnSpc>
                <a:spcPct val="107200"/>
              </a:lnSpc>
              <a:spcBef>
                <a:spcPts val="100"/>
              </a:spcBef>
              <a:defRPr spc="-5" sz="1600">
                <a:latin typeface="Bookman Old Style"/>
                <a:ea typeface="Bookman Old Style"/>
                <a:cs typeface="Bookman Old Style"/>
                <a:sym typeface="Bookman Old Style"/>
              </a:defRPr>
            </a:pPr>
            <a:r>
              <a:t>First Atlantic Bank is notable Ghanaian financial institution, serving individual customers, small </a:t>
            </a:r>
            <a:r>
              <a:rPr spc="-10"/>
              <a:t>and medium </a:t>
            </a:r>
            <a:r>
              <a:t>enterprises </a:t>
            </a:r>
            <a:r>
              <a:rPr spc="-10"/>
              <a:t>and </a:t>
            </a:r>
            <a:r>
              <a:t>large corporations with a full suite </a:t>
            </a:r>
            <a:r>
              <a:rPr spc="-15"/>
              <a:t>of </a:t>
            </a:r>
            <a:r>
              <a:rPr spc="-10"/>
              <a:t>banking, </a:t>
            </a:r>
            <a:r>
              <a:rPr spc="0"/>
              <a:t>investment, </a:t>
            </a:r>
            <a:r>
              <a:rPr spc="-10"/>
              <a:t>and </a:t>
            </a:r>
            <a:r>
              <a:t>risk </a:t>
            </a:r>
            <a:r>
              <a:rPr spc="0"/>
              <a:t>management </a:t>
            </a:r>
            <a:r>
              <a:rPr spc="-10"/>
              <a:t>products and</a:t>
            </a:r>
            <a:r>
              <a:rPr spc="90"/>
              <a:t> </a:t>
            </a:r>
            <a:r>
              <a:rPr spc="0"/>
              <a:t>services.</a:t>
            </a:r>
          </a:p>
          <a:p>
            <a:pPr marR="8253" indent="12700" algn="just">
              <a:lnSpc>
                <a:spcPct val="107200"/>
              </a:lnSpc>
              <a:spcBef>
                <a:spcPts val="100"/>
              </a:spcBef>
              <a:defRPr sz="1600">
                <a:latin typeface="Bookman Old Style"/>
                <a:ea typeface="Bookman Old Style"/>
                <a:cs typeface="Bookman Old Style"/>
                <a:sym typeface="Bookman Old Style"/>
              </a:defRPr>
            </a:pPr>
          </a:p>
          <a:p>
            <a:pPr marR="5713" indent="12700" algn="just">
              <a:lnSpc>
                <a:spcPct val="106900"/>
              </a:lnSpc>
              <a:spcBef>
                <a:spcPts val="800"/>
              </a:spcBef>
              <a:defRPr spc="-10" sz="1600">
                <a:latin typeface="Bookman Old Style"/>
                <a:ea typeface="Bookman Old Style"/>
                <a:cs typeface="Bookman Old Style"/>
                <a:sym typeface="Bookman Old Style"/>
              </a:defRPr>
            </a:pPr>
            <a:r>
              <a:t>The bank </a:t>
            </a:r>
            <a:r>
              <a:rPr spc="-5"/>
              <a:t>offers unrivalled customer service </a:t>
            </a:r>
            <a:r>
              <a:t>and </a:t>
            </a:r>
            <a:r>
              <a:rPr spc="-5"/>
              <a:t>convenience in </a:t>
            </a:r>
            <a:r>
              <a:t>Ghana,</a:t>
            </a:r>
            <a:r>
              <a:rPr spc="-5"/>
              <a:t> </a:t>
            </a:r>
            <a:r>
              <a:t>fondly  </a:t>
            </a:r>
            <a:r>
              <a:rPr spc="-5"/>
              <a:t>branded as </a:t>
            </a:r>
            <a:r>
              <a:rPr spc="0"/>
              <a:t>the </a:t>
            </a:r>
            <a:r>
              <a:t>“Purple </a:t>
            </a:r>
            <a:r>
              <a:rPr spc="-5"/>
              <a:t>Experience”. </a:t>
            </a:r>
            <a:r>
              <a:t>FAB </a:t>
            </a:r>
            <a:r>
              <a:rPr spc="0"/>
              <a:t>is </a:t>
            </a:r>
            <a:r>
              <a:rPr spc="-5"/>
              <a:t>visible </a:t>
            </a:r>
            <a:r>
              <a:t>and </a:t>
            </a:r>
            <a:r>
              <a:rPr spc="-5"/>
              <a:t>welcoming </a:t>
            </a:r>
            <a:r>
              <a:rPr spc="0"/>
              <a:t>to </a:t>
            </a:r>
            <a:r>
              <a:t>all </a:t>
            </a:r>
            <a:r>
              <a:rPr spc="-5"/>
              <a:t>local </a:t>
            </a:r>
            <a:r>
              <a:t>and </a:t>
            </a:r>
            <a:r>
              <a:rPr spc="-5"/>
              <a:t>foreign customers. </a:t>
            </a:r>
            <a:r>
              <a:t>The bank </a:t>
            </a:r>
            <a:r>
              <a:rPr spc="-5"/>
              <a:t>offers 8 </a:t>
            </a:r>
            <a:r>
              <a:t>Product </a:t>
            </a:r>
            <a:r>
              <a:rPr spc="0"/>
              <a:t>classes </a:t>
            </a:r>
            <a:r>
              <a:rPr spc="-5"/>
              <a:t>across </a:t>
            </a:r>
            <a:r>
              <a:t>all </a:t>
            </a:r>
            <a:r>
              <a:rPr spc="0"/>
              <a:t>sectors </a:t>
            </a:r>
            <a:r>
              <a:rPr spc="-5"/>
              <a:t>within </a:t>
            </a:r>
            <a:r>
              <a:t>the Ghanaian </a:t>
            </a:r>
            <a:r>
              <a:rPr spc="-5"/>
              <a:t>economy </a:t>
            </a:r>
            <a:r>
              <a:rPr spc="0"/>
              <a:t>to </a:t>
            </a:r>
            <a:r>
              <a:t>facilitate </a:t>
            </a:r>
            <a:r>
              <a:rPr spc="-5"/>
              <a:t>business</a:t>
            </a:r>
            <a:r>
              <a:rPr spc="114"/>
              <a:t> </a:t>
            </a:r>
            <a:r>
              <a:rPr spc="-5"/>
              <a:t>growth.</a:t>
            </a:r>
          </a:p>
          <a:p>
            <a:pPr>
              <a:defRPr sz="1600">
                <a:latin typeface="Bookman Old Style"/>
                <a:ea typeface="Bookman Old Style"/>
                <a:cs typeface="Bookman Old Style"/>
                <a:sym typeface="Bookman Old Style"/>
              </a:defRPr>
            </a:pPr>
          </a:p>
          <a:p>
            <a:pPr marR="5080" indent="12700" algn="just">
              <a:lnSpc>
                <a:spcPct val="107100"/>
              </a:lnSpc>
              <a:spcBef>
                <a:spcPts val="1500"/>
              </a:spcBef>
              <a:defRPr spc="-5" sz="1600">
                <a:latin typeface="Bookman Old Style"/>
                <a:ea typeface="Bookman Old Style"/>
                <a:cs typeface="Bookman Old Style"/>
                <a:sym typeface="Bookman Old Style"/>
              </a:defRPr>
            </a:pPr>
            <a:r>
              <a:t>FAB’s </a:t>
            </a:r>
            <a:r>
              <a:rPr spc="-10"/>
              <a:t>banking </a:t>
            </a:r>
            <a:r>
              <a:rPr spc="0"/>
              <a:t>channels cover </a:t>
            </a:r>
            <a:r>
              <a:t>multiple strategic locations in </a:t>
            </a:r>
            <a:r>
              <a:rPr spc="-10"/>
              <a:t>Ghana and </a:t>
            </a:r>
            <a:r>
              <a:rPr spc="0"/>
              <a:t>service </a:t>
            </a:r>
            <a:r>
              <a:t>a diverse </a:t>
            </a:r>
            <a:r>
              <a:rPr spc="-10"/>
              <a:t>mix </a:t>
            </a:r>
            <a:r>
              <a:rPr spc="0"/>
              <a:t>of </a:t>
            </a:r>
            <a:r>
              <a:t>business relationships </a:t>
            </a:r>
            <a:r>
              <a:rPr spc="0"/>
              <a:t>with </a:t>
            </a:r>
            <a:r>
              <a:t>knowledgeable personal &amp; business, corporate, </a:t>
            </a:r>
            <a:r>
              <a:rPr spc="-10"/>
              <a:t>and </a:t>
            </a:r>
            <a:r>
              <a:t>private </a:t>
            </a:r>
            <a:r>
              <a:rPr spc="-10"/>
              <a:t>banking </a:t>
            </a:r>
            <a:r>
              <a:t>offices, efficient </a:t>
            </a:r>
            <a:r>
              <a:rPr spc="-10"/>
              <a:t>ATMs and </a:t>
            </a:r>
            <a:r>
              <a:rPr spc="0"/>
              <a:t>convenient </a:t>
            </a:r>
            <a:r>
              <a:t>online </a:t>
            </a:r>
            <a:r>
              <a:rPr spc="-10"/>
              <a:t>banking  and </a:t>
            </a:r>
            <a:r>
              <a:t>mobile</a:t>
            </a:r>
            <a:r>
              <a:rPr spc="30"/>
              <a:t> </a:t>
            </a:r>
            <a:r>
              <a:t>access.</a:t>
            </a:r>
          </a:p>
          <a:p>
            <a:pPr>
              <a:defRPr sz="1600">
                <a:latin typeface="Bookman Old Style"/>
                <a:ea typeface="Bookman Old Style"/>
                <a:cs typeface="Bookman Old Style"/>
                <a:sym typeface="Bookman Old Style"/>
              </a:defRPr>
            </a:pPr>
          </a:p>
          <a:p>
            <a:pPr marR="5080" indent="12700" algn="just">
              <a:lnSpc>
                <a:spcPct val="107100"/>
              </a:lnSpc>
              <a:spcBef>
                <a:spcPts val="1500"/>
              </a:spcBef>
              <a:defRPr spc="-5" sz="1600">
                <a:latin typeface="Bookman Old Style"/>
                <a:ea typeface="Bookman Old Style"/>
                <a:cs typeface="Bookman Old Style"/>
                <a:sym typeface="Bookman Old Style"/>
              </a:defRPr>
            </a:pPr>
            <a:r>
              <a:t>FAB holds strong personal, business, </a:t>
            </a:r>
            <a:r>
              <a:rPr spc="-10"/>
              <a:t>and corporate banking </a:t>
            </a:r>
            <a:r>
              <a:t>experience, and is a  gateway </a:t>
            </a:r>
            <a:r>
              <a:rPr spc="-10"/>
              <a:t>for trade and </a:t>
            </a:r>
            <a:r>
              <a:rPr spc="0"/>
              <a:t>investment </a:t>
            </a:r>
            <a:r>
              <a:t>flows </a:t>
            </a:r>
            <a:r>
              <a:rPr spc="0"/>
              <a:t>across </a:t>
            </a:r>
            <a:r>
              <a:t>Africa. Corporations, </a:t>
            </a:r>
            <a:r>
              <a:rPr spc="0"/>
              <a:t>government </a:t>
            </a:r>
            <a:r>
              <a:t>bodies, institutions </a:t>
            </a:r>
            <a:r>
              <a:rPr spc="0"/>
              <a:t>and </a:t>
            </a:r>
            <a:r>
              <a:t>individuals </a:t>
            </a:r>
            <a:r>
              <a:rPr spc="0"/>
              <a:t>in </a:t>
            </a:r>
            <a:r>
              <a:rPr spc="-10"/>
              <a:t>and </a:t>
            </a:r>
            <a:r>
              <a:t>outside </a:t>
            </a:r>
            <a:r>
              <a:rPr spc="-10"/>
              <a:t>of </a:t>
            </a:r>
            <a:r>
              <a:t>Ghana use FAB </a:t>
            </a:r>
            <a:r>
              <a:rPr spc="0"/>
              <a:t>as their chosen </a:t>
            </a:r>
            <a:r>
              <a:rPr spc="-10"/>
              <a:t>reliable  </a:t>
            </a:r>
            <a:r>
              <a:rPr spc="0"/>
              <a:t>intermediary.</a:t>
            </a:r>
          </a:p>
          <a:p>
            <a:pPr marR="5080" indent="12700" algn="just">
              <a:lnSpc>
                <a:spcPct val="107100"/>
              </a:lnSpc>
              <a:spcBef>
                <a:spcPts val="1500"/>
              </a:spcBef>
              <a:defRPr sz="1600">
                <a:latin typeface="Bookman Old Style"/>
                <a:ea typeface="Bookman Old Style"/>
                <a:cs typeface="Bookman Old Style"/>
                <a:sym typeface="Bookman Old Style"/>
              </a:defRPr>
            </a:pPr>
          </a:p>
          <a:p>
            <a:pPr marR="6350" indent="12700" algn="just">
              <a:lnSpc>
                <a:spcPct val="106900"/>
              </a:lnSpc>
              <a:spcBef>
                <a:spcPts val="800"/>
              </a:spcBef>
              <a:defRPr spc="-5" sz="1600">
                <a:latin typeface="Bookman Old Style"/>
                <a:ea typeface="Bookman Old Style"/>
                <a:cs typeface="Bookman Old Style"/>
                <a:sym typeface="Bookman Old Style"/>
              </a:defRPr>
            </a:pPr>
            <a:r>
              <a:t>FAB provides industry-leading </a:t>
            </a:r>
            <a:r>
              <a:rPr spc="-10"/>
              <a:t>support </a:t>
            </a:r>
            <a:r>
              <a:rPr spc="5"/>
              <a:t>to </a:t>
            </a:r>
            <a:r>
              <a:t>many </a:t>
            </a:r>
            <a:r>
              <a:rPr spc="0"/>
              <a:t>economic sectors </a:t>
            </a:r>
            <a:r>
              <a:rPr spc="-10"/>
              <a:t>of Ghana </a:t>
            </a:r>
            <a:r>
              <a:t>and  regularly </a:t>
            </a:r>
            <a:r>
              <a:rPr spc="-10"/>
              <a:t>holds l</a:t>
            </a:r>
            <a:r>
              <a:t>eadership </a:t>
            </a:r>
            <a:r>
              <a:rPr spc="-10"/>
              <a:t>forums </a:t>
            </a:r>
            <a:r>
              <a:t>and B2B </a:t>
            </a:r>
            <a:r>
              <a:rPr spc="0"/>
              <a:t>events </a:t>
            </a:r>
            <a:r>
              <a:t>in partnership with foreign trade missions </a:t>
            </a:r>
            <a:r>
              <a:rPr spc="-10"/>
              <a:t>and </a:t>
            </a:r>
            <a:r>
              <a:t>local</a:t>
            </a:r>
            <a:r>
              <a:rPr spc="70"/>
              <a:t> </a:t>
            </a:r>
            <a:r>
              <a:t>partners.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TextBox 3"/>
          <p:cNvSpPr txBox="1"/>
          <p:nvPr/>
        </p:nvSpPr>
        <p:spPr>
          <a:xfrm>
            <a:off x="274318" y="152400"/>
            <a:ext cx="4008664" cy="408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 sz="2100">
                <a:solidFill>
                  <a:srgbClr val="FFFFFF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</a:lstStyle>
          <a:p>
            <a:pPr/>
            <a:r>
              <a:t>EXECUTIVE MANAGEMENT </a:t>
            </a:r>
          </a:p>
        </p:txBody>
      </p:sp>
      <p:grpSp>
        <p:nvGrpSpPr>
          <p:cNvPr id="448" name="Oval 48"/>
          <p:cNvGrpSpPr/>
          <p:nvPr/>
        </p:nvGrpSpPr>
        <p:grpSpPr>
          <a:xfrm>
            <a:off x="6556508" y="6453048"/>
            <a:ext cx="1485907" cy="356957"/>
            <a:chOff x="0" y="-1"/>
            <a:chExt cx="1485905" cy="356955"/>
          </a:xfrm>
        </p:grpSpPr>
        <p:sp>
          <p:nvSpPr>
            <p:cNvPr id="446" name="Oval"/>
            <p:cNvSpPr/>
            <p:nvPr/>
          </p:nvSpPr>
          <p:spPr>
            <a:xfrm>
              <a:off x="-1" y="-2"/>
              <a:ext cx="1485906" cy="356957"/>
            </a:xfrm>
            <a:prstGeom prst="ellipse">
              <a:avLst/>
            </a:prstGeom>
            <a:solidFill>
              <a:srgbClr val="3E003E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50800" dist="27940" dir="5400000">
                <a:srgbClr val="000000">
                  <a:alpha val="32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</a:p>
          </p:txBody>
        </p:sp>
        <p:sp>
          <p:nvSpPr>
            <p:cNvPr id="447" name="CFO"/>
            <p:cNvSpPr txBox="1"/>
            <p:nvPr/>
          </p:nvSpPr>
          <p:spPr>
            <a:xfrm>
              <a:off x="257682" y="36798"/>
              <a:ext cx="970538" cy="2833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0075" tIns="40075" rIns="40075" bIns="40075" numCol="1" anchor="ctr">
              <a:spAutoFit/>
            </a:bodyPr>
            <a:lstStyle>
              <a:lvl1pPr algn="ctr">
                <a:defRPr sz="1400">
                  <a:solidFill>
                    <a:srgbClr val="FFFFFF"/>
                  </a:solidFill>
                  <a:latin typeface="Corbel"/>
                  <a:ea typeface="Corbel"/>
                  <a:cs typeface="Corbel"/>
                  <a:sym typeface="Corbel"/>
                </a:defRPr>
              </a:lvl1pPr>
            </a:lstStyle>
            <a:p>
              <a:pPr/>
              <a:r>
                <a:t>CFO</a:t>
              </a:r>
            </a:p>
          </p:txBody>
        </p:sp>
      </p:grpSp>
      <p:grpSp>
        <p:nvGrpSpPr>
          <p:cNvPr id="451" name="Oval 51"/>
          <p:cNvGrpSpPr/>
          <p:nvPr/>
        </p:nvGrpSpPr>
        <p:grpSpPr>
          <a:xfrm>
            <a:off x="4521601" y="3317606"/>
            <a:ext cx="1485903" cy="469715"/>
            <a:chOff x="0" y="0"/>
            <a:chExt cx="1485902" cy="469714"/>
          </a:xfrm>
        </p:grpSpPr>
        <p:sp>
          <p:nvSpPr>
            <p:cNvPr id="449" name="Oval"/>
            <p:cNvSpPr/>
            <p:nvPr/>
          </p:nvSpPr>
          <p:spPr>
            <a:xfrm>
              <a:off x="-1" y="-1"/>
              <a:ext cx="1485904" cy="469715"/>
            </a:xfrm>
            <a:prstGeom prst="ellipse">
              <a:avLst/>
            </a:prstGeom>
            <a:solidFill>
              <a:srgbClr val="3E003E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50800" dist="27940" dir="5400000">
                <a:srgbClr val="000000">
                  <a:alpha val="32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</a:p>
          </p:txBody>
        </p:sp>
        <p:sp>
          <p:nvSpPr>
            <p:cNvPr id="450" name="ED -Risk"/>
            <p:cNvSpPr txBox="1"/>
            <p:nvPr/>
          </p:nvSpPr>
          <p:spPr>
            <a:xfrm>
              <a:off x="257682" y="93178"/>
              <a:ext cx="970537" cy="2833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0075" tIns="40075" rIns="40075" bIns="40075" numCol="1" anchor="ctr">
              <a:spAutoFit/>
            </a:bodyPr>
            <a:lstStyle>
              <a:lvl1pPr algn="ctr">
                <a:defRPr b="1" sz="1400">
                  <a:solidFill>
                    <a:srgbClr val="FFFFFF"/>
                  </a:solidFill>
                  <a:latin typeface="Bookman Old Style"/>
                  <a:ea typeface="Bookman Old Style"/>
                  <a:cs typeface="Bookman Old Style"/>
                  <a:sym typeface="Bookman Old Style"/>
                </a:defRPr>
              </a:lvl1pPr>
            </a:lstStyle>
            <a:p>
              <a:pPr/>
              <a:r>
                <a:t>ED -Risk</a:t>
              </a:r>
            </a:p>
          </p:txBody>
        </p:sp>
      </p:grpSp>
      <p:grpSp>
        <p:nvGrpSpPr>
          <p:cNvPr id="454" name="Oval 52"/>
          <p:cNvGrpSpPr/>
          <p:nvPr/>
        </p:nvGrpSpPr>
        <p:grpSpPr>
          <a:xfrm>
            <a:off x="8785814" y="3317607"/>
            <a:ext cx="1487491" cy="513371"/>
            <a:chOff x="0" y="0"/>
            <a:chExt cx="1487490" cy="513370"/>
          </a:xfrm>
        </p:grpSpPr>
        <p:sp>
          <p:nvSpPr>
            <p:cNvPr id="452" name="Oval"/>
            <p:cNvSpPr/>
            <p:nvPr/>
          </p:nvSpPr>
          <p:spPr>
            <a:xfrm>
              <a:off x="0" y="-1"/>
              <a:ext cx="1487491" cy="513372"/>
            </a:xfrm>
            <a:prstGeom prst="ellipse">
              <a:avLst/>
            </a:prstGeom>
            <a:solidFill>
              <a:srgbClr val="3E003E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50800" dist="27940" dir="5400000">
                <a:srgbClr val="000000">
                  <a:alpha val="32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</a:p>
          </p:txBody>
        </p:sp>
        <p:sp>
          <p:nvSpPr>
            <p:cNvPr id="453" name="ED - Business"/>
            <p:cNvSpPr txBox="1"/>
            <p:nvPr/>
          </p:nvSpPr>
          <p:spPr>
            <a:xfrm>
              <a:off x="257915" y="13406"/>
              <a:ext cx="971660" cy="4865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0075" tIns="40075" rIns="40075" bIns="40075" numCol="1" anchor="ctr">
              <a:spAutoFit/>
            </a:bodyPr>
            <a:lstStyle>
              <a:lvl1pPr algn="ctr">
                <a:defRPr b="1" sz="1400">
                  <a:solidFill>
                    <a:srgbClr val="FFFFFF"/>
                  </a:solidFill>
                  <a:latin typeface="Bookman Old Style"/>
                  <a:ea typeface="Bookman Old Style"/>
                  <a:cs typeface="Bookman Old Style"/>
                  <a:sym typeface="Bookman Old Style"/>
                </a:defRPr>
              </a:lvl1pPr>
            </a:lstStyle>
            <a:p>
              <a:pPr/>
              <a:r>
                <a:t>ED - Business</a:t>
              </a:r>
            </a:p>
          </p:txBody>
        </p:sp>
      </p:grpSp>
      <p:grpSp>
        <p:nvGrpSpPr>
          <p:cNvPr id="457" name="Oval 53"/>
          <p:cNvGrpSpPr/>
          <p:nvPr/>
        </p:nvGrpSpPr>
        <p:grpSpPr>
          <a:xfrm>
            <a:off x="2468881" y="6296633"/>
            <a:ext cx="1487491" cy="513371"/>
            <a:chOff x="0" y="0"/>
            <a:chExt cx="1487490" cy="513370"/>
          </a:xfrm>
        </p:grpSpPr>
        <p:sp>
          <p:nvSpPr>
            <p:cNvPr id="455" name="Oval"/>
            <p:cNvSpPr/>
            <p:nvPr/>
          </p:nvSpPr>
          <p:spPr>
            <a:xfrm>
              <a:off x="0" y="-1"/>
              <a:ext cx="1487491" cy="513372"/>
            </a:xfrm>
            <a:prstGeom prst="ellipse">
              <a:avLst/>
            </a:prstGeom>
            <a:solidFill>
              <a:srgbClr val="3E003E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50800" dist="27940" dir="5400000">
                <a:srgbClr val="000000">
                  <a:alpha val="32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</a:p>
          </p:txBody>
        </p:sp>
        <p:sp>
          <p:nvSpPr>
            <p:cNvPr id="456" name="COO"/>
            <p:cNvSpPr txBox="1"/>
            <p:nvPr/>
          </p:nvSpPr>
          <p:spPr>
            <a:xfrm>
              <a:off x="257915" y="115006"/>
              <a:ext cx="971660" cy="2833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0075" tIns="40075" rIns="40075" bIns="40075" numCol="1" anchor="ctr">
              <a:spAutoFit/>
            </a:bodyPr>
            <a:lstStyle>
              <a:lvl1pPr algn="ctr">
                <a:defRPr b="1" sz="1400">
                  <a:solidFill>
                    <a:srgbClr val="FFFFFF"/>
                  </a:solidFill>
                  <a:latin typeface="Bookman Old Style"/>
                  <a:ea typeface="Bookman Old Style"/>
                  <a:cs typeface="Bookman Old Style"/>
                  <a:sym typeface="Bookman Old Style"/>
                </a:defRPr>
              </a:lvl1pPr>
            </a:lstStyle>
            <a:p>
              <a:pPr/>
              <a:r>
                <a:t>COO</a:t>
              </a:r>
            </a:p>
          </p:txBody>
        </p:sp>
      </p:grpSp>
      <p:grpSp>
        <p:nvGrpSpPr>
          <p:cNvPr id="460" name="Oval 54"/>
          <p:cNvGrpSpPr/>
          <p:nvPr/>
        </p:nvGrpSpPr>
        <p:grpSpPr>
          <a:xfrm>
            <a:off x="376193" y="3317606"/>
            <a:ext cx="1487491" cy="469715"/>
            <a:chOff x="0" y="0"/>
            <a:chExt cx="1487490" cy="469714"/>
          </a:xfrm>
        </p:grpSpPr>
        <p:sp>
          <p:nvSpPr>
            <p:cNvPr id="458" name="Oval"/>
            <p:cNvSpPr/>
            <p:nvPr/>
          </p:nvSpPr>
          <p:spPr>
            <a:xfrm>
              <a:off x="0" y="-1"/>
              <a:ext cx="1487491" cy="469715"/>
            </a:xfrm>
            <a:prstGeom prst="ellipse">
              <a:avLst/>
            </a:prstGeom>
            <a:solidFill>
              <a:srgbClr val="3E003E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50800" dist="27940" dir="5400000">
                <a:srgbClr val="000000">
                  <a:alpha val="32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</a:p>
          </p:txBody>
        </p:sp>
        <p:sp>
          <p:nvSpPr>
            <p:cNvPr id="459" name="MD/CEO"/>
            <p:cNvSpPr txBox="1"/>
            <p:nvPr/>
          </p:nvSpPr>
          <p:spPr>
            <a:xfrm>
              <a:off x="257915" y="93178"/>
              <a:ext cx="971659" cy="2833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0075" tIns="40075" rIns="40075" bIns="40075" numCol="1" anchor="ctr">
              <a:spAutoFit/>
            </a:bodyPr>
            <a:lstStyle>
              <a:lvl1pPr algn="ctr">
                <a:defRPr b="1" sz="1400">
                  <a:solidFill>
                    <a:srgbClr val="FFFFFF"/>
                  </a:solidFill>
                  <a:latin typeface="Bookman Old Style"/>
                  <a:ea typeface="Bookman Old Style"/>
                  <a:cs typeface="Bookman Old Style"/>
                  <a:sym typeface="Bookman Old Style"/>
                </a:defRPr>
              </a:lvl1pPr>
            </a:lstStyle>
            <a:p>
              <a:pPr/>
              <a:r>
                <a:t>MD/CEO</a:t>
              </a:r>
            </a:p>
          </p:txBody>
        </p:sp>
      </p:grpSp>
      <p:pic>
        <p:nvPicPr>
          <p:cNvPr id="461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84414" y="719151"/>
            <a:ext cx="2403568" cy="2549028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27940" dir="5400000">
              <a:srgbClr val="000000">
                <a:alpha val="32000"/>
              </a:srgbClr>
            </a:outerShdw>
          </a:effectLst>
        </p:spPr>
      </p:pic>
      <p:pic>
        <p:nvPicPr>
          <p:cNvPr id="462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334509" y="719153"/>
            <a:ext cx="2390097" cy="2549027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27940" dir="5400000">
              <a:srgbClr val="000000">
                <a:alpha val="32000"/>
              </a:srgbClr>
            </a:outerShdw>
          </a:effectLst>
        </p:spPr>
      </p:pic>
      <p:pic>
        <p:nvPicPr>
          <p:cNvPr id="463" name="Picture 3" descr="Picture 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" y="669728"/>
            <a:ext cx="2468880" cy="264788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27940" dir="5400000">
              <a:srgbClr val="000000">
                <a:alpha val="32000"/>
              </a:srgbClr>
            </a:outerShdw>
          </a:effectLst>
        </p:spPr>
      </p:pic>
      <p:pic>
        <p:nvPicPr>
          <p:cNvPr id="464" name="Picture 4" descr="Picture 4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089585" y="3830973"/>
            <a:ext cx="2326504" cy="2436797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27940" dir="5400000">
              <a:srgbClr val="000000">
                <a:alpha val="32000"/>
              </a:srgbClr>
            </a:outerShdw>
          </a:effectLst>
        </p:spPr>
      </p:pic>
      <p:pic>
        <p:nvPicPr>
          <p:cNvPr id="465" name="Picture 5" descr="Picture 5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361610" y="3830973"/>
            <a:ext cx="2259877" cy="2480452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27940" dir="5400000">
              <a:srgbClr val="000000">
                <a:alpha val="32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object 40"/>
          <p:cNvSpPr/>
          <p:nvPr/>
        </p:nvSpPr>
        <p:spPr>
          <a:xfrm>
            <a:off x="7514962" y="4094981"/>
            <a:ext cx="1732789" cy="9723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10597"/>
                </a:moveTo>
                <a:lnTo>
                  <a:pt x="15662" y="0"/>
                </a:lnTo>
                <a:lnTo>
                  <a:pt x="6212" y="124"/>
                </a:lnTo>
                <a:lnTo>
                  <a:pt x="0" y="10597"/>
                </a:lnTo>
                <a:lnTo>
                  <a:pt x="76" y="10597"/>
                </a:lnTo>
                <a:lnTo>
                  <a:pt x="76" y="21600"/>
                </a:lnTo>
                <a:lnTo>
                  <a:pt x="21543" y="21600"/>
                </a:lnTo>
                <a:lnTo>
                  <a:pt x="21543" y="10597"/>
                </a:lnTo>
                <a:lnTo>
                  <a:pt x="21600" y="10597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Bookman Old Style"/>
                <a:ea typeface="Bookman Old Style"/>
                <a:cs typeface="Bookman Old Style"/>
                <a:sym typeface="Bookman Old Style"/>
              </a:defRPr>
            </a:pPr>
          </a:p>
        </p:txBody>
      </p:sp>
      <p:sp>
        <p:nvSpPr>
          <p:cNvPr id="468" name="object 2"/>
          <p:cNvSpPr txBox="1"/>
          <p:nvPr>
            <p:ph type="title"/>
          </p:nvPr>
        </p:nvSpPr>
        <p:spPr>
          <a:xfrm>
            <a:off x="426024" y="130245"/>
            <a:ext cx="5332730" cy="335992"/>
          </a:xfrm>
          <a:prstGeom prst="rect">
            <a:avLst/>
          </a:prstGeom>
        </p:spPr>
        <p:txBody>
          <a:bodyPr/>
          <a:lstStyle/>
          <a:p>
            <a:pPr indent="12700">
              <a:spcBef>
                <a:spcPts val="100"/>
              </a:spcBef>
              <a:defRPr sz="2100">
                <a:latin typeface="Bookman Old Style"/>
                <a:ea typeface="Bookman Old Style"/>
                <a:cs typeface="Bookman Old Style"/>
                <a:sym typeface="Bookman Old Style"/>
              </a:defRPr>
            </a:pPr>
            <a:r>
              <a:t>Key </a:t>
            </a:r>
            <a:r>
              <a:rPr spc="-100"/>
              <a:t>Achievements and Accolades</a:t>
            </a:r>
          </a:p>
        </p:txBody>
      </p:sp>
      <p:sp>
        <p:nvSpPr>
          <p:cNvPr id="469" name="object 3"/>
          <p:cNvSpPr txBox="1"/>
          <p:nvPr/>
        </p:nvSpPr>
        <p:spPr>
          <a:xfrm>
            <a:off x="668446" y="2226099"/>
            <a:ext cx="1593218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100963" marR="5080" indent="-88900">
              <a:spcBef>
                <a:spcPts val="100"/>
              </a:spcBef>
              <a:buSzPct val="100000"/>
              <a:buFont typeface="Arial"/>
              <a:buChar char="•"/>
              <a:tabLst>
                <a:tab pos="101600" algn="l"/>
              </a:tabLst>
              <a:defRPr spc="-5" sz="1400">
                <a:latin typeface="Bookman Old Style"/>
                <a:ea typeface="Bookman Old Style"/>
                <a:cs typeface="Bookman Old Style"/>
                <a:sym typeface="Bookman Old Style"/>
              </a:defRPr>
            </a:pPr>
            <a:r>
              <a:t>Best </a:t>
            </a:r>
            <a:r>
              <a:rPr spc="0"/>
              <a:t>Bank,</a:t>
            </a:r>
            <a:r>
              <a:rPr spc="-65"/>
              <a:t> </a:t>
            </a:r>
            <a:r>
              <a:rPr spc="0"/>
              <a:t>Customer  Care</a:t>
            </a:r>
          </a:p>
        </p:txBody>
      </p:sp>
      <p:sp>
        <p:nvSpPr>
          <p:cNvPr id="470" name="object 4"/>
          <p:cNvSpPr txBox="1"/>
          <p:nvPr/>
        </p:nvSpPr>
        <p:spPr>
          <a:xfrm>
            <a:off x="668447" y="2720511"/>
            <a:ext cx="1998574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100963" marR="5080" indent="-88900">
              <a:spcBef>
                <a:spcPts val="100"/>
              </a:spcBef>
              <a:buSzPct val="100000"/>
              <a:buFont typeface="Arial"/>
              <a:buChar char="•"/>
              <a:tabLst>
                <a:tab pos="101600" algn="l"/>
              </a:tabLst>
              <a:defRPr spc="-5" sz="1400">
                <a:latin typeface="Bookman Old Style"/>
                <a:ea typeface="Bookman Old Style"/>
                <a:cs typeface="Bookman Old Style"/>
                <a:sym typeface="Bookman Old Style"/>
              </a:defRPr>
            </a:pPr>
            <a:r>
              <a:t>Best </a:t>
            </a:r>
            <a:r>
              <a:rPr spc="0"/>
              <a:t>Bank, </a:t>
            </a:r>
            <a:r>
              <a:t>Short  Term Loan</a:t>
            </a:r>
            <a:r>
              <a:rPr spc="-60"/>
              <a:t> </a:t>
            </a:r>
            <a:r>
              <a:t>Financing</a:t>
            </a:r>
          </a:p>
        </p:txBody>
      </p:sp>
      <p:sp>
        <p:nvSpPr>
          <p:cNvPr id="471" name="object 5"/>
          <p:cNvSpPr/>
          <p:nvPr/>
        </p:nvSpPr>
        <p:spPr>
          <a:xfrm>
            <a:off x="656709" y="1165980"/>
            <a:ext cx="1469139" cy="9723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10597"/>
                </a:moveTo>
                <a:lnTo>
                  <a:pt x="15662" y="0"/>
                </a:lnTo>
                <a:lnTo>
                  <a:pt x="6212" y="124"/>
                </a:lnTo>
                <a:lnTo>
                  <a:pt x="0" y="10597"/>
                </a:lnTo>
                <a:lnTo>
                  <a:pt x="67" y="10597"/>
                </a:lnTo>
                <a:lnTo>
                  <a:pt x="67" y="21600"/>
                </a:lnTo>
                <a:lnTo>
                  <a:pt x="21533" y="21600"/>
                </a:lnTo>
                <a:lnTo>
                  <a:pt x="21533" y="10597"/>
                </a:lnTo>
                <a:lnTo>
                  <a:pt x="21600" y="10597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Bookman Old Style"/>
                <a:ea typeface="Bookman Old Style"/>
                <a:cs typeface="Bookman Old Style"/>
                <a:sym typeface="Bookman Old Style"/>
              </a:defRPr>
            </a:pPr>
          </a:p>
        </p:txBody>
      </p:sp>
      <p:sp>
        <p:nvSpPr>
          <p:cNvPr id="472" name="object 6"/>
          <p:cNvSpPr txBox="1"/>
          <p:nvPr/>
        </p:nvSpPr>
        <p:spPr>
          <a:xfrm>
            <a:off x="489761" y="1942932"/>
            <a:ext cx="1460503" cy="20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spcBef>
                <a:spcPts val="1000"/>
              </a:spcBef>
              <a:defRPr b="1" spc="-5" sz="1400">
                <a:latin typeface="Bookman Old Style"/>
                <a:ea typeface="Bookman Old Style"/>
                <a:cs typeface="Bookman Old Style"/>
                <a:sym typeface="Bookman Old Style"/>
              </a:defRPr>
            </a:lvl1pPr>
          </a:lstStyle>
          <a:p>
            <a:pPr/>
            <a:r>
              <a:t>2007</a:t>
            </a:r>
          </a:p>
        </p:txBody>
      </p:sp>
      <p:sp>
        <p:nvSpPr>
          <p:cNvPr id="473" name="object 7"/>
          <p:cNvSpPr/>
          <p:nvPr/>
        </p:nvSpPr>
        <p:spPr>
          <a:xfrm>
            <a:off x="573597" y="950681"/>
            <a:ext cx="1187199" cy="934214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Bookman Old Style"/>
                <a:ea typeface="Bookman Old Style"/>
                <a:cs typeface="Bookman Old Style"/>
                <a:sym typeface="Bookman Old Style"/>
              </a:defRPr>
            </a:pPr>
          </a:p>
        </p:txBody>
      </p:sp>
      <p:sp>
        <p:nvSpPr>
          <p:cNvPr id="474" name="object 8"/>
          <p:cNvSpPr txBox="1"/>
          <p:nvPr/>
        </p:nvSpPr>
        <p:spPr>
          <a:xfrm>
            <a:off x="3143210" y="2178156"/>
            <a:ext cx="1410337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100963" marR="5080" indent="-88900">
              <a:spcBef>
                <a:spcPts val="100"/>
              </a:spcBef>
              <a:buSzPct val="100000"/>
              <a:buFont typeface="Arial"/>
              <a:buChar char="•"/>
              <a:tabLst>
                <a:tab pos="101600" algn="l"/>
              </a:tabLst>
              <a:defRPr spc="-5" sz="1400">
                <a:latin typeface="Bookman Old Style"/>
                <a:ea typeface="Bookman Old Style"/>
                <a:cs typeface="Bookman Old Style"/>
                <a:sym typeface="Bookman Old Style"/>
              </a:defRPr>
            </a:pPr>
            <a:r>
              <a:t>Best </a:t>
            </a:r>
            <a:r>
              <a:rPr spc="0"/>
              <a:t>Bank,</a:t>
            </a:r>
            <a:r>
              <a:rPr spc="-55"/>
              <a:t> </a:t>
            </a:r>
            <a:r>
              <a:t>Trade  Finance</a:t>
            </a:r>
          </a:p>
        </p:txBody>
      </p:sp>
      <p:sp>
        <p:nvSpPr>
          <p:cNvPr id="475" name="object 9"/>
          <p:cNvSpPr txBox="1"/>
          <p:nvPr/>
        </p:nvSpPr>
        <p:spPr>
          <a:xfrm>
            <a:off x="3143210" y="2687397"/>
            <a:ext cx="1870876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100963" marR="5080" indent="-88900">
              <a:spcBef>
                <a:spcPts val="100"/>
              </a:spcBef>
              <a:buSzPct val="100000"/>
              <a:buFont typeface="Arial"/>
              <a:buChar char="•"/>
              <a:tabLst>
                <a:tab pos="101600" algn="l"/>
              </a:tabLst>
              <a:defRPr spc="-5" sz="1400">
                <a:latin typeface="Bookman Old Style"/>
                <a:ea typeface="Bookman Old Style"/>
                <a:cs typeface="Bookman Old Style"/>
                <a:sym typeface="Bookman Old Style"/>
              </a:defRPr>
            </a:pPr>
            <a:r>
              <a:t>Best </a:t>
            </a:r>
            <a:r>
              <a:rPr spc="0"/>
              <a:t>Bank,</a:t>
            </a:r>
            <a:r>
              <a:rPr spc="-65"/>
              <a:t> </a:t>
            </a:r>
            <a:r>
              <a:rPr spc="0"/>
              <a:t>Corporate  Banking</a:t>
            </a:r>
          </a:p>
        </p:txBody>
      </p:sp>
      <p:grpSp>
        <p:nvGrpSpPr>
          <p:cNvPr id="478" name="object 10"/>
          <p:cNvGrpSpPr/>
          <p:nvPr/>
        </p:nvGrpSpPr>
        <p:grpSpPr>
          <a:xfrm>
            <a:off x="3011688" y="1210872"/>
            <a:ext cx="1488952" cy="989079"/>
            <a:chOff x="0" y="0"/>
            <a:chExt cx="1488950" cy="989079"/>
          </a:xfrm>
        </p:grpSpPr>
        <p:sp>
          <p:nvSpPr>
            <p:cNvPr id="476" name="Shape"/>
            <p:cNvSpPr/>
            <p:nvPr/>
          </p:nvSpPr>
          <p:spPr>
            <a:xfrm>
              <a:off x="-1" y="-1"/>
              <a:ext cx="1469141" cy="4770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15662" y="0"/>
                  </a:lnTo>
                  <a:lnTo>
                    <a:pt x="6212" y="253"/>
                  </a:ln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Bookman Old Style"/>
                  <a:ea typeface="Bookman Old Style"/>
                  <a:cs typeface="Bookman Old Style"/>
                  <a:sym typeface="Bookman Old Style"/>
                </a:defRPr>
              </a:pPr>
            </a:p>
          </p:txBody>
        </p:sp>
        <p:sp>
          <p:nvSpPr>
            <p:cNvPr id="477" name="Rectangle"/>
            <p:cNvSpPr/>
            <p:nvPr/>
          </p:nvSpPr>
          <p:spPr>
            <a:xfrm>
              <a:off x="28956" y="490728"/>
              <a:ext cx="1459995" cy="49835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Bookman Old Style"/>
                  <a:ea typeface="Bookman Old Style"/>
                  <a:cs typeface="Bookman Old Style"/>
                  <a:sym typeface="Bookman Old Style"/>
                </a:defRPr>
              </a:pPr>
            </a:p>
          </p:txBody>
        </p:sp>
      </p:grpSp>
      <p:sp>
        <p:nvSpPr>
          <p:cNvPr id="479" name="object 11"/>
          <p:cNvSpPr txBox="1"/>
          <p:nvPr/>
        </p:nvSpPr>
        <p:spPr>
          <a:xfrm>
            <a:off x="2958369" y="1941465"/>
            <a:ext cx="1460503" cy="20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" algn="ctr">
              <a:spcBef>
                <a:spcPts val="1000"/>
              </a:spcBef>
              <a:defRPr b="1" spc="-5" sz="1400">
                <a:latin typeface="Bookman Old Style"/>
                <a:ea typeface="Bookman Old Style"/>
                <a:cs typeface="Bookman Old Style"/>
                <a:sym typeface="Bookman Old Style"/>
              </a:defRPr>
            </a:lvl1pPr>
          </a:lstStyle>
          <a:p>
            <a:pPr/>
            <a:r>
              <a:t>2008</a:t>
            </a:r>
          </a:p>
        </p:txBody>
      </p:sp>
      <p:sp>
        <p:nvSpPr>
          <p:cNvPr id="480" name="object 12"/>
          <p:cNvSpPr/>
          <p:nvPr/>
        </p:nvSpPr>
        <p:spPr>
          <a:xfrm>
            <a:off x="3092387" y="965280"/>
            <a:ext cx="1187198" cy="934214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Bookman Old Style"/>
                <a:ea typeface="Bookman Old Style"/>
                <a:cs typeface="Bookman Old Style"/>
                <a:sym typeface="Bookman Old Style"/>
              </a:defRPr>
            </a:pPr>
          </a:p>
        </p:txBody>
      </p:sp>
      <p:sp>
        <p:nvSpPr>
          <p:cNvPr id="481" name="object 13"/>
          <p:cNvSpPr/>
          <p:nvPr/>
        </p:nvSpPr>
        <p:spPr>
          <a:xfrm>
            <a:off x="5256060" y="1238658"/>
            <a:ext cx="1469139" cy="9707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10580"/>
                </a:moveTo>
                <a:lnTo>
                  <a:pt x="15662" y="0"/>
                </a:lnTo>
                <a:lnTo>
                  <a:pt x="6212" y="124"/>
                </a:lnTo>
                <a:lnTo>
                  <a:pt x="0" y="10580"/>
                </a:lnTo>
                <a:lnTo>
                  <a:pt x="67" y="10580"/>
                </a:lnTo>
                <a:lnTo>
                  <a:pt x="67" y="21600"/>
                </a:lnTo>
                <a:lnTo>
                  <a:pt x="21533" y="21600"/>
                </a:lnTo>
                <a:lnTo>
                  <a:pt x="21533" y="10580"/>
                </a:lnTo>
                <a:lnTo>
                  <a:pt x="21600" y="1058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Bookman Old Style"/>
                <a:ea typeface="Bookman Old Style"/>
                <a:cs typeface="Bookman Old Style"/>
                <a:sym typeface="Bookman Old Style"/>
              </a:defRPr>
            </a:pPr>
          </a:p>
        </p:txBody>
      </p:sp>
      <p:sp>
        <p:nvSpPr>
          <p:cNvPr id="482" name="object 14"/>
          <p:cNvSpPr txBox="1"/>
          <p:nvPr/>
        </p:nvSpPr>
        <p:spPr>
          <a:xfrm>
            <a:off x="5202637" y="1943182"/>
            <a:ext cx="1460502" cy="20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" algn="ctr">
              <a:spcBef>
                <a:spcPts val="1000"/>
              </a:spcBef>
              <a:defRPr b="1" spc="-5" sz="1400">
                <a:latin typeface="Bookman Old Style"/>
                <a:ea typeface="Bookman Old Style"/>
                <a:cs typeface="Bookman Old Style"/>
                <a:sym typeface="Bookman Old Style"/>
              </a:defRPr>
            </a:lvl1pPr>
          </a:lstStyle>
          <a:p>
            <a:pPr/>
            <a:r>
              <a:t>2009</a:t>
            </a:r>
          </a:p>
        </p:txBody>
      </p:sp>
      <p:sp>
        <p:nvSpPr>
          <p:cNvPr id="483" name="object 15"/>
          <p:cNvSpPr/>
          <p:nvPr/>
        </p:nvSpPr>
        <p:spPr>
          <a:xfrm>
            <a:off x="5231374" y="953055"/>
            <a:ext cx="1187198" cy="93421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Bookman Old Style"/>
                <a:ea typeface="Bookman Old Style"/>
                <a:cs typeface="Bookman Old Style"/>
                <a:sym typeface="Bookman Old Style"/>
              </a:defRPr>
            </a:pPr>
          </a:p>
        </p:txBody>
      </p:sp>
      <p:sp>
        <p:nvSpPr>
          <p:cNvPr id="484" name="object 16"/>
          <p:cNvSpPr txBox="1"/>
          <p:nvPr/>
        </p:nvSpPr>
        <p:spPr>
          <a:xfrm>
            <a:off x="5190230" y="2169978"/>
            <a:ext cx="2112012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100963" indent="-88900">
              <a:spcBef>
                <a:spcPts val="100"/>
              </a:spcBef>
              <a:buSzPct val="100000"/>
              <a:buFont typeface="Arial"/>
              <a:buChar char="•"/>
              <a:tabLst>
                <a:tab pos="101600" algn="l"/>
              </a:tabLst>
              <a:defRPr spc="-5" sz="1400">
                <a:latin typeface="Bookman Old Style"/>
                <a:ea typeface="Bookman Old Style"/>
                <a:cs typeface="Bookman Old Style"/>
                <a:sym typeface="Bookman Old Style"/>
              </a:defRPr>
            </a:pPr>
            <a:r>
              <a:t>Best </a:t>
            </a:r>
            <a:r>
              <a:rPr spc="0"/>
              <a:t>Bank, Customer</a:t>
            </a:r>
            <a:r>
              <a:rPr spc="-75"/>
              <a:t> </a:t>
            </a:r>
            <a:r>
              <a:rPr spc="0"/>
              <a:t>Care</a:t>
            </a:r>
          </a:p>
        </p:txBody>
      </p:sp>
      <p:sp>
        <p:nvSpPr>
          <p:cNvPr id="485" name="object 17"/>
          <p:cNvSpPr txBox="1"/>
          <p:nvPr/>
        </p:nvSpPr>
        <p:spPr>
          <a:xfrm>
            <a:off x="5190230" y="2674791"/>
            <a:ext cx="2195832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100963" marR="5080" indent="-88900">
              <a:spcBef>
                <a:spcPts val="100"/>
              </a:spcBef>
              <a:buSzPct val="100000"/>
              <a:buFont typeface="Arial"/>
              <a:buChar char="•"/>
              <a:tabLst>
                <a:tab pos="101600" algn="l"/>
              </a:tabLst>
              <a:defRPr spc="-5" sz="1400">
                <a:latin typeface="Bookman Old Style"/>
                <a:ea typeface="Bookman Old Style"/>
                <a:cs typeface="Bookman Old Style"/>
                <a:sym typeface="Bookman Old Style"/>
              </a:defRPr>
            </a:pPr>
            <a:r>
              <a:t>Best </a:t>
            </a:r>
            <a:r>
              <a:rPr spc="0"/>
              <a:t>Bank, </a:t>
            </a:r>
            <a:r>
              <a:t>Long Term Loan  Financing</a:t>
            </a:r>
          </a:p>
        </p:txBody>
      </p:sp>
      <p:sp>
        <p:nvSpPr>
          <p:cNvPr id="486" name="object 18"/>
          <p:cNvSpPr txBox="1"/>
          <p:nvPr/>
        </p:nvSpPr>
        <p:spPr>
          <a:xfrm>
            <a:off x="7800426" y="2178156"/>
            <a:ext cx="2030680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100963" marR="5080" indent="-88900">
              <a:spcBef>
                <a:spcPts val="100"/>
              </a:spcBef>
              <a:buSzPct val="100000"/>
              <a:buFont typeface="Arial"/>
              <a:buChar char="•"/>
              <a:tabLst>
                <a:tab pos="101600" algn="l"/>
              </a:tabLst>
              <a:defRPr spc="-5" sz="1400">
                <a:latin typeface="Bookman Old Style"/>
                <a:ea typeface="Bookman Old Style"/>
                <a:cs typeface="Bookman Old Style"/>
                <a:sym typeface="Bookman Old Style"/>
              </a:defRPr>
            </a:pPr>
            <a:r>
              <a:t>Best </a:t>
            </a:r>
            <a:r>
              <a:rPr spc="0"/>
              <a:t>Bank, Medium  </a:t>
            </a:r>
            <a:r>
              <a:t>Term Loan</a:t>
            </a:r>
            <a:r>
              <a:rPr spc="-60"/>
              <a:t> </a:t>
            </a:r>
            <a:r>
              <a:t>Financing</a:t>
            </a:r>
          </a:p>
        </p:txBody>
      </p:sp>
      <p:sp>
        <p:nvSpPr>
          <p:cNvPr id="487" name="object 19"/>
          <p:cNvSpPr/>
          <p:nvPr/>
        </p:nvSpPr>
        <p:spPr>
          <a:xfrm>
            <a:off x="7902499" y="1215145"/>
            <a:ext cx="1467614" cy="9707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10580"/>
                </a:moveTo>
                <a:lnTo>
                  <a:pt x="15662" y="0"/>
                </a:lnTo>
                <a:lnTo>
                  <a:pt x="6211" y="124"/>
                </a:lnTo>
                <a:lnTo>
                  <a:pt x="0" y="10580"/>
                </a:lnTo>
                <a:lnTo>
                  <a:pt x="45" y="10580"/>
                </a:lnTo>
                <a:lnTo>
                  <a:pt x="45" y="21600"/>
                </a:lnTo>
                <a:lnTo>
                  <a:pt x="21533" y="21600"/>
                </a:lnTo>
                <a:lnTo>
                  <a:pt x="21533" y="10580"/>
                </a:lnTo>
                <a:lnTo>
                  <a:pt x="21600" y="1058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Bookman Old Style"/>
                <a:ea typeface="Bookman Old Style"/>
                <a:cs typeface="Bookman Old Style"/>
                <a:sym typeface="Bookman Old Style"/>
              </a:defRPr>
            </a:pPr>
          </a:p>
        </p:txBody>
      </p:sp>
      <p:sp>
        <p:nvSpPr>
          <p:cNvPr id="488" name="object 20"/>
          <p:cNvSpPr txBox="1"/>
          <p:nvPr/>
        </p:nvSpPr>
        <p:spPr>
          <a:xfrm>
            <a:off x="7672616" y="1946123"/>
            <a:ext cx="1460502" cy="20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2540" algn="ctr">
              <a:spcBef>
                <a:spcPts val="1000"/>
              </a:spcBef>
              <a:defRPr b="1" spc="-5" sz="1400">
                <a:latin typeface="Bookman Old Style"/>
                <a:ea typeface="Bookman Old Style"/>
                <a:cs typeface="Bookman Old Style"/>
                <a:sym typeface="Bookman Old Style"/>
              </a:defRPr>
            </a:lvl1pPr>
          </a:lstStyle>
          <a:p>
            <a:pPr/>
            <a:r>
              <a:t>2010</a:t>
            </a:r>
          </a:p>
        </p:txBody>
      </p:sp>
      <p:sp>
        <p:nvSpPr>
          <p:cNvPr id="489" name="object 21"/>
          <p:cNvSpPr/>
          <p:nvPr/>
        </p:nvSpPr>
        <p:spPr>
          <a:xfrm>
            <a:off x="7825488" y="1001094"/>
            <a:ext cx="1034798" cy="86258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Bookman Old Style"/>
                <a:ea typeface="Bookman Old Style"/>
                <a:cs typeface="Bookman Old Style"/>
                <a:sym typeface="Bookman Old Style"/>
              </a:defRPr>
            </a:pPr>
          </a:p>
        </p:txBody>
      </p:sp>
      <p:sp>
        <p:nvSpPr>
          <p:cNvPr id="490" name="object 22"/>
          <p:cNvSpPr txBox="1"/>
          <p:nvPr/>
        </p:nvSpPr>
        <p:spPr>
          <a:xfrm>
            <a:off x="9979683" y="2224284"/>
            <a:ext cx="1808128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100963" marR="5080" indent="-88900">
              <a:spcBef>
                <a:spcPts val="100"/>
              </a:spcBef>
              <a:buSzPct val="100000"/>
              <a:buFont typeface="Arial"/>
              <a:buChar char="•"/>
              <a:tabLst>
                <a:tab pos="101600" algn="l"/>
              </a:tabLst>
              <a:defRPr spc="-5" sz="1400">
                <a:latin typeface="Bookman Old Style"/>
                <a:ea typeface="Bookman Old Style"/>
                <a:cs typeface="Bookman Old Style"/>
                <a:sym typeface="Bookman Old Style"/>
              </a:defRPr>
            </a:pPr>
            <a:r>
              <a:t>Best </a:t>
            </a:r>
            <a:r>
              <a:rPr spc="0"/>
              <a:t>Bank,</a:t>
            </a:r>
            <a:r>
              <a:rPr spc="-65"/>
              <a:t> </a:t>
            </a:r>
            <a:r>
              <a:rPr spc="0"/>
              <a:t>Customer  Care</a:t>
            </a:r>
          </a:p>
        </p:txBody>
      </p:sp>
      <p:sp>
        <p:nvSpPr>
          <p:cNvPr id="491" name="object 23"/>
          <p:cNvSpPr txBox="1"/>
          <p:nvPr/>
        </p:nvSpPr>
        <p:spPr>
          <a:xfrm>
            <a:off x="10017899" y="2718934"/>
            <a:ext cx="1816745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100963" marR="5080" indent="-88900">
              <a:spcBef>
                <a:spcPts val="100"/>
              </a:spcBef>
              <a:buSzPct val="100000"/>
              <a:buFont typeface="Arial"/>
              <a:buChar char="•"/>
              <a:tabLst>
                <a:tab pos="101600" algn="l"/>
              </a:tabLst>
              <a:defRPr spc="-5" sz="1400">
                <a:latin typeface="Bookman Old Style"/>
                <a:ea typeface="Bookman Old Style"/>
                <a:cs typeface="Bookman Old Style"/>
                <a:sym typeface="Bookman Old Style"/>
              </a:defRPr>
            </a:pPr>
            <a:r>
              <a:t>Best </a:t>
            </a:r>
            <a:r>
              <a:rPr spc="0"/>
              <a:t>Bank,</a:t>
            </a:r>
            <a:r>
              <a:rPr spc="-60"/>
              <a:t> </a:t>
            </a:r>
            <a:r>
              <a:t>Advisory  Services</a:t>
            </a:r>
          </a:p>
        </p:txBody>
      </p:sp>
      <p:sp>
        <p:nvSpPr>
          <p:cNvPr id="492" name="object 24"/>
          <p:cNvSpPr/>
          <p:nvPr/>
        </p:nvSpPr>
        <p:spPr>
          <a:xfrm>
            <a:off x="9870205" y="1228915"/>
            <a:ext cx="1642874" cy="9723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10597"/>
                </a:moveTo>
                <a:lnTo>
                  <a:pt x="15662" y="0"/>
                </a:lnTo>
                <a:lnTo>
                  <a:pt x="6212" y="124"/>
                </a:lnTo>
                <a:lnTo>
                  <a:pt x="0" y="10597"/>
                </a:lnTo>
                <a:lnTo>
                  <a:pt x="60" y="10597"/>
                </a:lnTo>
                <a:lnTo>
                  <a:pt x="60" y="21600"/>
                </a:lnTo>
                <a:lnTo>
                  <a:pt x="21540" y="21600"/>
                </a:lnTo>
                <a:lnTo>
                  <a:pt x="21540" y="10597"/>
                </a:lnTo>
                <a:lnTo>
                  <a:pt x="21600" y="10597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Bookman Old Style"/>
                <a:ea typeface="Bookman Old Style"/>
                <a:cs typeface="Bookman Old Style"/>
                <a:sym typeface="Bookman Old Style"/>
              </a:defRPr>
            </a:pPr>
          </a:p>
        </p:txBody>
      </p:sp>
      <p:sp>
        <p:nvSpPr>
          <p:cNvPr id="493" name="object 25"/>
          <p:cNvSpPr txBox="1"/>
          <p:nvPr/>
        </p:nvSpPr>
        <p:spPr>
          <a:xfrm>
            <a:off x="9831106" y="1944503"/>
            <a:ext cx="1633855" cy="20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spcBef>
                <a:spcPts val="1000"/>
              </a:spcBef>
              <a:defRPr b="1" spc="-5" sz="1400">
                <a:latin typeface="Bookman Old Style"/>
                <a:ea typeface="Bookman Old Style"/>
                <a:cs typeface="Bookman Old Style"/>
                <a:sym typeface="Bookman Old Style"/>
              </a:defRPr>
            </a:lvl1pPr>
          </a:lstStyle>
          <a:p>
            <a:pPr/>
            <a:r>
              <a:t>2012</a:t>
            </a:r>
          </a:p>
        </p:txBody>
      </p:sp>
      <p:sp>
        <p:nvSpPr>
          <p:cNvPr id="494" name="object 26"/>
          <p:cNvSpPr/>
          <p:nvPr/>
        </p:nvSpPr>
        <p:spPr>
          <a:xfrm>
            <a:off x="10013546" y="950681"/>
            <a:ext cx="1187197" cy="934214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Bookman Old Style"/>
                <a:ea typeface="Bookman Old Style"/>
                <a:cs typeface="Bookman Old Style"/>
                <a:sym typeface="Bookman Old Style"/>
              </a:defRPr>
            </a:pPr>
          </a:p>
        </p:txBody>
      </p:sp>
      <p:sp>
        <p:nvSpPr>
          <p:cNvPr id="495" name="object 27"/>
          <p:cNvSpPr txBox="1"/>
          <p:nvPr/>
        </p:nvSpPr>
        <p:spPr>
          <a:xfrm>
            <a:off x="100253" y="5303558"/>
            <a:ext cx="2133888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100963" marR="5080" indent="-88900">
              <a:spcBef>
                <a:spcPts val="100"/>
              </a:spcBef>
              <a:buSzPct val="100000"/>
              <a:buFont typeface="Arial"/>
              <a:buChar char="•"/>
              <a:tabLst>
                <a:tab pos="101600" algn="l"/>
              </a:tabLst>
              <a:defRPr spc="-5" sz="1400">
                <a:latin typeface="Bookman Old Style"/>
                <a:ea typeface="Bookman Old Style"/>
                <a:cs typeface="Bookman Old Style"/>
                <a:sym typeface="Bookman Old Style"/>
              </a:defRPr>
            </a:pPr>
            <a:r>
              <a:t>Best </a:t>
            </a:r>
            <a:r>
              <a:rPr spc="0"/>
              <a:t>Bank,</a:t>
            </a:r>
            <a:r>
              <a:rPr spc="-60"/>
              <a:t> </a:t>
            </a:r>
            <a:r>
              <a:t>Enterprise  Financing</a:t>
            </a:r>
          </a:p>
        </p:txBody>
      </p:sp>
      <p:sp>
        <p:nvSpPr>
          <p:cNvPr id="496" name="object 28"/>
          <p:cNvSpPr/>
          <p:nvPr/>
        </p:nvSpPr>
        <p:spPr>
          <a:xfrm>
            <a:off x="163840" y="4039770"/>
            <a:ext cx="1732791" cy="9723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10597"/>
                </a:moveTo>
                <a:lnTo>
                  <a:pt x="15662" y="0"/>
                </a:lnTo>
                <a:lnTo>
                  <a:pt x="6212" y="124"/>
                </a:lnTo>
                <a:lnTo>
                  <a:pt x="0" y="10597"/>
                </a:lnTo>
                <a:lnTo>
                  <a:pt x="57" y="10597"/>
                </a:lnTo>
                <a:lnTo>
                  <a:pt x="57" y="21600"/>
                </a:lnTo>
                <a:lnTo>
                  <a:pt x="21543" y="21600"/>
                </a:lnTo>
                <a:lnTo>
                  <a:pt x="21543" y="10597"/>
                </a:lnTo>
                <a:lnTo>
                  <a:pt x="21600" y="10597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Bookman Old Style"/>
                <a:ea typeface="Bookman Old Style"/>
                <a:cs typeface="Bookman Old Style"/>
                <a:sym typeface="Bookman Old Style"/>
              </a:defRPr>
            </a:pPr>
          </a:p>
        </p:txBody>
      </p:sp>
      <p:sp>
        <p:nvSpPr>
          <p:cNvPr id="497" name="object 29"/>
          <p:cNvSpPr txBox="1"/>
          <p:nvPr/>
        </p:nvSpPr>
        <p:spPr>
          <a:xfrm>
            <a:off x="163841" y="4683724"/>
            <a:ext cx="1724026" cy="20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spcBef>
                <a:spcPts val="1000"/>
              </a:spcBef>
              <a:defRPr b="1" spc="-5" sz="1400">
                <a:latin typeface="Bookman Old Style"/>
                <a:ea typeface="Bookman Old Style"/>
                <a:cs typeface="Bookman Old Style"/>
                <a:sym typeface="Bookman Old Style"/>
              </a:defRPr>
            </a:lvl1pPr>
          </a:lstStyle>
          <a:p>
            <a:pPr/>
            <a:r>
              <a:t>2013</a:t>
            </a:r>
          </a:p>
        </p:txBody>
      </p:sp>
      <p:sp>
        <p:nvSpPr>
          <p:cNvPr id="498" name="object 30"/>
          <p:cNvSpPr/>
          <p:nvPr/>
        </p:nvSpPr>
        <p:spPr>
          <a:xfrm>
            <a:off x="433133" y="3608478"/>
            <a:ext cx="1034798" cy="86258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Bookman Old Style"/>
                <a:ea typeface="Bookman Old Style"/>
                <a:cs typeface="Bookman Old Style"/>
                <a:sym typeface="Bookman Old Style"/>
              </a:defRPr>
            </a:pPr>
          </a:p>
        </p:txBody>
      </p:sp>
      <p:sp>
        <p:nvSpPr>
          <p:cNvPr id="499" name="object 33"/>
          <p:cNvSpPr txBox="1"/>
          <p:nvPr/>
        </p:nvSpPr>
        <p:spPr>
          <a:xfrm>
            <a:off x="2482316" y="6176021"/>
            <a:ext cx="2480994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126364" indent="-88900">
              <a:spcBef>
                <a:spcPts val="100"/>
              </a:spcBef>
              <a:buSzPct val="100000"/>
              <a:buFont typeface="Arial"/>
              <a:buChar char="•"/>
              <a:tabLst>
                <a:tab pos="127000" algn="l"/>
              </a:tabLst>
              <a:defRPr spc="-5" sz="1400">
                <a:latin typeface="Bookman Old Style"/>
                <a:ea typeface="Bookman Old Style"/>
                <a:cs typeface="Bookman Old Style"/>
                <a:sym typeface="Bookman Old Style"/>
              </a:defRPr>
            </a:pPr>
            <a:r>
              <a:t>2</a:t>
            </a:r>
            <a:r>
              <a:rPr baseline="24303" spc="-7"/>
              <a:t>nd </a:t>
            </a:r>
            <a:r>
              <a:t>Runner Up, Best</a:t>
            </a:r>
            <a:r>
              <a:rPr spc="-155"/>
              <a:t> </a:t>
            </a:r>
            <a:r>
              <a:rPr spc="0"/>
              <a:t>Bank</a:t>
            </a:r>
          </a:p>
          <a:p>
            <a:pPr indent="126364">
              <a:defRPr sz="1400">
                <a:latin typeface="Bookman Old Style"/>
                <a:ea typeface="Bookman Old Style"/>
                <a:cs typeface="Bookman Old Style"/>
                <a:sym typeface="Bookman Old Style"/>
              </a:defRPr>
            </a:pPr>
            <a:r>
              <a:t>Growth</a:t>
            </a:r>
          </a:p>
        </p:txBody>
      </p:sp>
      <p:sp>
        <p:nvSpPr>
          <p:cNvPr id="500" name="object 34"/>
          <p:cNvSpPr/>
          <p:nvPr/>
        </p:nvSpPr>
        <p:spPr>
          <a:xfrm>
            <a:off x="2476990" y="4094981"/>
            <a:ext cx="1702312" cy="914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11268"/>
                </a:moveTo>
                <a:lnTo>
                  <a:pt x="21542" y="11158"/>
                </a:lnTo>
                <a:lnTo>
                  <a:pt x="21542" y="9828"/>
                </a:lnTo>
                <a:lnTo>
                  <a:pt x="20841" y="9828"/>
                </a:lnTo>
                <a:lnTo>
                  <a:pt x="15662" y="0"/>
                </a:lnTo>
                <a:lnTo>
                  <a:pt x="6212" y="132"/>
                </a:lnTo>
                <a:lnTo>
                  <a:pt x="803" y="9828"/>
                </a:lnTo>
                <a:lnTo>
                  <a:pt x="58" y="9828"/>
                </a:lnTo>
                <a:lnTo>
                  <a:pt x="58" y="11164"/>
                </a:lnTo>
                <a:lnTo>
                  <a:pt x="0" y="11268"/>
                </a:lnTo>
                <a:lnTo>
                  <a:pt x="58" y="11268"/>
                </a:lnTo>
                <a:lnTo>
                  <a:pt x="58" y="21600"/>
                </a:lnTo>
                <a:lnTo>
                  <a:pt x="21542" y="21600"/>
                </a:lnTo>
                <a:lnTo>
                  <a:pt x="21542" y="11268"/>
                </a:lnTo>
                <a:lnTo>
                  <a:pt x="21600" y="11268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Bookman Old Style"/>
                <a:ea typeface="Bookman Old Style"/>
                <a:cs typeface="Bookman Old Style"/>
                <a:sym typeface="Bookman Old Style"/>
              </a:defRPr>
            </a:pPr>
          </a:p>
        </p:txBody>
      </p:sp>
      <p:sp>
        <p:nvSpPr>
          <p:cNvPr id="501" name="object 35"/>
          <p:cNvSpPr txBox="1"/>
          <p:nvPr/>
        </p:nvSpPr>
        <p:spPr>
          <a:xfrm>
            <a:off x="2498144" y="4653600"/>
            <a:ext cx="1693548" cy="20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spcBef>
                <a:spcPts val="1000"/>
              </a:spcBef>
              <a:defRPr b="1" spc="-5" sz="1400">
                <a:latin typeface="Bookman Old Style"/>
                <a:ea typeface="Bookman Old Style"/>
                <a:cs typeface="Bookman Old Style"/>
                <a:sym typeface="Bookman Old Style"/>
              </a:defRPr>
            </a:lvl1pPr>
          </a:lstStyle>
          <a:p>
            <a:pPr/>
            <a:r>
              <a:t>2014</a:t>
            </a:r>
          </a:p>
        </p:txBody>
      </p:sp>
      <p:grpSp>
        <p:nvGrpSpPr>
          <p:cNvPr id="504" name="object 36"/>
          <p:cNvGrpSpPr/>
          <p:nvPr/>
        </p:nvGrpSpPr>
        <p:grpSpPr>
          <a:xfrm>
            <a:off x="2442820" y="3441576"/>
            <a:ext cx="1688594" cy="1086611"/>
            <a:chOff x="0" y="0"/>
            <a:chExt cx="1688593" cy="1086610"/>
          </a:xfrm>
        </p:grpSpPr>
        <p:sp>
          <p:nvSpPr>
            <p:cNvPr id="502" name="object 37"/>
            <p:cNvSpPr/>
            <p:nvPr/>
          </p:nvSpPr>
          <p:spPr>
            <a:xfrm>
              <a:off x="237744" y="0"/>
              <a:ext cx="1450850" cy="934213"/>
            </a:xfrm>
            <a:prstGeom prst="rect">
              <a:avLst/>
            </a:prstGeom>
            <a:blipFill rotWithShape="1">
              <a:blip r:embed="rId2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Bookman Old Style"/>
                  <a:ea typeface="Bookman Old Style"/>
                  <a:cs typeface="Bookman Old Style"/>
                  <a:sym typeface="Bookman Old Style"/>
                </a:defRPr>
              </a:pPr>
            </a:p>
          </p:txBody>
        </p:sp>
        <p:sp>
          <p:nvSpPr>
            <p:cNvPr id="503" name="object 38"/>
            <p:cNvSpPr/>
            <p:nvPr/>
          </p:nvSpPr>
          <p:spPr>
            <a:xfrm>
              <a:off x="-1" y="356614"/>
              <a:ext cx="1101854" cy="729997"/>
            </a:xfrm>
            <a:prstGeom prst="rect">
              <a:avLst/>
            </a:prstGeom>
            <a:blipFill rotWithShape="1">
              <a:blip r:embed="rId3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Bookman Old Style"/>
                  <a:ea typeface="Bookman Old Style"/>
                  <a:cs typeface="Bookman Old Style"/>
                  <a:sym typeface="Bookman Old Style"/>
                </a:defRPr>
              </a:pPr>
            </a:p>
          </p:txBody>
        </p:sp>
      </p:grpSp>
      <p:sp>
        <p:nvSpPr>
          <p:cNvPr id="505" name="object 39"/>
          <p:cNvSpPr txBox="1"/>
          <p:nvPr/>
        </p:nvSpPr>
        <p:spPr>
          <a:xfrm>
            <a:off x="5249021" y="5229969"/>
            <a:ext cx="1994427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spcBef>
                <a:spcPts val="100"/>
              </a:spcBef>
              <a:defRPr spc="-5" sz="1400">
                <a:latin typeface="Bookman Old Style"/>
                <a:ea typeface="Bookman Old Style"/>
                <a:cs typeface="Bookman Old Style"/>
                <a:sym typeface="Bookman Old Style"/>
              </a:defRPr>
            </a:pPr>
            <a:r>
              <a:t>1st Runner Up,</a:t>
            </a:r>
            <a:r>
              <a:rPr spc="-55"/>
              <a:t> </a:t>
            </a:r>
            <a:r>
              <a:t>Trade  Deal of </a:t>
            </a:r>
            <a:r>
              <a:rPr spc="0"/>
              <a:t>the</a:t>
            </a:r>
            <a:r>
              <a:t> Year</a:t>
            </a:r>
          </a:p>
        </p:txBody>
      </p:sp>
      <p:sp>
        <p:nvSpPr>
          <p:cNvPr id="506" name="object 40"/>
          <p:cNvSpPr/>
          <p:nvPr/>
        </p:nvSpPr>
        <p:spPr>
          <a:xfrm>
            <a:off x="5325207" y="4061424"/>
            <a:ext cx="1732789" cy="9723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10597"/>
                </a:moveTo>
                <a:lnTo>
                  <a:pt x="15662" y="0"/>
                </a:lnTo>
                <a:lnTo>
                  <a:pt x="6212" y="124"/>
                </a:lnTo>
                <a:lnTo>
                  <a:pt x="0" y="10597"/>
                </a:lnTo>
                <a:lnTo>
                  <a:pt x="76" y="10597"/>
                </a:lnTo>
                <a:lnTo>
                  <a:pt x="76" y="21600"/>
                </a:lnTo>
                <a:lnTo>
                  <a:pt x="21543" y="21600"/>
                </a:lnTo>
                <a:lnTo>
                  <a:pt x="21543" y="10597"/>
                </a:lnTo>
                <a:lnTo>
                  <a:pt x="21600" y="10597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Bookman Old Style"/>
                <a:ea typeface="Bookman Old Style"/>
                <a:cs typeface="Bookman Old Style"/>
                <a:sym typeface="Bookman Old Style"/>
              </a:defRPr>
            </a:pPr>
          </a:p>
        </p:txBody>
      </p:sp>
      <p:sp>
        <p:nvSpPr>
          <p:cNvPr id="507" name="object 41"/>
          <p:cNvSpPr txBox="1"/>
          <p:nvPr/>
        </p:nvSpPr>
        <p:spPr>
          <a:xfrm>
            <a:off x="5190230" y="4657249"/>
            <a:ext cx="1722122" cy="20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spcBef>
                <a:spcPts val="1000"/>
              </a:spcBef>
              <a:defRPr b="1" spc="-5" sz="1400">
                <a:latin typeface="Bookman Old Style"/>
                <a:ea typeface="Bookman Old Style"/>
                <a:cs typeface="Bookman Old Style"/>
                <a:sym typeface="Bookman Old Style"/>
              </a:defRPr>
            </a:lvl1pPr>
          </a:lstStyle>
          <a:p>
            <a:pPr/>
            <a:r>
              <a:t>2015</a:t>
            </a:r>
          </a:p>
        </p:txBody>
      </p:sp>
      <p:sp>
        <p:nvSpPr>
          <p:cNvPr id="508" name="object 43"/>
          <p:cNvSpPr/>
          <p:nvPr/>
        </p:nvSpPr>
        <p:spPr>
          <a:xfrm>
            <a:off x="10301906" y="4612473"/>
            <a:ext cx="1722122" cy="38709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Bookman Old Style"/>
                <a:ea typeface="Bookman Old Style"/>
                <a:cs typeface="Bookman Old Style"/>
                <a:sym typeface="Bookman Old Style"/>
              </a:defRPr>
            </a:pPr>
          </a:p>
        </p:txBody>
      </p:sp>
      <p:sp>
        <p:nvSpPr>
          <p:cNvPr id="509" name="object 44"/>
          <p:cNvSpPr txBox="1"/>
          <p:nvPr/>
        </p:nvSpPr>
        <p:spPr>
          <a:xfrm>
            <a:off x="7990315" y="4667258"/>
            <a:ext cx="968904" cy="20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b="1" spc="-5" sz="1400">
                <a:latin typeface="Bookman Old Style"/>
                <a:ea typeface="Bookman Old Style"/>
                <a:cs typeface="Bookman Old Style"/>
                <a:sym typeface="Bookman Old Style"/>
              </a:defRPr>
            </a:lvl1pPr>
          </a:lstStyle>
          <a:p>
            <a:pPr/>
            <a:r>
              <a:t>2019</a:t>
            </a:r>
          </a:p>
        </p:txBody>
      </p:sp>
      <p:sp>
        <p:nvSpPr>
          <p:cNvPr id="510" name="object 45"/>
          <p:cNvSpPr/>
          <p:nvPr/>
        </p:nvSpPr>
        <p:spPr>
          <a:xfrm>
            <a:off x="7882800" y="3655128"/>
            <a:ext cx="1034798" cy="86258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Bookman Old Style"/>
                <a:ea typeface="Bookman Old Style"/>
                <a:cs typeface="Bookman Old Style"/>
                <a:sym typeface="Bookman Old Style"/>
              </a:defRPr>
            </a:pPr>
          </a:p>
        </p:txBody>
      </p:sp>
      <p:sp>
        <p:nvSpPr>
          <p:cNvPr id="511" name="object 46"/>
          <p:cNvSpPr txBox="1"/>
          <p:nvPr/>
        </p:nvSpPr>
        <p:spPr>
          <a:xfrm>
            <a:off x="7302240" y="5122247"/>
            <a:ext cx="2417108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183514" marR="5080" indent="-171450">
              <a:spcBef>
                <a:spcPts val="100"/>
              </a:spcBef>
              <a:buSzPct val="100000"/>
              <a:buFont typeface="Arial"/>
              <a:buChar char="•"/>
              <a:tabLst>
                <a:tab pos="177800" algn="l"/>
              </a:tabLst>
              <a:defRPr spc="-10" sz="1400">
                <a:latin typeface="Bookman Old Style"/>
                <a:ea typeface="Bookman Old Style"/>
                <a:cs typeface="Bookman Old Style"/>
                <a:sym typeface="Bookman Old Style"/>
              </a:defRPr>
            </a:pPr>
            <a:r>
              <a:t>MTN </a:t>
            </a:r>
            <a:r>
              <a:rPr spc="0"/>
              <a:t>Momo  </a:t>
            </a:r>
            <a:r>
              <a:rPr spc="-5"/>
              <a:t>Emerging</a:t>
            </a:r>
            <a:r>
              <a:rPr spc="-85"/>
              <a:t> </a:t>
            </a:r>
            <a:r>
              <a:rPr spc="-5"/>
              <a:t>partner bank with great impact</a:t>
            </a:r>
          </a:p>
        </p:txBody>
      </p:sp>
      <p:sp>
        <p:nvSpPr>
          <p:cNvPr id="512" name="object 31"/>
          <p:cNvSpPr txBox="1"/>
          <p:nvPr/>
        </p:nvSpPr>
        <p:spPr>
          <a:xfrm>
            <a:off x="2476992" y="5115847"/>
            <a:ext cx="2645837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126364" indent="-88900">
              <a:spcBef>
                <a:spcPts val="100"/>
              </a:spcBef>
              <a:buSzPct val="100000"/>
              <a:buFont typeface="Arial"/>
              <a:buChar char="•"/>
              <a:tabLst>
                <a:tab pos="127000" algn="l"/>
              </a:tabLst>
              <a:defRPr sz="1400">
                <a:latin typeface="Bookman Old Style"/>
                <a:ea typeface="Bookman Old Style"/>
                <a:cs typeface="Bookman Old Style"/>
                <a:sym typeface="Bookman Old Style"/>
              </a:defRPr>
            </a:pPr>
            <a:r>
              <a:t>1</a:t>
            </a:r>
            <a:r>
              <a:rPr baseline="24303"/>
              <a:t>st </a:t>
            </a:r>
            <a:r>
              <a:rPr spc="-5"/>
              <a:t>Runner </a:t>
            </a:r>
            <a:r>
              <a:t>Up, </a:t>
            </a:r>
            <a:r>
              <a:rPr spc="-5"/>
              <a:t>Trade </a:t>
            </a:r>
            <a:r>
              <a:t>Deal</a:t>
            </a:r>
            <a:r>
              <a:rPr spc="-165"/>
              <a:t> </a:t>
            </a:r>
            <a:r>
              <a:rPr spc="-5"/>
              <a:t>of</a:t>
            </a:r>
          </a:p>
          <a:p>
            <a:pPr indent="126364">
              <a:defRPr sz="1400">
                <a:latin typeface="Bookman Old Style"/>
                <a:ea typeface="Bookman Old Style"/>
                <a:cs typeface="Bookman Old Style"/>
                <a:sym typeface="Bookman Old Style"/>
              </a:defRPr>
            </a:pPr>
            <a:r>
              <a:t>the</a:t>
            </a:r>
            <a:r>
              <a:rPr spc="-20"/>
              <a:t> </a:t>
            </a:r>
            <a:r>
              <a:rPr spc="-5"/>
              <a:t>Year</a:t>
            </a:r>
          </a:p>
        </p:txBody>
      </p:sp>
      <p:sp>
        <p:nvSpPr>
          <p:cNvPr id="513" name="object 32"/>
          <p:cNvSpPr txBox="1"/>
          <p:nvPr/>
        </p:nvSpPr>
        <p:spPr>
          <a:xfrm>
            <a:off x="2498144" y="5637507"/>
            <a:ext cx="2134238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126364" marR="30480" indent="-88900">
              <a:spcBef>
                <a:spcPts val="100"/>
              </a:spcBef>
              <a:buSzPct val="100000"/>
              <a:buFont typeface="Arial"/>
              <a:buChar char="•"/>
              <a:tabLst>
                <a:tab pos="127000" algn="l"/>
              </a:tabLst>
              <a:defRPr spc="-5" sz="1400">
                <a:latin typeface="Bookman Old Style"/>
                <a:ea typeface="Bookman Old Style"/>
                <a:cs typeface="Bookman Old Style"/>
                <a:sym typeface="Bookman Old Style"/>
              </a:defRPr>
            </a:pPr>
            <a:r>
              <a:t>2</a:t>
            </a:r>
            <a:r>
              <a:rPr baseline="24303" spc="-7"/>
              <a:t>nd </a:t>
            </a:r>
            <a:r>
              <a:t>Runner Up, Best </a:t>
            </a:r>
            <a:r>
              <a:rPr spc="0"/>
              <a:t>Bank  </a:t>
            </a:r>
            <a:r>
              <a:t>Retail</a:t>
            </a:r>
            <a:r>
              <a:rPr spc="-10"/>
              <a:t> </a:t>
            </a:r>
            <a:r>
              <a:t>Finance</a:t>
            </a:r>
          </a:p>
        </p:txBody>
      </p:sp>
      <p:sp>
        <p:nvSpPr>
          <p:cNvPr id="514" name="object 40"/>
          <p:cNvSpPr/>
          <p:nvPr/>
        </p:nvSpPr>
        <p:spPr>
          <a:xfrm>
            <a:off x="9909671" y="4094981"/>
            <a:ext cx="1732789" cy="9723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10597"/>
                </a:moveTo>
                <a:lnTo>
                  <a:pt x="15662" y="0"/>
                </a:lnTo>
                <a:lnTo>
                  <a:pt x="6212" y="124"/>
                </a:lnTo>
                <a:lnTo>
                  <a:pt x="0" y="10597"/>
                </a:lnTo>
                <a:lnTo>
                  <a:pt x="76" y="10597"/>
                </a:lnTo>
                <a:lnTo>
                  <a:pt x="76" y="21600"/>
                </a:lnTo>
                <a:lnTo>
                  <a:pt x="21543" y="21600"/>
                </a:lnTo>
                <a:lnTo>
                  <a:pt x="21543" y="10597"/>
                </a:lnTo>
                <a:lnTo>
                  <a:pt x="21600" y="10597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Bookman Old Style"/>
                <a:ea typeface="Bookman Old Style"/>
                <a:cs typeface="Bookman Old Style"/>
                <a:sym typeface="Bookman Old Style"/>
              </a:defRPr>
            </a:pPr>
          </a:p>
        </p:txBody>
      </p:sp>
      <p:sp>
        <p:nvSpPr>
          <p:cNvPr id="515" name="object 44"/>
          <p:cNvSpPr txBox="1"/>
          <p:nvPr/>
        </p:nvSpPr>
        <p:spPr>
          <a:xfrm>
            <a:off x="10496059" y="4622731"/>
            <a:ext cx="968904" cy="20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b="1" spc="-5" sz="1400">
                <a:latin typeface="Bookman Old Style"/>
                <a:ea typeface="Bookman Old Style"/>
                <a:cs typeface="Bookman Old Style"/>
                <a:sym typeface="Bookman Old Style"/>
              </a:defRPr>
            </a:lvl1pPr>
          </a:lstStyle>
          <a:p>
            <a:pPr/>
            <a:r>
              <a:t>2021</a:t>
            </a:r>
          </a:p>
        </p:txBody>
      </p:sp>
      <p:sp>
        <p:nvSpPr>
          <p:cNvPr id="516" name="object 45"/>
          <p:cNvSpPr/>
          <p:nvPr/>
        </p:nvSpPr>
        <p:spPr>
          <a:xfrm>
            <a:off x="10254160" y="3407474"/>
            <a:ext cx="1043934" cy="842667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Bookman Old Style"/>
                <a:ea typeface="Bookman Old Style"/>
                <a:cs typeface="Bookman Old Style"/>
                <a:sym typeface="Bookman Old Style"/>
              </a:defRPr>
            </a:pPr>
          </a:p>
        </p:txBody>
      </p:sp>
      <p:sp>
        <p:nvSpPr>
          <p:cNvPr id="517" name="object 46"/>
          <p:cNvSpPr txBox="1"/>
          <p:nvPr/>
        </p:nvSpPr>
        <p:spPr>
          <a:xfrm>
            <a:off x="9734670" y="5169017"/>
            <a:ext cx="2417108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183514" marR="5080" indent="-171450">
              <a:spcBef>
                <a:spcPts val="100"/>
              </a:spcBef>
              <a:buSzPct val="100000"/>
              <a:buFont typeface="Arial"/>
              <a:buChar char="•"/>
              <a:tabLst>
                <a:tab pos="177800" algn="l"/>
              </a:tabLst>
              <a:defRPr spc="-10" sz="1400">
                <a:latin typeface="Bookman Old Style"/>
                <a:ea typeface="Bookman Old Style"/>
                <a:cs typeface="Bookman Old Style"/>
                <a:sym typeface="Bookman Old Style"/>
              </a:defRPr>
            </a:pPr>
            <a:r>
              <a:t>5-Star Service Quality</a:t>
            </a:r>
          </a:p>
          <a:p>
            <a:pPr marL="183514" marR="5080" indent="-171450">
              <a:spcBef>
                <a:spcPts val="100"/>
              </a:spcBef>
              <a:buSzPct val="100000"/>
              <a:buFont typeface="Arial"/>
              <a:buChar char="•"/>
              <a:tabLst>
                <a:tab pos="177800" algn="l"/>
              </a:tabLst>
              <a:defRPr spc="-10" sz="1400">
                <a:latin typeface="Bookman Old Style"/>
                <a:ea typeface="Bookman Old Style"/>
                <a:cs typeface="Bookman Old Style"/>
                <a:sym typeface="Bookman Old Style"/>
              </a:defRPr>
            </a:pPr>
            <a:r>
              <a:t>5-Star Customer Satisfaction</a:t>
            </a:r>
          </a:p>
        </p:txBody>
      </p:sp>
      <p:sp>
        <p:nvSpPr>
          <p:cNvPr id="518" name="object 42"/>
          <p:cNvSpPr/>
          <p:nvPr/>
        </p:nvSpPr>
        <p:spPr>
          <a:xfrm>
            <a:off x="10033820" y="3490024"/>
            <a:ext cx="1034798" cy="86258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Bookman Old Style"/>
                <a:ea typeface="Bookman Old Style"/>
                <a:cs typeface="Bookman Old Style"/>
                <a:sym typeface="Bookman Old Style"/>
              </a:defRPr>
            </a:pPr>
          </a:p>
        </p:txBody>
      </p:sp>
      <p:sp>
        <p:nvSpPr>
          <p:cNvPr id="519" name="object 45"/>
          <p:cNvSpPr/>
          <p:nvPr/>
        </p:nvSpPr>
        <p:spPr>
          <a:xfrm>
            <a:off x="5530424" y="3655128"/>
            <a:ext cx="1034797" cy="86258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Bookman Old Style"/>
                <a:ea typeface="Bookman Old Style"/>
                <a:cs typeface="Bookman Old Style"/>
                <a:sym typeface="Bookman Old Style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TextBox 3"/>
          <p:cNvSpPr txBox="1"/>
          <p:nvPr/>
        </p:nvSpPr>
        <p:spPr>
          <a:xfrm>
            <a:off x="336232" y="152400"/>
            <a:ext cx="7096940" cy="408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 sz="2100">
                <a:solidFill>
                  <a:srgbClr val="FFFFFF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</a:lstStyle>
          <a:p>
            <a:pPr/>
            <a:r>
              <a:t>PHYSICAL CHANNELS – 35 BRANCHES &amp; 48 ATMs</a:t>
            </a:r>
          </a:p>
        </p:txBody>
      </p:sp>
      <p:pic>
        <p:nvPicPr>
          <p:cNvPr id="522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83792" y="702763"/>
            <a:ext cx="4483588" cy="6123186"/>
          </a:xfrm>
          <a:prstGeom prst="rect">
            <a:avLst/>
          </a:prstGeom>
          <a:ln w="38100">
            <a:solidFill>
              <a:srgbClr val="000000"/>
            </a:solidFill>
          </a:ln>
        </p:spPr>
      </p:pic>
      <p:grpSp>
        <p:nvGrpSpPr>
          <p:cNvPr id="525" name="Rectangle 8"/>
          <p:cNvGrpSpPr/>
          <p:nvPr/>
        </p:nvGrpSpPr>
        <p:grpSpPr>
          <a:xfrm>
            <a:off x="866413" y="3789914"/>
            <a:ext cx="2209801" cy="280798"/>
            <a:chOff x="0" y="0"/>
            <a:chExt cx="2209800" cy="280797"/>
          </a:xfrm>
        </p:grpSpPr>
        <p:sp>
          <p:nvSpPr>
            <p:cNvPr id="523" name="Rectangle"/>
            <p:cNvSpPr/>
            <p:nvPr/>
          </p:nvSpPr>
          <p:spPr>
            <a:xfrm>
              <a:off x="0" y="0"/>
              <a:ext cx="2209801" cy="236978"/>
            </a:xfrm>
            <a:prstGeom prst="rect">
              <a:avLst/>
            </a:prstGeom>
            <a:solidFill>
              <a:srgbClr val="7F7F7F">
                <a:alpha val="30196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520700">
                <a:defRPr b="1" sz="1400">
                  <a:solidFill>
                    <a:srgbClr val="604A7B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</a:p>
          </p:txBody>
        </p:sp>
        <p:sp>
          <p:nvSpPr>
            <p:cNvPr id="524" name="Accra- Kantamanto"/>
            <p:cNvSpPr txBox="1"/>
            <p:nvPr/>
          </p:nvSpPr>
          <p:spPr>
            <a:xfrm>
              <a:off x="45719" y="0"/>
              <a:ext cx="2118363" cy="2807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 defTabSz="520700">
                <a:defRPr b="1" sz="1400">
                  <a:solidFill>
                    <a:srgbClr val="604A7B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/>
              <a:r>
                <a:t>Accra- Kantamanto</a:t>
              </a:r>
            </a:p>
          </p:txBody>
        </p:sp>
      </p:grpSp>
      <p:grpSp>
        <p:nvGrpSpPr>
          <p:cNvPr id="528" name="Rectangle 9"/>
          <p:cNvGrpSpPr/>
          <p:nvPr/>
        </p:nvGrpSpPr>
        <p:grpSpPr>
          <a:xfrm>
            <a:off x="846414" y="4107060"/>
            <a:ext cx="2210596" cy="280798"/>
            <a:chOff x="0" y="0"/>
            <a:chExt cx="2210594" cy="280797"/>
          </a:xfrm>
        </p:grpSpPr>
        <p:sp>
          <p:nvSpPr>
            <p:cNvPr id="526" name="Rectangle"/>
            <p:cNvSpPr/>
            <p:nvPr/>
          </p:nvSpPr>
          <p:spPr>
            <a:xfrm>
              <a:off x="0" y="0"/>
              <a:ext cx="2210595" cy="249353"/>
            </a:xfrm>
            <a:prstGeom prst="rect">
              <a:avLst/>
            </a:prstGeom>
            <a:solidFill>
              <a:srgbClr val="7F7F7F">
                <a:alpha val="30196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520700">
                <a:defRPr b="1" sz="1400">
                  <a:solidFill>
                    <a:srgbClr val="604A7B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</a:p>
          </p:txBody>
        </p:sp>
        <p:sp>
          <p:nvSpPr>
            <p:cNvPr id="527" name="Accra Central"/>
            <p:cNvSpPr txBox="1"/>
            <p:nvPr/>
          </p:nvSpPr>
          <p:spPr>
            <a:xfrm>
              <a:off x="45719" y="0"/>
              <a:ext cx="2119156" cy="2807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 defTabSz="520700">
                <a:defRPr b="1" sz="1400">
                  <a:solidFill>
                    <a:srgbClr val="604A7B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/>
              <a:r>
                <a:t>Accra Central</a:t>
              </a:r>
            </a:p>
          </p:txBody>
        </p:sp>
      </p:grpSp>
      <p:grpSp>
        <p:nvGrpSpPr>
          <p:cNvPr id="531" name="Rectangle 10"/>
          <p:cNvGrpSpPr/>
          <p:nvPr/>
        </p:nvGrpSpPr>
        <p:grpSpPr>
          <a:xfrm>
            <a:off x="851580" y="4413556"/>
            <a:ext cx="2224088" cy="280798"/>
            <a:chOff x="0" y="0"/>
            <a:chExt cx="2224087" cy="280797"/>
          </a:xfrm>
        </p:grpSpPr>
        <p:sp>
          <p:nvSpPr>
            <p:cNvPr id="529" name="Rectangle"/>
            <p:cNvSpPr/>
            <p:nvPr/>
          </p:nvSpPr>
          <p:spPr>
            <a:xfrm>
              <a:off x="0" y="0"/>
              <a:ext cx="2224088" cy="253144"/>
            </a:xfrm>
            <a:prstGeom prst="rect">
              <a:avLst/>
            </a:prstGeom>
            <a:solidFill>
              <a:srgbClr val="7F7F7F">
                <a:alpha val="30196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520700">
                <a:defRPr b="1" sz="1400">
                  <a:solidFill>
                    <a:srgbClr val="604A7B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</a:p>
          </p:txBody>
        </p:sp>
        <p:sp>
          <p:nvSpPr>
            <p:cNvPr id="530" name="Accra - North Ridge"/>
            <p:cNvSpPr txBox="1"/>
            <p:nvPr/>
          </p:nvSpPr>
          <p:spPr>
            <a:xfrm>
              <a:off x="45718" y="0"/>
              <a:ext cx="2132650" cy="2807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 defTabSz="520700">
                <a:defRPr b="1" sz="1400">
                  <a:solidFill>
                    <a:srgbClr val="604A7B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/>
              <a:r>
                <a:t>Accra - North Ridge</a:t>
              </a:r>
            </a:p>
          </p:txBody>
        </p:sp>
      </p:grpSp>
      <p:grpSp>
        <p:nvGrpSpPr>
          <p:cNvPr id="534" name="Rectangle 11"/>
          <p:cNvGrpSpPr/>
          <p:nvPr/>
        </p:nvGrpSpPr>
        <p:grpSpPr>
          <a:xfrm>
            <a:off x="8331313" y="2362199"/>
            <a:ext cx="2192340" cy="280798"/>
            <a:chOff x="0" y="0"/>
            <a:chExt cx="2192339" cy="280797"/>
          </a:xfrm>
        </p:grpSpPr>
        <p:sp>
          <p:nvSpPr>
            <p:cNvPr id="532" name="Rectangle"/>
            <p:cNvSpPr/>
            <p:nvPr/>
          </p:nvSpPr>
          <p:spPr>
            <a:xfrm>
              <a:off x="0" y="0"/>
              <a:ext cx="2192340" cy="224332"/>
            </a:xfrm>
            <a:prstGeom prst="rect">
              <a:avLst/>
            </a:prstGeom>
            <a:solidFill>
              <a:srgbClr val="7F7F7F">
                <a:alpha val="30196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520700">
                <a:defRPr b="1" sz="1400">
                  <a:solidFill>
                    <a:srgbClr val="622864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</a:p>
          </p:txBody>
        </p:sp>
        <p:sp>
          <p:nvSpPr>
            <p:cNvPr id="533" name="Accra - Oxford Street"/>
            <p:cNvSpPr txBox="1"/>
            <p:nvPr/>
          </p:nvSpPr>
          <p:spPr>
            <a:xfrm>
              <a:off x="45718" y="0"/>
              <a:ext cx="2100902" cy="2807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 defTabSz="520700">
                <a:defRPr b="1" sz="1400">
                  <a:solidFill>
                    <a:srgbClr val="604A7B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/>
              <a:r>
                <a:t>Accra - Oxford Street</a:t>
              </a:r>
            </a:p>
          </p:txBody>
        </p:sp>
      </p:grpSp>
      <p:grpSp>
        <p:nvGrpSpPr>
          <p:cNvPr id="537" name="Rectangle 12"/>
          <p:cNvGrpSpPr/>
          <p:nvPr/>
        </p:nvGrpSpPr>
        <p:grpSpPr>
          <a:xfrm>
            <a:off x="8322584" y="4235015"/>
            <a:ext cx="2218534" cy="280798"/>
            <a:chOff x="0" y="0"/>
            <a:chExt cx="2218532" cy="280797"/>
          </a:xfrm>
        </p:grpSpPr>
        <p:sp>
          <p:nvSpPr>
            <p:cNvPr id="535" name="Rectangle"/>
            <p:cNvSpPr/>
            <p:nvPr/>
          </p:nvSpPr>
          <p:spPr>
            <a:xfrm>
              <a:off x="0" y="0"/>
              <a:ext cx="2218533" cy="249028"/>
            </a:xfrm>
            <a:prstGeom prst="rect">
              <a:avLst/>
            </a:prstGeom>
            <a:solidFill>
              <a:srgbClr val="808080">
                <a:alpha val="30196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520700">
                <a:defRPr b="1" sz="1400">
                  <a:solidFill>
                    <a:srgbClr val="604A7B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</a:p>
          </p:txBody>
        </p:sp>
        <p:sp>
          <p:nvSpPr>
            <p:cNvPr id="536" name="Accra - Spintex Road"/>
            <p:cNvSpPr txBox="1"/>
            <p:nvPr/>
          </p:nvSpPr>
          <p:spPr>
            <a:xfrm>
              <a:off x="45718" y="0"/>
              <a:ext cx="2127095" cy="2807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 defTabSz="520700">
                <a:defRPr b="1" sz="1400">
                  <a:solidFill>
                    <a:srgbClr val="604A7B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/>
              <a:r>
                <a:t>Accra - Spintex Road</a:t>
              </a:r>
            </a:p>
          </p:txBody>
        </p:sp>
      </p:grpSp>
      <p:grpSp>
        <p:nvGrpSpPr>
          <p:cNvPr id="540" name="Rectangle 13"/>
          <p:cNvGrpSpPr/>
          <p:nvPr/>
        </p:nvGrpSpPr>
        <p:grpSpPr>
          <a:xfrm>
            <a:off x="878895" y="1447799"/>
            <a:ext cx="2220913" cy="280798"/>
            <a:chOff x="0" y="0"/>
            <a:chExt cx="2220912" cy="280796"/>
          </a:xfrm>
        </p:grpSpPr>
        <p:sp>
          <p:nvSpPr>
            <p:cNvPr id="538" name="Rectangle"/>
            <p:cNvSpPr/>
            <p:nvPr/>
          </p:nvSpPr>
          <p:spPr>
            <a:xfrm>
              <a:off x="0" y="0"/>
              <a:ext cx="2220913" cy="237093"/>
            </a:xfrm>
            <a:prstGeom prst="rect">
              <a:avLst/>
            </a:prstGeom>
            <a:solidFill>
              <a:srgbClr val="7F7F7F">
                <a:alpha val="30196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520700">
                <a:defRPr b="1" sz="1400">
                  <a:solidFill>
                    <a:srgbClr val="604A7B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</a:p>
          </p:txBody>
        </p:sp>
        <p:sp>
          <p:nvSpPr>
            <p:cNvPr id="539" name="Kumasi - Suame"/>
            <p:cNvSpPr txBox="1"/>
            <p:nvPr/>
          </p:nvSpPr>
          <p:spPr>
            <a:xfrm>
              <a:off x="45718" y="0"/>
              <a:ext cx="2129475" cy="2807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 defTabSz="520700">
                <a:defRPr b="1" sz="1400">
                  <a:solidFill>
                    <a:srgbClr val="604A7B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/>
              <a:r>
                <a:t>Kumasi - Suame </a:t>
              </a:r>
            </a:p>
          </p:txBody>
        </p:sp>
      </p:grpSp>
      <p:grpSp>
        <p:nvGrpSpPr>
          <p:cNvPr id="543" name="Rectangle 14"/>
          <p:cNvGrpSpPr/>
          <p:nvPr/>
        </p:nvGrpSpPr>
        <p:grpSpPr>
          <a:xfrm>
            <a:off x="864508" y="1742681"/>
            <a:ext cx="2220913" cy="245501"/>
            <a:chOff x="0" y="-1"/>
            <a:chExt cx="2220912" cy="245500"/>
          </a:xfrm>
        </p:grpSpPr>
        <p:sp>
          <p:nvSpPr>
            <p:cNvPr id="541" name="Rectangle"/>
            <p:cNvSpPr/>
            <p:nvPr/>
          </p:nvSpPr>
          <p:spPr>
            <a:xfrm>
              <a:off x="0" y="-2"/>
              <a:ext cx="2220913" cy="245501"/>
            </a:xfrm>
            <a:prstGeom prst="rect">
              <a:avLst/>
            </a:prstGeom>
            <a:solidFill>
              <a:srgbClr val="7F7F7F">
                <a:alpha val="30196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521437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</a:p>
          </p:txBody>
        </p:sp>
        <p:sp>
          <p:nvSpPr>
            <p:cNvPr id="542" name="Kumasi - Nhyiaeso"/>
            <p:cNvSpPr txBox="1"/>
            <p:nvPr/>
          </p:nvSpPr>
          <p:spPr>
            <a:xfrm>
              <a:off x="91440" y="45719"/>
              <a:ext cx="2129473" cy="1893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defTabSz="521437">
                <a:defRPr b="1" sz="1400">
                  <a:solidFill>
                    <a:srgbClr val="604A7B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/>
              <a:r>
                <a:t>Kumasi - Nhyiaeso</a:t>
              </a:r>
            </a:p>
          </p:txBody>
        </p:sp>
      </p:grpSp>
      <p:grpSp>
        <p:nvGrpSpPr>
          <p:cNvPr id="546" name="Rectangle 15"/>
          <p:cNvGrpSpPr/>
          <p:nvPr/>
        </p:nvGrpSpPr>
        <p:grpSpPr>
          <a:xfrm>
            <a:off x="853168" y="5101628"/>
            <a:ext cx="2224088" cy="280798"/>
            <a:chOff x="0" y="0"/>
            <a:chExt cx="2224087" cy="280796"/>
          </a:xfrm>
        </p:grpSpPr>
        <p:sp>
          <p:nvSpPr>
            <p:cNvPr id="544" name="Rectangle"/>
            <p:cNvSpPr/>
            <p:nvPr/>
          </p:nvSpPr>
          <p:spPr>
            <a:xfrm>
              <a:off x="0" y="-1"/>
              <a:ext cx="2224088" cy="268070"/>
            </a:xfrm>
            <a:prstGeom prst="rect">
              <a:avLst/>
            </a:prstGeom>
            <a:solidFill>
              <a:srgbClr val="7F7F7F">
                <a:alpha val="30196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521437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</a:p>
          </p:txBody>
        </p:sp>
        <p:sp>
          <p:nvSpPr>
            <p:cNvPr id="545" name="Accra - Head Office"/>
            <p:cNvSpPr txBox="1"/>
            <p:nvPr/>
          </p:nvSpPr>
          <p:spPr>
            <a:xfrm>
              <a:off x="45719" y="0"/>
              <a:ext cx="2132649" cy="2807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 defTabSz="521437">
                <a:defRPr b="1" sz="1400">
                  <a:solidFill>
                    <a:srgbClr val="604A7B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/>
              <a:r>
                <a:t>Accra - Head Office</a:t>
              </a:r>
            </a:p>
          </p:txBody>
        </p:sp>
      </p:grpSp>
      <p:grpSp>
        <p:nvGrpSpPr>
          <p:cNvPr id="549" name="Rectangle 16"/>
          <p:cNvGrpSpPr/>
          <p:nvPr/>
        </p:nvGrpSpPr>
        <p:grpSpPr>
          <a:xfrm>
            <a:off x="8299563" y="5687488"/>
            <a:ext cx="2209802" cy="294639"/>
            <a:chOff x="0" y="0"/>
            <a:chExt cx="2209800" cy="294637"/>
          </a:xfrm>
        </p:grpSpPr>
        <p:sp>
          <p:nvSpPr>
            <p:cNvPr id="547" name="Rectangle"/>
            <p:cNvSpPr/>
            <p:nvPr/>
          </p:nvSpPr>
          <p:spPr>
            <a:xfrm>
              <a:off x="0" y="0"/>
              <a:ext cx="2209801" cy="251088"/>
            </a:xfrm>
            <a:prstGeom prst="rect">
              <a:avLst/>
            </a:prstGeom>
            <a:solidFill>
              <a:srgbClr val="7F7F7F">
                <a:alpha val="30196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1400">
                  <a:solidFill>
                    <a:srgbClr val="604A7B"/>
                  </a:solidFill>
                  <a:latin typeface="Corbel"/>
                  <a:ea typeface="Corbel"/>
                  <a:cs typeface="Corbel"/>
                  <a:sym typeface="Corbel"/>
                </a:defRPr>
              </a:pPr>
            </a:p>
          </p:txBody>
        </p:sp>
        <p:sp>
          <p:nvSpPr>
            <p:cNvPr id="548" name="Tema - Community 1"/>
            <p:cNvSpPr txBox="1"/>
            <p:nvPr/>
          </p:nvSpPr>
          <p:spPr>
            <a:xfrm>
              <a:off x="45719" y="0"/>
              <a:ext cx="2118363" cy="2946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defRPr sz="1400">
                  <a:solidFill>
                    <a:srgbClr val="604A7B"/>
                  </a:solidFill>
                  <a:latin typeface="Corbel"/>
                  <a:ea typeface="Corbel"/>
                  <a:cs typeface="Corbel"/>
                  <a:sym typeface="Corbel"/>
                </a:defRPr>
              </a:lvl1pPr>
            </a:lstStyle>
            <a:p>
              <a:pPr/>
              <a:r>
                <a:t>Tema - Community 1</a:t>
              </a:r>
            </a:p>
          </p:txBody>
        </p:sp>
      </p:grpSp>
      <p:grpSp>
        <p:nvGrpSpPr>
          <p:cNvPr id="552" name="Rectangle 17"/>
          <p:cNvGrpSpPr/>
          <p:nvPr/>
        </p:nvGrpSpPr>
        <p:grpSpPr>
          <a:xfrm>
            <a:off x="858741" y="3158507"/>
            <a:ext cx="2225146" cy="276393"/>
            <a:chOff x="0" y="0"/>
            <a:chExt cx="2225145" cy="276391"/>
          </a:xfrm>
        </p:grpSpPr>
        <p:sp>
          <p:nvSpPr>
            <p:cNvPr id="550" name="Rectangle"/>
            <p:cNvSpPr/>
            <p:nvPr/>
          </p:nvSpPr>
          <p:spPr>
            <a:xfrm>
              <a:off x="0" y="-1"/>
              <a:ext cx="2225146" cy="276393"/>
            </a:xfrm>
            <a:prstGeom prst="rect">
              <a:avLst/>
            </a:prstGeom>
            <a:solidFill>
              <a:srgbClr val="7F7F7F">
                <a:alpha val="30196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521437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</a:p>
          </p:txBody>
        </p:sp>
        <p:sp>
          <p:nvSpPr>
            <p:cNvPr id="551" name="Accra - Abossey Okai"/>
            <p:cNvSpPr txBox="1"/>
            <p:nvPr/>
          </p:nvSpPr>
          <p:spPr>
            <a:xfrm>
              <a:off x="91440" y="45719"/>
              <a:ext cx="2133707" cy="1893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defTabSz="521437">
                <a:defRPr b="1" sz="1400">
                  <a:solidFill>
                    <a:srgbClr val="604A7B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/>
              <a:r>
                <a:t>Accra - Abossey Okai </a:t>
              </a:r>
            </a:p>
          </p:txBody>
        </p:sp>
      </p:grpSp>
      <p:grpSp>
        <p:nvGrpSpPr>
          <p:cNvPr id="555" name="Rectangle 18"/>
          <p:cNvGrpSpPr/>
          <p:nvPr/>
        </p:nvGrpSpPr>
        <p:grpSpPr>
          <a:xfrm>
            <a:off x="8332902" y="3595327"/>
            <a:ext cx="2208216" cy="280798"/>
            <a:chOff x="0" y="0"/>
            <a:chExt cx="2208215" cy="280796"/>
          </a:xfrm>
        </p:grpSpPr>
        <p:sp>
          <p:nvSpPr>
            <p:cNvPr id="553" name="Rectangle"/>
            <p:cNvSpPr/>
            <p:nvPr/>
          </p:nvSpPr>
          <p:spPr>
            <a:xfrm>
              <a:off x="0" y="0"/>
              <a:ext cx="2208216" cy="259690"/>
            </a:xfrm>
            <a:prstGeom prst="rect">
              <a:avLst/>
            </a:prstGeom>
            <a:solidFill>
              <a:srgbClr val="7F7F7F">
                <a:alpha val="30196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520700">
                <a:defRPr b="1" sz="1400">
                  <a:solidFill>
                    <a:srgbClr val="604A7B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</a:p>
          </p:txBody>
        </p:sp>
        <p:sp>
          <p:nvSpPr>
            <p:cNvPr id="554" name="Accra - Airport"/>
            <p:cNvSpPr txBox="1"/>
            <p:nvPr/>
          </p:nvSpPr>
          <p:spPr>
            <a:xfrm>
              <a:off x="45718" y="0"/>
              <a:ext cx="2116778" cy="2807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 defTabSz="520700">
                <a:defRPr b="1" sz="1400">
                  <a:solidFill>
                    <a:srgbClr val="604A7B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/>
              <a:r>
                <a:t>Accra - Airport</a:t>
              </a:r>
            </a:p>
          </p:txBody>
        </p:sp>
      </p:grpSp>
      <p:grpSp>
        <p:nvGrpSpPr>
          <p:cNvPr id="558" name="Rectangle 19"/>
          <p:cNvGrpSpPr/>
          <p:nvPr/>
        </p:nvGrpSpPr>
        <p:grpSpPr>
          <a:xfrm>
            <a:off x="853564" y="3483362"/>
            <a:ext cx="2230835" cy="280798"/>
            <a:chOff x="0" y="0"/>
            <a:chExt cx="2230834" cy="280796"/>
          </a:xfrm>
        </p:grpSpPr>
        <p:sp>
          <p:nvSpPr>
            <p:cNvPr id="556" name="Rectangle"/>
            <p:cNvSpPr/>
            <p:nvPr/>
          </p:nvSpPr>
          <p:spPr>
            <a:xfrm>
              <a:off x="0" y="-1"/>
              <a:ext cx="2230835" cy="256340"/>
            </a:xfrm>
            <a:prstGeom prst="rect">
              <a:avLst/>
            </a:prstGeom>
            <a:solidFill>
              <a:srgbClr val="7F7F7F">
                <a:alpha val="30196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521437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</a:p>
          </p:txBody>
        </p:sp>
        <p:sp>
          <p:nvSpPr>
            <p:cNvPr id="557" name="Accra - N.I.A"/>
            <p:cNvSpPr txBox="1"/>
            <p:nvPr/>
          </p:nvSpPr>
          <p:spPr>
            <a:xfrm>
              <a:off x="45719" y="0"/>
              <a:ext cx="2139396" cy="2807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 defTabSz="521437">
                <a:defRPr b="1" sz="1400">
                  <a:solidFill>
                    <a:srgbClr val="604A7B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/>
              <a:r>
                <a:t>Accra - N.I.A</a:t>
              </a:r>
            </a:p>
          </p:txBody>
        </p:sp>
      </p:grpSp>
      <p:sp>
        <p:nvSpPr>
          <p:cNvPr id="559" name="Shape 48"/>
          <p:cNvSpPr/>
          <p:nvPr/>
        </p:nvSpPr>
        <p:spPr>
          <a:xfrm>
            <a:off x="3086099" y="3776662"/>
            <a:ext cx="2913066" cy="20288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10800" y="0"/>
                </a:lnTo>
                <a:lnTo>
                  <a:pt x="10800" y="21600"/>
                </a:lnTo>
                <a:lnTo>
                  <a:pt x="21600" y="21600"/>
                </a:lnTo>
              </a:path>
            </a:pathLst>
          </a:custGeom>
          <a:ln w="19050">
            <a:solidFill>
              <a:srgbClr val="000000"/>
            </a:solidFill>
            <a:prstDash val="sysDot"/>
          </a:ln>
        </p:spPr>
        <p:txBody>
          <a:bodyPr lIns="45718" tIns="45718" rIns="45718" bIns="45718" anchor="ctr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grpSp>
        <p:nvGrpSpPr>
          <p:cNvPr id="562" name="Rectangle 21"/>
          <p:cNvGrpSpPr/>
          <p:nvPr/>
        </p:nvGrpSpPr>
        <p:grpSpPr>
          <a:xfrm>
            <a:off x="8331314" y="3287093"/>
            <a:ext cx="2223295" cy="235079"/>
            <a:chOff x="0" y="0"/>
            <a:chExt cx="2223294" cy="235078"/>
          </a:xfrm>
        </p:grpSpPr>
        <p:sp>
          <p:nvSpPr>
            <p:cNvPr id="560" name="Rectangle"/>
            <p:cNvSpPr/>
            <p:nvPr/>
          </p:nvSpPr>
          <p:spPr>
            <a:xfrm>
              <a:off x="0" y="0"/>
              <a:ext cx="2223295" cy="230070"/>
            </a:xfrm>
            <a:prstGeom prst="rect">
              <a:avLst/>
            </a:prstGeom>
            <a:solidFill>
              <a:srgbClr val="7F7F7F">
                <a:alpha val="30196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521437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</a:p>
          </p:txBody>
        </p:sp>
        <p:sp>
          <p:nvSpPr>
            <p:cNvPr id="561" name="Accra - Max Mart"/>
            <p:cNvSpPr txBox="1"/>
            <p:nvPr/>
          </p:nvSpPr>
          <p:spPr>
            <a:xfrm>
              <a:off x="91439" y="45719"/>
              <a:ext cx="2131856" cy="1893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defTabSz="521437">
                <a:defRPr b="1" sz="1400">
                  <a:solidFill>
                    <a:srgbClr val="604A7B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/>
              <a:r>
                <a:t>Accra - Max Mart </a:t>
              </a:r>
            </a:p>
          </p:txBody>
        </p:sp>
      </p:grpSp>
      <p:sp>
        <p:nvSpPr>
          <p:cNvPr id="563" name="Rounded Rectangle 22"/>
          <p:cNvSpPr/>
          <p:nvPr/>
        </p:nvSpPr>
        <p:spPr>
          <a:xfrm>
            <a:off x="6019800" y="5715000"/>
            <a:ext cx="441325" cy="252415"/>
          </a:xfrm>
          <a:prstGeom prst="roundRect">
            <a:avLst>
              <a:gd name="adj" fmla="val 16667"/>
            </a:avLst>
          </a:prstGeom>
          <a:solidFill>
            <a:srgbClr val="604A7B">
              <a:alpha val="25882"/>
            </a:srgbClr>
          </a:solidFill>
          <a:ln>
            <a:solidFill>
              <a:srgbClr val="4A7EBB"/>
            </a:solidFill>
          </a:ln>
          <a:effectLst>
            <a:outerShdw sx="100000" sy="100000" kx="0" ky="0" algn="b" rotWithShape="0" blurRad="38100" dist="23000" dir="5400000">
              <a:srgbClr val="808080">
                <a:alpha val="34998"/>
              </a:srgbClr>
            </a:outerShdw>
          </a:effectLst>
        </p:spPr>
        <p:txBody>
          <a:bodyPr lIns="45718" tIns="45718" rIns="45718" bIns="45718" anchor="ctr"/>
          <a:lstStyle/>
          <a:p>
            <a:pPr algn="ctr" defTabSz="520700">
              <a:defRPr sz="21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sp>
        <p:nvSpPr>
          <p:cNvPr id="564" name="Rounded Rectangle 23"/>
          <p:cNvSpPr/>
          <p:nvPr/>
        </p:nvSpPr>
        <p:spPr>
          <a:xfrm>
            <a:off x="4872037" y="4819650"/>
            <a:ext cx="474664" cy="257175"/>
          </a:xfrm>
          <a:prstGeom prst="roundRect">
            <a:avLst>
              <a:gd name="adj" fmla="val 16667"/>
            </a:avLst>
          </a:prstGeom>
          <a:solidFill>
            <a:srgbClr val="604A7B">
              <a:alpha val="29000"/>
            </a:srgbClr>
          </a:solidFill>
          <a:ln>
            <a:solidFill>
              <a:srgbClr val="4A7EBB"/>
            </a:solidFill>
          </a:ln>
        </p:spPr>
        <p:txBody>
          <a:bodyPr lIns="45718" tIns="45718" rIns="45718" bIns="45718" anchor="ctr"/>
          <a:lstStyle/>
          <a:p>
            <a:pPr algn="ctr" defTabSz="520700">
              <a:defRPr sz="1400">
                <a:solidFill>
                  <a:srgbClr val="7030A0"/>
                </a:solidFill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sp>
        <p:nvSpPr>
          <p:cNvPr id="565" name="Shape 48"/>
          <p:cNvSpPr/>
          <p:nvPr/>
        </p:nvSpPr>
        <p:spPr>
          <a:xfrm flipH="1" flipV="1" rot="5400000">
            <a:off x="5971380" y="3369469"/>
            <a:ext cx="2614615" cy="20764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</a:path>
            </a:pathLst>
          </a:custGeom>
          <a:ln w="19050">
            <a:solidFill>
              <a:srgbClr val="000000"/>
            </a:solidFill>
            <a:prstDash val="sysDot"/>
          </a:ln>
        </p:spPr>
        <p:txBody>
          <a:bodyPr lIns="45718" tIns="45718" rIns="45718" bIns="45718" anchor="ctr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sp>
        <p:nvSpPr>
          <p:cNvPr id="566" name="Rounded Rectangle 25"/>
          <p:cNvSpPr/>
          <p:nvPr/>
        </p:nvSpPr>
        <p:spPr>
          <a:xfrm>
            <a:off x="6650038" y="5627687"/>
            <a:ext cx="498477" cy="201614"/>
          </a:xfrm>
          <a:prstGeom prst="roundRect">
            <a:avLst>
              <a:gd name="adj" fmla="val 16667"/>
            </a:avLst>
          </a:prstGeom>
          <a:solidFill>
            <a:srgbClr val="604A7B">
              <a:alpha val="25882"/>
            </a:srgbClr>
          </a:solidFill>
          <a:ln>
            <a:solidFill>
              <a:srgbClr val="4A7EBB"/>
            </a:solidFill>
          </a:ln>
          <a:effectLst>
            <a:outerShdw sx="100000" sy="100000" kx="0" ky="0" algn="b" rotWithShape="0" blurRad="38100" dist="23000" dir="5400000">
              <a:srgbClr val="808080">
                <a:alpha val="34998"/>
              </a:srgbClr>
            </a:outerShdw>
          </a:effectLst>
        </p:spPr>
        <p:txBody>
          <a:bodyPr lIns="45718" tIns="45718" rIns="45718" bIns="45718" anchor="ctr"/>
          <a:lstStyle/>
          <a:p>
            <a:pPr algn="ctr" defTabSz="520700">
              <a:defRPr sz="21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grpSp>
        <p:nvGrpSpPr>
          <p:cNvPr id="569" name="Rectangle 26"/>
          <p:cNvGrpSpPr/>
          <p:nvPr/>
        </p:nvGrpSpPr>
        <p:grpSpPr>
          <a:xfrm>
            <a:off x="8316286" y="2980557"/>
            <a:ext cx="2218534" cy="280798"/>
            <a:chOff x="0" y="0"/>
            <a:chExt cx="2218532" cy="280797"/>
          </a:xfrm>
        </p:grpSpPr>
        <p:sp>
          <p:nvSpPr>
            <p:cNvPr id="567" name="Rectangle"/>
            <p:cNvSpPr/>
            <p:nvPr/>
          </p:nvSpPr>
          <p:spPr>
            <a:xfrm>
              <a:off x="0" y="0"/>
              <a:ext cx="2218533" cy="238738"/>
            </a:xfrm>
            <a:prstGeom prst="rect">
              <a:avLst/>
            </a:prstGeom>
            <a:solidFill>
              <a:srgbClr val="808080">
                <a:alpha val="30196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520700">
                <a:defRPr b="1" sz="1400">
                  <a:solidFill>
                    <a:srgbClr val="604A7B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</a:p>
          </p:txBody>
        </p:sp>
        <p:sp>
          <p:nvSpPr>
            <p:cNvPr id="568" name="Accra - American House"/>
            <p:cNvSpPr txBox="1"/>
            <p:nvPr/>
          </p:nvSpPr>
          <p:spPr>
            <a:xfrm>
              <a:off x="45718" y="0"/>
              <a:ext cx="2127095" cy="2807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 defTabSz="520700">
                <a:defRPr b="1" sz="1400">
                  <a:solidFill>
                    <a:srgbClr val="604A7B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/>
              <a:r>
                <a:t>Accra - American House</a:t>
              </a:r>
            </a:p>
          </p:txBody>
        </p:sp>
      </p:grpSp>
      <p:grpSp>
        <p:nvGrpSpPr>
          <p:cNvPr id="572" name="Rectangle 27"/>
          <p:cNvGrpSpPr/>
          <p:nvPr/>
        </p:nvGrpSpPr>
        <p:grpSpPr>
          <a:xfrm>
            <a:off x="8322584" y="3920545"/>
            <a:ext cx="2218534" cy="280798"/>
            <a:chOff x="0" y="0"/>
            <a:chExt cx="2218532" cy="280797"/>
          </a:xfrm>
        </p:grpSpPr>
        <p:sp>
          <p:nvSpPr>
            <p:cNvPr id="570" name="Rectangle"/>
            <p:cNvSpPr/>
            <p:nvPr/>
          </p:nvSpPr>
          <p:spPr>
            <a:xfrm>
              <a:off x="0" y="0"/>
              <a:ext cx="2218533" cy="238738"/>
            </a:xfrm>
            <a:prstGeom prst="rect">
              <a:avLst/>
            </a:prstGeom>
            <a:solidFill>
              <a:srgbClr val="808080">
                <a:alpha val="30196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520700">
                <a:defRPr b="1" sz="1400">
                  <a:solidFill>
                    <a:srgbClr val="604A7B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</a:p>
          </p:txBody>
        </p:sp>
        <p:sp>
          <p:nvSpPr>
            <p:cNvPr id="571" name="Accra - Lapaz"/>
            <p:cNvSpPr txBox="1"/>
            <p:nvPr/>
          </p:nvSpPr>
          <p:spPr>
            <a:xfrm>
              <a:off x="45718" y="0"/>
              <a:ext cx="2127095" cy="2807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 defTabSz="520700">
                <a:defRPr b="1" sz="1400">
                  <a:solidFill>
                    <a:srgbClr val="604A7B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/>
              <a:r>
                <a:t>Accra - Lapaz</a:t>
              </a:r>
            </a:p>
          </p:txBody>
        </p:sp>
      </p:grpSp>
      <p:grpSp>
        <p:nvGrpSpPr>
          <p:cNvPr id="575" name="Rectangle 28"/>
          <p:cNvGrpSpPr/>
          <p:nvPr/>
        </p:nvGrpSpPr>
        <p:grpSpPr>
          <a:xfrm>
            <a:off x="881880" y="1164504"/>
            <a:ext cx="2230835" cy="280799"/>
            <a:chOff x="0" y="0"/>
            <a:chExt cx="2230834" cy="280797"/>
          </a:xfrm>
        </p:grpSpPr>
        <p:sp>
          <p:nvSpPr>
            <p:cNvPr id="573" name="Rectangle"/>
            <p:cNvSpPr/>
            <p:nvPr/>
          </p:nvSpPr>
          <p:spPr>
            <a:xfrm>
              <a:off x="0" y="0"/>
              <a:ext cx="2230835" cy="237113"/>
            </a:xfrm>
            <a:prstGeom prst="rect">
              <a:avLst/>
            </a:prstGeom>
            <a:solidFill>
              <a:srgbClr val="7F7F7F">
                <a:alpha val="30196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520700">
                <a:defRPr b="1" sz="1400">
                  <a:solidFill>
                    <a:srgbClr val="604A7B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</a:p>
          </p:txBody>
        </p:sp>
        <p:sp>
          <p:nvSpPr>
            <p:cNvPr id="574" name="Kumasi – Adum"/>
            <p:cNvSpPr txBox="1"/>
            <p:nvPr/>
          </p:nvSpPr>
          <p:spPr>
            <a:xfrm>
              <a:off x="45718" y="0"/>
              <a:ext cx="2139397" cy="2807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 defTabSz="520700">
                <a:defRPr b="1" sz="1400">
                  <a:solidFill>
                    <a:srgbClr val="604A7B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/>
              <a:r>
                <a:t>Kumasi – Adum  </a:t>
              </a:r>
            </a:p>
          </p:txBody>
        </p:sp>
      </p:grpSp>
      <p:sp>
        <p:nvSpPr>
          <p:cNvPr id="576" name="Shape 48"/>
          <p:cNvSpPr/>
          <p:nvPr/>
        </p:nvSpPr>
        <p:spPr>
          <a:xfrm flipH="1" rot="16200000">
            <a:off x="2258218" y="2402679"/>
            <a:ext cx="3433765" cy="17367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14" y="0"/>
                </a:lnTo>
                <a:lnTo>
                  <a:pt x="14" y="21600"/>
                </a:lnTo>
                <a:lnTo>
                  <a:pt x="21600" y="21600"/>
                </a:lnTo>
              </a:path>
            </a:pathLst>
          </a:custGeom>
          <a:ln w="19050">
            <a:solidFill>
              <a:srgbClr val="000000"/>
            </a:solidFill>
            <a:prstDash val="sysDot"/>
          </a:ln>
        </p:spPr>
        <p:txBody>
          <a:bodyPr lIns="45718" tIns="45718" rIns="45718" bIns="45718" anchor="ctr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grpSp>
        <p:nvGrpSpPr>
          <p:cNvPr id="579" name="Rectangle 30"/>
          <p:cNvGrpSpPr/>
          <p:nvPr/>
        </p:nvGrpSpPr>
        <p:grpSpPr>
          <a:xfrm>
            <a:off x="863487" y="2834625"/>
            <a:ext cx="2233613" cy="280798"/>
            <a:chOff x="0" y="0"/>
            <a:chExt cx="2233612" cy="280797"/>
          </a:xfrm>
        </p:grpSpPr>
        <p:sp>
          <p:nvSpPr>
            <p:cNvPr id="577" name="Rectangle"/>
            <p:cNvSpPr/>
            <p:nvPr/>
          </p:nvSpPr>
          <p:spPr>
            <a:xfrm>
              <a:off x="0" y="0"/>
              <a:ext cx="2233613" cy="260131"/>
            </a:xfrm>
            <a:prstGeom prst="rect">
              <a:avLst/>
            </a:prstGeom>
            <a:solidFill>
              <a:srgbClr val="7F7F7F">
                <a:alpha val="30196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520700">
                <a:defRPr b="1" sz="1400">
                  <a:solidFill>
                    <a:srgbClr val="604A7B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</a:p>
          </p:txBody>
        </p:sp>
        <p:sp>
          <p:nvSpPr>
            <p:cNvPr id="578" name="Accra - Sakaman"/>
            <p:cNvSpPr txBox="1"/>
            <p:nvPr/>
          </p:nvSpPr>
          <p:spPr>
            <a:xfrm>
              <a:off x="45718" y="0"/>
              <a:ext cx="2142175" cy="2807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 defTabSz="520700">
                <a:defRPr b="1" sz="1400">
                  <a:solidFill>
                    <a:srgbClr val="604A7B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/>
              <a:r>
                <a:t>Accra - Sakaman</a:t>
              </a:r>
            </a:p>
          </p:txBody>
        </p:sp>
      </p:grpSp>
      <p:grpSp>
        <p:nvGrpSpPr>
          <p:cNvPr id="582" name="Rectangle 31"/>
          <p:cNvGrpSpPr/>
          <p:nvPr/>
        </p:nvGrpSpPr>
        <p:grpSpPr>
          <a:xfrm>
            <a:off x="851580" y="5445142"/>
            <a:ext cx="2224088" cy="280798"/>
            <a:chOff x="0" y="0"/>
            <a:chExt cx="2224087" cy="280796"/>
          </a:xfrm>
        </p:grpSpPr>
        <p:sp>
          <p:nvSpPr>
            <p:cNvPr id="580" name="Rectangle"/>
            <p:cNvSpPr/>
            <p:nvPr/>
          </p:nvSpPr>
          <p:spPr>
            <a:xfrm>
              <a:off x="0" y="-1"/>
              <a:ext cx="2224088" cy="233867"/>
            </a:xfrm>
            <a:prstGeom prst="rect">
              <a:avLst/>
            </a:prstGeom>
            <a:solidFill>
              <a:srgbClr val="7F7F7F">
                <a:alpha val="30196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521437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</a:p>
          </p:txBody>
        </p:sp>
        <p:sp>
          <p:nvSpPr>
            <p:cNvPr id="581" name="Accra - Weija"/>
            <p:cNvSpPr txBox="1"/>
            <p:nvPr/>
          </p:nvSpPr>
          <p:spPr>
            <a:xfrm>
              <a:off x="45719" y="0"/>
              <a:ext cx="2132649" cy="2807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 defTabSz="521437">
                <a:defRPr b="1" sz="1400">
                  <a:solidFill>
                    <a:srgbClr val="604A7B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/>
              <a:r>
                <a:t>Accra - Weija</a:t>
              </a:r>
            </a:p>
          </p:txBody>
        </p:sp>
      </p:grpSp>
      <p:sp>
        <p:nvSpPr>
          <p:cNvPr id="583" name="Shape 48"/>
          <p:cNvSpPr/>
          <p:nvPr/>
        </p:nvSpPr>
        <p:spPr>
          <a:xfrm>
            <a:off x="7172324" y="5729287"/>
            <a:ext cx="1133477" cy="841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10800" y="0"/>
                </a:lnTo>
                <a:lnTo>
                  <a:pt x="10800" y="21600"/>
                </a:lnTo>
                <a:lnTo>
                  <a:pt x="21600" y="21600"/>
                </a:lnTo>
              </a:path>
            </a:pathLst>
          </a:custGeom>
          <a:ln w="19050">
            <a:solidFill>
              <a:srgbClr val="000000"/>
            </a:solidFill>
            <a:prstDash val="sysDot"/>
          </a:ln>
        </p:spPr>
        <p:txBody>
          <a:bodyPr lIns="45718" tIns="45718" rIns="45718" bIns="45718" anchor="ctr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grpSp>
        <p:nvGrpSpPr>
          <p:cNvPr id="586" name="Rectangle 34"/>
          <p:cNvGrpSpPr/>
          <p:nvPr/>
        </p:nvGrpSpPr>
        <p:grpSpPr>
          <a:xfrm>
            <a:off x="8295199" y="5368780"/>
            <a:ext cx="2218534" cy="280798"/>
            <a:chOff x="0" y="0"/>
            <a:chExt cx="2218532" cy="280797"/>
          </a:xfrm>
        </p:grpSpPr>
        <p:sp>
          <p:nvSpPr>
            <p:cNvPr id="584" name="Rectangle"/>
            <p:cNvSpPr/>
            <p:nvPr/>
          </p:nvSpPr>
          <p:spPr>
            <a:xfrm>
              <a:off x="0" y="0"/>
              <a:ext cx="2218533" cy="251459"/>
            </a:xfrm>
            <a:prstGeom prst="rect">
              <a:avLst/>
            </a:prstGeom>
            <a:solidFill>
              <a:srgbClr val="808080">
                <a:alpha val="30196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520700">
                <a:defRPr b="1" sz="1400">
                  <a:solidFill>
                    <a:srgbClr val="604A7B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</a:p>
          </p:txBody>
        </p:sp>
        <p:sp>
          <p:nvSpPr>
            <p:cNvPr id="585" name="Tema - Sakumono"/>
            <p:cNvSpPr txBox="1"/>
            <p:nvPr/>
          </p:nvSpPr>
          <p:spPr>
            <a:xfrm>
              <a:off x="45718" y="0"/>
              <a:ext cx="2127095" cy="2807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 defTabSz="520700">
                <a:defRPr b="1" sz="1400">
                  <a:solidFill>
                    <a:srgbClr val="604A7B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/>
              <a:r>
                <a:t>Tema - Sakumono</a:t>
              </a:r>
            </a:p>
          </p:txBody>
        </p:sp>
      </p:grpSp>
      <p:grpSp>
        <p:nvGrpSpPr>
          <p:cNvPr id="589" name="Rectangle 35"/>
          <p:cNvGrpSpPr/>
          <p:nvPr/>
        </p:nvGrpSpPr>
        <p:grpSpPr>
          <a:xfrm>
            <a:off x="853564" y="2520499"/>
            <a:ext cx="2218533" cy="280798"/>
            <a:chOff x="0" y="0"/>
            <a:chExt cx="2218532" cy="280797"/>
          </a:xfrm>
        </p:grpSpPr>
        <p:sp>
          <p:nvSpPr>
            <p:cNvPr id="587" name="Rectangle"/>
            <p:cNvSpPr/>
            <p:nvPr/>
          </p:nvSpPr>
          <p:spPr>
            <a:xfrm>
              <a:off x="0" y="0"/>
              <a:ext cx="2218533" cy="251459"/>
            </a:xfrm>
            <a:prstGeom prst="rect">
              <a:avLst/>
            </a:prstGeom>
            <a:solidFill>
              <a:srgbClr val="808080">
                <a:alpha val="30196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520700">
                <a:defRPr b="1" sz="1400">
                  <a:solidFill>
                    <a:srgbClr val="604A7B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</a:p>
          </p:txBody>
        </p:sp>
        <p:sp>
          <p:nvSpPr>
            <p:cNvPr id="588" name="Accra - Kotobabi"/>
            <p:cNvSpPr txBox="1"/>
            <p:nvPr/>
          </p:nvSpPr>
          <p:spPr>
            <a:xfrm>
              <a:off x="45718" y="0"/>
              <a:ext cx="2127095" cy="2807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 defTabSz="520700">
                <a:defRPr b="1" sz="1400">
                  <a:solidFill>
                    <a:srgbClr val="604A7B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/>
              <a:r>
                <a:t>Accra - Kotobabi</a:t>
              </a:r>
            </a:p>
          </p:txBody>
        </p:sp>
      </p:grpSp>
      <p:grpSp>
        <p:nvGrpSpPr>
          <p:cNvPr id="592" name="Rectangle 36"/>
          <p:cNvGrpSpPr/>
          <p:nvPr/>
        </p:nvGrpSpPr>
        <p:grpSpPr>
          <a:xfrm>
            <a:off x="8331313" y="2678047"/>
            <a:ext cx="2218534" cy="280798"/>
            <a:chOff x="0" y="0"/>
            <a:chExt cx="2218532" cy="280797"/>
          </a:xfrm>
        </p:grpSpPr>
        <p:sp>
          <p:nvSpPr>
            <p:cNvPr id="590" name="Rectangle"/>
            <p:cNvSpPr/>
            <p:nvPr/>
          </p:nvSpPr>
          <p:spPr>
            <a:xfrm>
              <a:off x="0" y="0"/>
              <a:ext cx="2218533" cy="251459"/>
            </a:xfrm>
            <a:prstGeom prst="rect">
              <a:avLst/>
            </a:prstGeom>
            <a:solidFill>
              <a:srgbClr val="808080">
                <a:alpha val="30196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520700">
                <a:defRPr b="1" sz="1400">
                  <a:solidFill>
                    <a:srgbClr val="604A7B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</a:p>
          </p:txBody>
        </p:sp>
        <p:sp>
          <p:nvSpPr>
            <p:cNvPr id="591" name="Accra - Lagos Avenue"/>
            <p:cNvSpPr txBox="1"/>
            <p:nvPr/>
          </p:nvSpPr>
          <p:spPr>
            <a:xfrm>
              <a:off x="45718" y="0"/>
              <a:ext cx="2127095" cy="2807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 defTabSz="520700">
                <a:defRPr b="1" sz="1400">
                  <a:solidFill>
                    <a:srgbClr val="604A7B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/>
              <a:r>
                <a:t>Accra - Lagos Avenue </a:t>
              </a:r>
            </a:p>
          </p:txBody>
        </p:sp>
      </p:grpSp>
      <p:grpSp>
        <p:nvGrpSpPr>
          <p:cNvPr id="595" name="Rectangle 37"/>
          <p:cNvGrpSpPr/>
          <p:nvPr/>
        </p:nvGrpSpPr>
        <p:grpSpPr>
          <a:xfrm>
            <a:off x="865339" y="4730298"/>
            <a:ext cx="2233615" cy="300235"/>
            <a:chOff x="0" y="0"/>
            <a:chExt cx="2233614" cy="300233"/>
          </a:xfrm>
        </p:grpSpPr>
        <p:sp>
          <p:nvSpPr>
            <p:cNvPr id="593" name="Rectangle"/>
            <p:cNvSpPr/>
            <p:nvPr/>
          </p:nvSpPr>
          <p:spPr>
            <a:xfrm>
              <a:off x="0" y="0"/>
              <a:ext cx="2233615" cy="300234"/>
            </a:xfrm>
            <a:prstGeom prst="rect">
              <a:avLst/>
            </a:prstGeom>
            <a:solidFill>
              <a:srgbClr val="7F7F7F">
                <a:alpha val="30196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520700">
                <a:defRPr b="1" sz="1400">
                  <a:solidFill>
                    <a:srgbClr val="604A7B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</a:p>
          </p:txBody>
        </p:sp>
        <p:sp>
          <p:nvSpPr>
            <p:cNvPr id="594" name="Accra - Ring Road"/>
            <p:cNvSpPr txBox="1"/>
            <p:nvPr/>
          </p:nvSpPr>
          <p:spPr>
            <a:xfrm>
              <a:off x="45718" y="0"/>
              <a:ext cx="2142177" cy="2807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 defTabSz="520700">
                <a:defRPr b="1" sz="1400">
                  <a:solidFill>
                    <a:srgbClr val="604A7B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/>
              <a:r>
                <a:t>Accra - Ring Road</a:t>
              </a:r>
            </a:p>
          </p:txBody>
        </p:sp>
      </p:grpSp>
      <p:grpSp>
        <p:nvGrpSpPr>
          <p:cNvPr id="598" name="Rectangle 38"/>
          <p:cNvGrpSpPr/>
          <p:nvPr/>
        </p:nvGrpSpPr>
        <p:grpSpPr>
          <a:xfrm>
            <a:off x="8331313" y="1752599"/>
            <a:ext cx="2192340" cy="280798"/>
            <a:chOff x="0" y="0"/>
            <a:chExt cx="2192339" cy="280796"/>
          </a:xfrm>
        </p:grpSpPr>
        <p:sp>
          <p:nvSpPr>
            <p:cNvPr id="596" name="Rectangle"/>
            <p:cNvSpPr/>
            <p:nvPr/>
          </p:nvSpPr>
          <p:spPr>
            <a:xfrm>
              <a:off x="-1" y="0"/>
              <a:ext cx="2192341" cy="224333"/>
            </a:xfrm>
            <a:prstGeom prst="rect">
              <a:avLst/>
            </a:prstGeom>
            <a:solidFill>
              <a:srgbClr val="7F7F7F">
                <a:alpha val="30196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520700">
                <a:defRPr b="1" sz="1400">
                  <a:solidFill>
                    <a:srgbClr val="622864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</a:p>
          </p:txBody>
        </p:sp>
        <p:sp>
          <p:nvSpPr>
            <p:cNvPr id="597" name="Accra- Dzorwulu"/>
            <p:cNvSpPr txBox="1"/>
            <p:nvPr/>
          </p:nvSpPr>
          <p:spPr>
            <a:xfrm>
              <a:off x="45718" y="0"/>
              <a:ext cx="2100902" cy="2807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 defTabSz="520700">
                <a:defRPr b="1" sz="1400">
                  <a:solidFill>
                    <a:srgbClr val="604A7B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/>
              <a:r>
                <a:t>Accra- Dzorwulu</a:t>
              </a:r>
            </a:p>
          </p:txBody>
        </p:sp>
      </p:grpSp>
      <p:sp>
        <p:nvSpPr>
          <p:cNvPr id="599" name="Rounded Rectangle 39"/>
          <p:cNvSpPr/>
          <p:nvPr/>
        </p:nvSpPr>
        <p:spPr>
          <a:xfrm>
            <a:off x="4676775" y="6400800"/>
            <a:ext cx="390525" cy="263525"/>
          </a:xfrm>
          <a:prstGeom prst="roundRect">
            <a:avLst>
              <a:gd name="adj" fmla="val 16667"/>
            </a:avLst>
          </a:prstGeom>
          <a:solidFill>
            <a:srgbClr val="604A7B">
              <a:alpha val="29000"/>
            </a:srgbClr>
          </a:solidFill>
          <a:ln>
            <a:solidFill>
              <a:srgbClr val="4A7EBB"/>
            </a:solidFill>
          </a:ln>
        </p:spPr>
        <p:txBody>
          <a:bodyPr lIns="45718" tIns="45718" rIns="45718" bIns="45718" anchor="ctr"/>
          <a:lstStyle/>
          <a:p>
            <a:pPr algn="ctr" defTabSz="520700">
              <a:defRPr sz="1400">
                <a:solidFill>
                  <a:srgbClr val="7030A0"/>
                </a:solidFill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grpSp>
        <p:nvGrpSpPr>
          <p:cNvPr id="602" name="Rectangle 40"/>
          <p:cNvGrpSpPr/>
          <p:nvPr/>
        </p:nvGrpSpPr>
        <p:grpSpPr>
          <a:xfrm>
            <a:off x="863653" y="6551486"/>
            <a:ext cx="2218534" cy="280798"/>
            <a:chOff x="0" y="0"/>
            <a:chExt cx="2218532" cy="280797"/>
          </a:xfrm>
        </p:grpSpPr>
        <p:sp>
          <p:nvSpPr>
            <p:cNvPr id="600" name="Rectangle"/>
            <p:cNvSpPr/>
            <p:nvPr/>
          </p:nvSpPr>
          <p:spPr>
            <a:xfrm>
              <a:off x="0" y="0"/>
              <a:ext cx="2218533" cy="251459"/>
            </a:xfrm>
            <a:prstGeom prst="rect">
              <a:avLst/>
            </a:prstGeom>
            <a:solidFill>
              <a:srgbClr val="808080">
                <a:alpha val="30196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520700">
                <a:defRPr b="1" sz="1400">
                  <a:solidFill>
                    <a:srgbClr val="604A7B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</a:p>
          </p:txBody>
        </p:sp>
        <p:sp>
          <p:nvSpPr>
            <p:cNvPr id="601" name="Takoradi"/>
            <p:cNvSpPr txBox="1"/>
            <p:nvPr/>
          </p:nvSpPr>
          <p:spPr>
            <a:xfrm>
              <a:off x="45718" y="0"/>
              <a:ext cx="2127095" cy="2807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 defTabSz="520700">
                <a:defRPr b="1" sz="1400">
                  <a:solidFill>
                    <a:srgbClr val="604A7B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/>
              <a:r>
                <a:t>Takoradi</a:t>
              </a:r>
            </a:p>
          </p:txBody>
        </p:sp>
      </p:grpSp>
      <p:sp>
        <p:nvSpPr>
          <p:cNvPr id="603" name="Shape 48"/>
          <p:cNvSpPr/>
          <p:nvPr/>
        </p:nvSpPr>
        <p:spPr>
          <a:xfrm flipV="1">
            <a:off x="3090179" y="6553199"/>
            <a:ext cx="1586597" cy="1099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10800" y="0"/>
                </a:lnTo>
                <a:lnTo>
                  <a:pt x="10800" y="21600"/>
                </a:lnTo>
                <a:lnTo>
                  <a:pt x="21600" y="21600"/>
                </a:lnTo>
              </a:path>
            </a:pathLst>
          </a:custGeom>
          <a:ln w="19050">
            <a:solidFill>
              <a:srgbClr val="000000"/>
            </a:solidFill>
            <a:prstDash val="sysDot"/>
          </a:ln>
        </p:spPr>
        <p:txBody>
          <a:bodyPr lIns="45718" tIns="45718" rIns="45718" bIns="45718" anchor="ctr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grpSp>
        <p:nvGrpSpPr>
          <p:cNvPr id="606" name="Rectangle 42"/>
          <p:cNvGrpSpPr/>
          <p:nvPr/>
        </p:nvGrpSpPr>
        <p:grpSpPr>
          <a:xfrm>
            <a:off x="8317028" y="1447799"/>
            <a:ext cx="2192338" cy="280798"/>
            <a:chOff x="0" y="0"/>
            <a:chExt cx="2192337" cy="280796"/>
          </a:xfrm>
        </p:grpSpPr>
        <p:sp>
          <p:nvSpPr>
            <p:cNvPr id="604" name="Rectangle"/>
            <p:cNvSpPr/>
            <p:nvPr/>
          </p:nvSpPr>
          <p:spPr>
            <a:xfrm>
              <a:off x="0" y="0"/>
              <a:ext cx="2192338" cy="224333"/>
            </a:xfrm>
            <a:prstGeom prst="rect">
              <a:avLst/>
            </a:prstGeom>
            <a:solidFill>
              <a:srgbClr val="7F7F7F">
                <a:alpha val="30196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520700">
                <a:defRPr b="1" sz="1400">
                  <a:solidFill>
                    <a:srgbClr val="622864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</a:p>
          </p:txBody>
        </p:sp>
        <p:sp>
          <p:nvSpPr>
            <p:cNvPr id="605" name="Accra- Madina"/>
            <p:cNvSpPr txBox="1"/>
            <p:nvPr/>
          </p:nvSpPr>
          <p:spPr>
            <a:xfrm>
              <a:off x="45719" y="0"/>
              <a:ext cx="2100899" cy="2807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 defTabSz="520700">
                <a:defRPr b="1" sz="1400">
                  <a:solidFill>
                    <a:srgbClr val="604A7B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/>
              <a:r>
                <a:t>Accra- Madina</a:t>
              </a:r>
            </a:p>
          </p:txBody>
        </p:sp>
      </p:grpSp>
      <p:grpSp>
        <p:nvGrpSpPr>
          <p:cNvPr id="609" name="Rectangle 43"/>
          <p:cNvGrpSpPr/>
          <p:nvPr/>
        </p:nvGrpSpPr>
        <p:grpSpPr>
          <a:xfrm>
            <a:off x="865339" y="5733924"/>
            <a:ext cx="2206627" cy="291776"/>
            <a:chOff x="0" y="0"/>
            <a:chExt cx="2206625" cy="291774"/>
          </a:xfrm>
        </p:grpSpPr>
        <p:sp>
          <p:nvSpPr>
            <p:cNvPr id="607" name="Rectangle"/>
            <p:cNvSpPr/>
            <p:nvPr/>
          </p:nvSpPr>
          <p:spPr>
            <a:xfrm>
              <a:off x="0" y="0"/>
              <a:ext cx="2206626" cy="291775"/>
            </a:xfrm>
            <a:prstGeom prst="rect">
              <a:avLst/>
            </a:prstGeom>
            <a:solidFill>
              <a:srgbClr val="7F7F7F">
                <a:alpha val="30196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520700">
                <a:defRPr b="1" sz="1400">
                  <a:solidFill>
                    <a:srgbClr val="604A7B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</a:p>
          </p:txBody>
        </p:sp>
        <p:sp>
          <p:nvSpPr>
            <p:cNvPr id="608" name="Accra - Kasoa"/>
            <p:cNvSpPr txBox="1"/>
            <p:nvPr/>
          </p:nvSpPr>
          <p:spPr>
            <a:xfrm>
              <a:off x="45718" y="0"/>
              <a:ext cx="2115188" cy="2807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 defTabSz="520700">
                <a:defRPr b="1" sz="1400">
                  <a:solidFill>
                    <a:srgbClr val="604A7B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/>
              <a:r>
                <a:t>Accra - Kasoa</a:t>
              </a:r>
            </a:p>
          </p:txBody>
        </p:sp>
      </p:grpSp>
      <p:grpSp>
        <p:nvGrpSpPr>
          <p:cNvPr id="612" name="Rectangle 44"/>
          <p:cNvGrpSpPr/>
          <p:nvPr/>
        </p:nvGrpSpPr>
        <p:grpSpPr>
          <a:xfrm>
            <a:off x="897844" y="792558"/>
            <a:ext cx="2192338" cy="280798"/>
            <a:chOff x="0" y="0"/>
            <a:chExt cx="2192337" cy="280796"/>
          </a:xfrm>
        </p:grpSpPr>
        <p:sp>
          <p:nvSpPr>
            <p:cNvPr id="610" name="Rectangle"/>
            <p:cNvSpPr/>
            <p:nvPr/>
          </p:nvSpPr>
          <p:spPr>
            <a:xfrm>
              <a:off x="0" y="28234"/>
              <a:ext cx="2192338" cy="224333"/>
            </a:xfrm>
            <a:prstGeom prst="rect">
              <a:avLst/>
            </a:prstGeom>
            <a:solidFill>
              <a:srgbClr val="7F7F7F">
                <a:alpha val="30196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defTabSz="520700">
                <a:defRPr b="1" sz="1400">
                  <a:solidFill>
                    <a:srgbClr val="622864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</a:p>
          </p:txBody>
        </p:sp>
        <p:sp>
          <p:nvSpPr>
            <p:cNvPr id="611" name="Techiman"/>
            <p:cNvSpPr txBox="1"/>
            <p:nvPr/>
          </p:nvSpPr>
          <p:spPr>
            <a:xfrm>
              <a:off x="45719" y="0"/>
              <a:ext cx="2100899" cy="2807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defTabSz="520700">
                <a:defRPr b="1" sz="1400">
                  <a:solidFill>
                    <a:srgbClr val="604A7B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/>
              <a:r>
                <a:t>Techiman</a:t>
              </a:r>
            </a:p>
          </p:txBody>
        </p:sp>
      </p:grpSp>
      <p:grpSp>
        <p:nvGrpSpPr>
          <p:cNvPr id="615" name="Rectangle 45"/>
          <p:cNvGrpSpPr/>
          <p:nvPr/>
        </p:nvGrpSpPr>
        <p:grpSpPr>
          <a:xfrm>
            <a:off x="8352525" y="868230"/>
            <a:ext cx="2156842" cy="296278"/>
            <a:chOff x="0" y="0"/>
            <a:chExt cx="2156841" cy="296276"/>
          </a:xfrm>
        </p:grpSpPr>
        <p:sp>
          <p:nvSpPr>
            <p:cNvPr id="613" name="Rectangle"/>
            <p:cNvSpPr/>
            <p:nvPr/>
          </p:nvSpPr>
          <p:spPr>
            <a:xfrm>
              <a:off x="0" y="0"/>
              <a:ext cx="2156842" cy="296277"/>
            </a:xfrm>
            <a:prstGeom prst="rect">
              <a:avLst/>
            </a:prstGeom>
            <a:solidFill>
              <a:srgbClr val="7F7F7F">
                <a:alpha val="30196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520700">
                <a:defRPr b="1" sz="1400">
                  <a:solidFill>
                    <a:srgbClr val="403152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</a:p>
          </p:txBody>
        </p:sp>
        <p:sp>
          <p:nvSpPr>
            <p:cNvPr id="614" name="Tamale"/>
            <p:cNvSpPr txBox="1"/>
            <p:nvPr/>
          </p:nvSpPr>
          <p:spPr>
            <a:xfrm>
              <a:off x="45718" y="0"/>
              <a:ext cx="2065404" cy="2807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 defTabSz="520700">
                <a:defRPr b="1" sz="1400">
                  <a:solidFill>
                    <a:srgbClr val="604A7B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/>
              <a:r>
                <a:t>Tamale </a:t>
              </a:r>
            </a:p>
          </p:txBody>
        </p:sp>
      </p:grpSp>
      <p:sp>
        <p:nvSpPr>
          <p:cNvPr id="616" name="Rounded Rectangle 46"/>
          <p:cNvSpPr/>
          <p:nvPr/>
        </p:nvSpPr>
        <p:spPr>
          <a:xfrm>
            <a:off x="4953000" y="3962400"/>
            <a:ext cx="476250" cy="180975"/>
          </a:xfrm>
          <a:prstGeom prst="roundRect">
            <a:avLst>
              <a:gd name="adj" fmla="val 16667"/>
            </a:avLst>
          </a:prstGeom>
          <a:solidFill>
            <a:srgbClr val="604A7B">
              <a:alpha val="29000"/>
            </a:srgbClr>
          </a:solidFill>
          <a:ln>
            <a:solidFill>
              <a:srgbClr val="4A7EBB"/>
            </a:solidFill>
          </a:ln>
        </p:spPr>
        <p:txBody>
          <a:bodyPr lIns="45718" tIns="45718" rIns="45718" bIns="45718" anchor="ctr"/>
          <a:lstStyle/>
          <a:p>
            <a:pPr algn="ctr" defTabSz="520700">
              <a:defRPr b="1" sz="1400">
                <a:solidFill>
                  <a:srgbClr val="7030A0"/>
                </a:solidFill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sp>
        <p:nvSpPr>
          <p:cNvPr id="617" name="Shape 48"/>
          <p:cNvSpPr/>
          <p:nvPr/>
        </p:nvSpPr>
        <p:spPr>
          <a:xfrm flipV="1" rot="16200000">
            <a:off x="2615405" y="1386679"/>
            <a:ext cx="3059115" cy="2092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569" y="0"/>
                </a:lnTo>
                <a:lnTo>
                  <a:pt x="21569" y="21600"/>
                </a:lnTo>
                <a:lnTo>
                  <a:pt x="21600" y="21600"/>
                </a:lnTo>
              </a:path>
            </a:pathLst>
          </a:custGeom>
          <a:ln w="19050">
            <a:solidFill>
              <a:srgbClr val="000000"/>
            </a:solidFill>
            <a:prstDash val="sysDot"/>
          </a:ln>
        </p:spPr>
        <p:txBody>
          <a:bodyPr lIns="45718" tIns="45718" rIns="45718" bIns="45718" anchor="ctr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sp>
        <p:nvSpPr>
          <p:cNvPr id="618" name="Rounded Rectangle 48"/>
          <p:cNvSpPr/>
          <p:nvPr/>
        </p:nvSpPr>
        <p:spPr>
          <a:xfrm>
            <a:off x="5772150" y="2438400"/>
            <a:ext cx="476250" cy="257175"/>
          </a:xfrm>
          <a:prstGeom prst="roundRect">
            <a:avLst>
              <a:gd name="adj" fmla="val 16667"/>
            </a:avLst>
          </a:prstGeom>
          <a:solidFill>
            <a:srgbClr val="604A7B">
              <a:alpha val="29000"/>
            </a:srgbClr>
          </a:solidFill>
          <a:ln>
            <a:solidFill>
              <a:srgbClr val="4A7EBB"/>
            </a:solidFill>
          </a:ln>
        </p:spPr>
        <p:txBody>
          <a:bodyPr lIns="45718" tIns="45718" rIns="45718" bIns="45718" anchor="ctr"/>
          <a:lstStyle/>
          <a:p>
            <a:pPr algn="ctr" defTabSz="520700">
              <a:defRPr sz="1400">
                <a:solidFill>
                  <a:srgbClr val="7030A0"/>
                </a:solidFill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sp>
        <p:nvSpPr>
          <p:cNvPr id="619" name="Shape 48"/>
          <p:cNvSpPr/>
          <p:nvPr/>
        </p:nvSpPr>
        <p:spPr>
          <a:xfrm flipH="1" flipV="1" rot="5400000">
            <a:off x="6461126" y="560387"/>
            <a:ext cx="1427164" cy="23288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</a:path>
            </a:pathLst>
          </a:custGeom>
          <a:ln w="19050">
            <a:solidFill>
              <a:srgbClr val="000000"/>
            </a:solidFill>
            <a:prstDash val="sysDot"/>
          </a:ln>
        </p:spPr>
        <p:txBody>
          <a:bodyPr lIns="45718" tIns="45718" rIns="45718" bIns="45718" anchor="ctr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grpSp>
        <p:nvGrpSpPr>
          <p:cNvPr id="622" name="Rectangle 50"/>
          <p:cNvGrpSpPr/>
          <p:nvPr/>
        </p:nvGrpSpPr>
        <p:grpSpPr>
          <a:xfrm>
            <a:off x="8323684" y="2036713"/>
            <a:ext cx="2217343" cy="280798"/>
            <a:chOff x="0" y="0"/>
            <a:chExt cx="2217342" cy="280796"/>
          </a:xfrm>
        </p:grpSpPr>
        <p:sp>
          <p:nvSpPr>
            <p:cNvPr id="620" name="Rectangle"/>
            <p:cNvSpPr/>
            <p:nvPr/>
          </p:nvSpPr>
          <p:spPr>
            <a:xfrm>
              <a:off x="0" y="0"/>
              <a:ext cx="2217343" cy="237924"/>
            </a:xfrm>
            <a:prstGeom prst="rect">
              <a:avLst/>
            </a:prstGeom>
            <a:solidFill>
              <a:srgbClr val="7F7F7F">
                <a:alpha val="30196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520700">
                <a:defRPr b="1" sz="1400">
                  <a:solidFill>
                    <a:srgbClr val="604A7B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</a:p>
          </p:txBody>
        </p:sp>
        <p:sp>
          <p:nvSpPr>
            <p:cNvPr id="621" name="Accra- Osu Main"/>
            <p:cNvSpPr txBox="1"/>
            <p:nvPr/>
          </p:nvSpPr>
          <p:spPr>
            <a:xfrm>
              <a:off x="45718" y="0"/>
              <a:ext cx="2125905" cy="2807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 defTabSz="520700">
                <a:defRPr b="1" sz="1400">
                  <a:solidFill>
                    <a:srgbClr val="604A7B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/>
              <a:r>
                <a:t>Accra- Osu Main</a:t>
              </a:r>
            </a:p>
          </p:txBody>
        </p:sp>
      </p:grpSp>
      <p:grpSp>
        <p:nvGrpSpPr>
          <p:cNvPr id="625" name="Rectangle 52"/>
          <p:cNvGrpSpPr/>
          <p:nvPr/>
        </p:nvGrpSpPr>
        <p:grpSpPr>
          <a:xfrm>
            <a:off x="8299563" y="5996830"/>
            <a:ext cx="2209802" cy="294639"/>
            <a:chOff x="0" y="0"/>
            <a:chExt cx="2209800" cy="294638"/>
          </a:xfrm>
        </p:grpSpPr>
        <p:sp>
          <p:nvSpPr>
            <p:cNvPr id="623" name="Rectangle"/>
            <p:cNvSpPr/>
            <p:nvPr/>
          </p:nvSpPr>
          <p:spPr>
            <a:xfrm>
              <a:off x="0" y="-1"/>
              <a:ext cx="2209801" cy="251088"/>
            </a:xfrm>
            <a:prstGeom prst="rect">
              <a:avLst/>
            </a:prstGeom>
            <a:solidFill>
              <a:srgbClr val="7F7F7F">
                <a:alpha val="30196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2100"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624" name="Tema - Community 25"/>
            <p:cNvSpPr txBox="1"/>
            <p:nvPr/>
          </p:nvSpPr>
          <p:spPr>
            <a:xfrm>
              <a:off x="45719" y="-1"/>
              <a:ext cx="2118363" cy="2946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defRPr sz="1400">
                  <a:solidFill>
                    <a:srgbClr val="604A7B"/>
                  </a:solidFill>
                  <a:latin typeface="Corbel"/>
                  <a:ea typeface="Corbel"/>
                  <a:cs typeface="Corbel"/>
                  <a:sym typeface="Corbel"/>
                </a:defRPr>
              </a:lvl1pPr>
            </a:lstStyle>
            <a:p>
              <a:pPr/>
              <a:r>
                <a:t>Tema - Community 25</a:t>
              </a:r>
            </a:p>
          </p:txBody>
        </p:sp>
      </p:grpSp>
      <p:grpSp>
        <p:nvGrpSpPr>
          <p:cNvPr id="628" name="Rectangle 54"/>
          <p:cNvGrpSpPr/>
          <p:nvPr/>
        </p:nvGrpSpPr>
        <p:grpSpPr>
          <a:xfrm>
            <a:off x="8310102" y="6311324"/>
            <a:ext cx="2224718" cy="288415"/>
            <a:chOff x="0" y="0"/>
            <a:chExt cx="2224716" cy="288414"/>
          </a:xfrm>
        </p:grpSpPr>
        <p:sp>
          <p:nvSpPr>
            <p:cNvPr id="626" name="Rectangle"/>
            <p:cNvSpPr/>
            <p:nvPr/>
          </p:nvSpPr>
          <p:spPr>
            <a:xfrm>
              <a:off x="0" y="-1"/>
              <a:ext cx="2224717" cy="288415"/>
            </a:xfrm>
            <a:prstGeom prst="rect">
              <a:avLst/>
            </a:prstGeom>
            <a:solidFill>
              <a:srgbClr val="7F7F7F">
                <a:alpha val="30196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defTabSz="521437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</a:p>
          </p:txBody>
        </p:sp>
        <p:sp>
          <p:nvSpPr>
            <p:cNvPr id="627" name="Tema - Mall"/>
            <p:cNvSpPr txBox="1"/>
            <p:nvPr/>
          </p:nvSpPr>
          <p:spPr>
            <a:xfrm>
              <a:off x="45720" y="3806"/>
              <a:ext cx="2133277" cy="2807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defTabSz="521437">
                <a:defRPr b="1" sz="1400">
                  <a:solidFill>
                    <a:srgbClr val="604A7B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/>
              <a:r>
                <a:t>Tema - Mall</a:t>
              </a:r>
            </a:p>
          </p:txBody>
        </p:sp>
      </p:grpSp>
      <p:grpSp>
        <p:nvGrpSpPr>
          <p:cNvPr id="631" name="Rectangle 58"/>
          <p:cNvGrpSpPr/>
          <p:nvPr/>
        </p:nvGrpSpPr>
        <p:grpSpPr>
          <a:xfrm>
            <a:off x="863487" y="6096868"/>
            <a:ext cx="2206627" cy="291776"/>
            <a:chOff x="0" y="0"/>
            <a:chExt cx="2206625" cy="291774"/>
          </a:xfrm>
        </p:grpSpPr>
        <p:sp>
          <p:nvSpPr>
            <p:cNvPr id="629" name="Rectangle"/>
            <p:cNvSpPr/>
            <p:nvPr/>
          </p:nvSpPr>
          <p:spPr>
            <a:xfrm>
              <a:off x="0" y="0"/>
              <a:ext cx="2206626" cy="291775"/>
            </a:xfrm>
            <a:prstGeom prst="rect">
              <a:avLst/>
            </a:prstGeom>
            <a:solidFill>
              <a:srgbClr val="7F7F7F">
                <a:alpha val="30196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520700">
                <a:defRPr b="1" sz="1400">
                  <a:solidFill>
                    <a:srgbClr val="604A7B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</a:p>
          </p:txBody>
        </p:sp>
        <p:sp>
          <p:nvSpPr>
            <p:cNvPr id="630" name="Accra – Trade Fair"/>
            <p:cNvSpPr txBox="1"/>
            <p:nvPr/>
          </p:nvSpPr>
          <p:spPr>
            <a:xfrm>
              <a:off x="45718" y="0"/>
              <a:ext cx="2115188" cy="2807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 defTabSz="520700">
                <a:defRPr b="1" sz="1400">
                  <a:solidFill>
                    <a:srgbClr val="604A7B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/>
              <a:r>
                <a:t>Accra – Trade Fair</a:t>
              </a:r>
            </a:p>
          </p:txBody>
        </p:sp>
      </p:grpSp>
      <p:grpSp>
        <p:nvGrpSpPr>
          <p:cNvPr id="634" name="Rectangle 59"/>
          <p:cNvGrpSpPr/>
          <p:nvPr/>
        </p:nvGrpSpPr>
        <p:grpSpPr>
          <a:xfrm>
            <a:off x="8301549" y="5077011"/>
            <a:ext cx="2223296" cy="235079"/>
            <a:chOff x="0" y="0"/>
            <a:chExt cx="2223294" cy="235078"/>
          </a:xfrm>
        </p:grpSpPr>
        <p:sp>
          <p:nvSpPr>
            <p:cNvPr id="632" name="Rectangle"/>
            <p:cNvSpPr/>
            <p:nvPr/>
          </p:nvSpPr>
          <p:spPr>
            <a:xfrm>
              <a:off x="0" y="0"/>
              <a:ext cx="2223295" cy="230070"/>
            </a:xfrm>
            <a:prstGeom prst="rect">
              <a:avLst/>
            </a:prstGeom>
            <a:solidFill>
              <a:srgbClr val="7F7F7F">
                <a:alpha val="30196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521437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</a:p>
          </p:txBody>
        </p:sp>
        <p:sp>
          <p:nvSpPr>
            <p:cNvPr id="633" name="Tema-Ashaiman"/>
            <p:cNvSpPr txBox="1"/>
            <p:nvPr/>
          </p:nvSpPr>
          <p:spPr>
            <a:xfrm>
              <a:off x="91439" y="45719"/>
              <a:ext cx="2131856" cy="1893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defTabSz="521437">
                <a:defRPr b="1" sz="1400">
                  <a:solidFill>
                    <a:srgbClr val="604A7B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/>
              <a:r>
                <a:t>Tema-Ashaiman </a:t>
              </a:r>
            </a:p>
          </p:txBody>
        </p:sp>
      </p:grpSp>
      <p:grpSp>
        <p:nvGrpSpPr>
          <p:cNvPr id="637" name="Rectangle 51"/>
          <p:cNvGrpSpPr/>
          <p:nvPr/>
        </p:nvGrpSpPr>
        <p:grpSpPr>
          <a:xfrm>
            <a:off x="8305799" y="4551572"/>
            <a:ext cx="2218535" cy="280798"/>
            <a:chOff x="0" y="0"/>
            <a:chExt cx="2218533" cy="280797"/>
          </a:xfrm>
        </p:grpSpPr>
        <p:sp>
          <p:nvSpPr>
            <p:cNvPr id="635" name="Rectangle"/>
            <p:cNvSpPr/>
            <p:nvPr/>
          </p:nvSpPr>
          <p:spPr>
            <a:xfrm>
              <a:off x="0" y="0"/>
              <a:ext cx="2218534" cy="249028"/>
            </a:xfrm>
            <a:prstGeom prst="rect">
              <a:avLst/>
            </a:prstGeom>
            <a:solidFill>
              <a:srgbClr val="808080">
                <a:alpha val="30196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520700">
                <a:defRPr b="1" sz="1400">
                  <a:solidFill>
                    <a:srgbClr val="604A7B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</a:p>
          </p:txBody>
        </p:sp>
        <p:sp>
          <p:nvSpPr>
            <p:cNvPr id="636" name="Accra - Achimota"/>
            <p:cNvSpPr txBox="1"/>
            <p:nvPr/>
          </p:nvSpPr>
          <p:spPr>
            <a:xfrm>
              <a:off x="45718" y="0"/>
              <a:ext cx="2127096" cy="2807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 defTabSz="520700">
                <a:defRPr b="1" sz="1400">
                  <a:solidFill>
                    <a:srgbClr val="604A7B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/>
              <a:r>
                <a:t>Accra - Achimota</a:t>
              </a:r>
            </a:p>
          </p:txBody>
        </p:sp>
      </p:grpSp>
      <p:grpSp>
        <p:nvGrpSpPr>
          <p:cNvPr id="640" name="Rectangle 53"/>
          <p:cNvGrpSpPr/>
          <p:nvPr/>
        </p:nvGrpSpPr>
        <p:grpSpPr>
          <a:xfrm>
            <a:off x="871334" y="2029155"/>
            <a:ext cx="2220913" cy="245501"/>
            <a:chOff x="0" y="-1"/>
            <a:chExt cx="2220912" cy="245500"/>
          </a:xfrm>
        </p:grpSpPr>
        <p:sp>
          <p:nvSpPr>
            <p:cNvPr id="638" name="Rectangle"/>
            <p:cNvSpPr/>
            <p:nvPr/>
          </p:nvSpPr>
          <p:spPr>
            <a:xfrm>
              <a:off x="0" y="-2"/>
              <a:ext cx="2220913" cy="245501"/>
            </a:xfrm>
            <a:prstGeom prst="rect">
              <a:avLst/>
            </a:prstGeom>
            <a:solidFill>
              <a:srgbClr val="7F7F7F">
                <a:alpha val="30196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521437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</a:p>
          </p:txBody>
        </p:sp>
        <p:sp>
          <p:nvSpPr>
            <p:cNvPr id="639" name="Kumasi - Manhyia"/>
            <p:cNvSpPr txBox="1"/>
            <p:nvPr/>
          </p:nvSpPr>
          <p:spPr>
            <a:xfrm>
              <a:off x="91440" y="45719"/>
              <a:ext cx="2129473" cy="1893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defTabSz="521437">
                <a:defRPr b="1" sz="1400">
                  <a:solidFill>
                    <a:srgbClr val="604A7B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/>
              <a:r>
                <a:t>Kumasi - Manhyia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TextBox 3"/>
          <p:cNvSpPr txBox="1"/>
          <p:nvPr/>
        </p:nvSpPr>
        <p:spPr>
          <a:xfrm>
            <a:off x="274319" y="152400"/>
            <a:ext cx="5944452" cy="408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 sz="2100">
                <a:solidFill>
                  <a:srgbClr val="FFFFFF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</a:lstStyle>
          <a:p>
            <a:pPr/>
            <a:r>
              <a:t>FINANCIAL PERFORMANCE  HIGHLIGHTS</a:t>
            </a:r>
          </a:p>
        </p:txBody>
      </p:sp>
      <p:sp>
        <p:nvSpPr>
          <p:cNvPr id="643" name="TextBox 2"/>
          <p:cNvSpPr txBox="1"/>
          <p:nvPr/>
        </p:nvSpPr>
        <p:spPr>
          <a:xfrm>
            <a:off x="83818" y="762000"/>
            <a:ext cx="11948164" cy="1297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just">
              <a:defRPr sz="1600">
                <a:latin typeface="Bookman Old Style"/>
                <a:ea typeface="Bookman Old Style"/>
                <a:cs typeface="Bookman Old Style"/>
                <a:sym typeface="Bookman Old Style"/>
              </a:defRPr>
            </a:pPr>
            <a:r>
              <a:t>First Atlantic Banks’s Total Assets increased from GHS1.44 billion in 2016 to GHS 4.66 billion in 2021 representing a CAGR circa 27%. Total Deposit also increased from GHS 0.89 billion to GHS 3.78 billion over the same period. Loans and advances grew from GHS 0.37 billion in 2015 to GHS 1.01 billion. </a:t>
            </a:r>
          </a:p>
          <a:p>
            <a:pPr algn="just">
              <a:defRPr sz="1600">
                <a:latin typeface="Bookman Old Style"/>
                <a:ea typeface="Bookman Old Style"/>
                <a:cs typeface="Bookman Old Style"/>
                <a:sym typeface="Bookman Old Style"/>
              </a:defRPr>
            </a:pPr>
          </a:p>
          <a:p>
            <a:pPr algn="just">
              <a:defRPr sz="1600">
                <a:latin typeface="Bookman Old Style"/>
                <a:ea typeface="Bookman Old Style"/>
                <a:cs typeface="Bookman Old Style"/>
                <a:sym typeface="Bookman Old Style"/>
              </a:defRPr>
            </a:pPr>
            <a:r>
              <a:t>The bank has grown its PBT by 643%, from GHS 25 million in 2016 to GHS 156 million in 2021.</a:t>
            </a:r>
          </a:p>
        </p:txBody>
      </p:sp>
      <p:graphicFrame>
        <p:nvGraphicFramePr>
          <p:cNvPr id="644" name="Chart 8"/>
          <p:cNvGraphicFramePr/>
          <p:nvPr/>
        </p:nvGraphicFramePr>
        <p:xfrm>
          <a:off x="614387" y="2567441"/>
          <a:ext cx="3064810" cy="1609239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2"/>
          </a:graphicData>
        </a:graphic>
      </p:graphicFrame>
      <p:graphicFrame>
        <p:nvGraphicFramePr>
          <p:cNvPr id="645" name="Chart 9"/>
          <p:cNvGraphicFramePr/>
          <p:nvPr/>
        </p:nvGraphicFramePr>
        <p:xfrm>
          <a:off x="4172777" y="2553506"/>
          <a:ext cx="3466799" cy="1609239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3"/>
          </a:graphicData>
        </a:graphic>
      </p:graphicFrame>
      <p:graphicFrame>
        <p:nvGraphicFramePr>
          <p:cNvPr id="646" name="Chart 11"/>
          <p:cNvGraphicFramePr/>
          <p:nvPr/>
        </p:nvGraphicFramePr>
        <p:xfrm>
          <a:off x="8135177" y="2553506"/>
          <a:ext cx="3499001" cy="1609239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4"/>
          </a:graphicData>
        </a:graphic>
      </p:graphicFrame>
      <p:graphicFrame>
        <p:nvGraphicFramePr>
          <p:cNvPr id="647" name="Chart 12"/>
          <p:cNvGraphicFramePr/>
          <p:nvPr/>
        </p:nvGraphicFramePr>
        <p:xfrm>
          <a:off x="2175012" y="4751702"/>
          <a:ext cx="3468036" cy="1602968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5"/>
          </a:graphicData>
        </a:graphic>
      </p:graphicFrame>
      <p:graphicFrame>
        <p:nvGraphicFramePr>
          <p:cNvPr id="648" name="Chart 14"/>
          <p:cNvGraphicFramePr/>
          <p:nvPr/>
        </p:nvGraphicFramePr>
        <p:xfrm>
          <a:off x="6286981" y="4751702"/>
          <a:ext cx="3341052" cy="1602968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6"/>
          </a:graphicData>
        </a:graphic>
      </p:graphicFrame>
      <p:sp>
        <p:nvSpPr>
          <p:cNvPr id="649" name="TextBox 1"/>
          <p:cNvSpPr txBox="1"/>
          <p:nvPr/>
        </p:nvSpPr>
        <p:spPr>
          <a:xfrm>
            <a:off x="4102217" y="6581000"/>
            <a:ext cx="2131302" cy="294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400">
                <a:latin typeface="Bookman Old Style"/>
                <a:ea typeface="Bookman Old Style"/>
                <a:cs typeface="Bookman Old Style"/>
                <a:sym typeface="Bookman Old Style"/>
              </a:defRPr>
            </a:lvl1pPr>
          </a:lstStyle>
          <a:p>
            <a:pPr/>
            <a:r>
              <a:t>Figures provided for 2021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TextBox 2"/>
          <p:cNvSpPr txBox="1"/>
          <p:nvPr/>
        </p:nvSpPr>
        <p:spPr>
          <a:xfrm>
            <a:off x="1798318" y="2895600"/>
            <a:ext cx="8595363" cy="624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lnSpc>
                <a:spcPct val="150000"/>
              </a:lnSpc>
              <a:defRPr b="1" sz="3600">
                <a:solidFill>
                  <a:srgbClr val="3E003E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</a:lstStyle>
          <a:p>
            <a:pPr/>
            <a:r>
              <a:t>WHAT WE OFFER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