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40404"/>
        </a:fontRef>
        <a:srgbClr val="040404"/>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rgbClr val="F7DBCC"/>
          </a:solidFill>
        </a:fill>
      </a:tcStyle>
    </a:wholeTbl>
    <a:band2H>
      <a:tcTxStyle b="def" i="def"/>
      <a:tcStyle>
        <a:tcBdr/>
        <a:fill>
          <a:solidFill>
            <a:srgbClr val="FBEEE7"/>
          </a:solidFill>
        </a:fill>
      </a:tcStyle>
    </a:band2H>
    <a:firstCol>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chemeClr val="accent1"/>
          </a:solidFill>
        </a:fill>
      </a:tcStyle>
    </a:firstCol>
    <a:lastRow>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381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chemeClr val="accent1"/>
          </a:solidFill>
        </a:fill>
      </a:tcStyle>
    </a:lastRow>
    <a:firstRow>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381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chemeClr val="accent1"/>
          </a:solidFill>
        </a:fill>
      </a:tcStyle>
    </a:firstRow>
  </a:tblStyle>
  <a:tblStyle styleId="{C7B018BB-80A7-4F77-B60F-C8B233D01FF8}" styleName="">
    <a:tblBg/>
    <a:wholeTbl>
      <a:tcTxStyle b="off" i="off">
        <a:fontRef idx="minor">
          <a:srgbClr val="040404"/>
        </a:fontRef>
        <a:srgbClr val="040404"/>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rgbClr val="CCCCCC"/>
          </a:solidFill>
        </a:fill>
      </a:tcStyle>
    </a:wholeTbl>
    <a:band2H>
      <a:tcTxStyle b="def" i="def"/>
      <a:tcStyle>
        <a:tcBdr/>
        <a:fill>
          <a:solidFill>
            <a:srgbClr val="E7E7E7"/>
          </a:solidFill>
        </a:fill>
      </a:tcStyle>
    </a:band2H>
    <a:firstCol>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chemeClr val="accent3"/>
          </a:solidFill>
        </a:fill>
      </a:tcStyle>
    </a:firstCol>
    <a:lastRow>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381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chemeClr val="accent3"/>
          </a:solidFill>
        </a:fill>
      </a:tcStyle>
    </a:lastRow>
    <a:firstRow>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381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chemeClr val="accent3"/>
          </a:solidFill>
        </a:fill>
      </a:tcStyle>
    </a:firstRow>
  </a:tblStyle>
  <a:tblStyle styleId="{EEE7283C-3CF3-47DC-8721-378D4A62B228}" styleName="">
    <a:tblBg/>
    <a:wholeTbl>
      <a:tcTxStyle b="off" i="off">
        <a:fontRef idx="minor">
          <a:srgbClr val="040404"/>
        </a:fontRef>
        <a:srgbClr val="040404"/>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chemeClr val="accent4">
              <a:lumOff val="44000"/>
            </a:schemeClr>
          </a:solidFill>
        </a:fill>
      </a:tcStyle>
    </a:wholeTbl>
    <a:band2H>
      <a:tcTxStyle b="def" i="def"/>
      <a:tcStyle>
        <a:tcBdr/>
        <a:fill>
          <a:solidFill>
            <a:schemeClr val="accent4">
              <a:lumOff val="44000"/>
            </a:schemeClr>
          </a:solidFill>
        </a:fill>
      </a:tcStyle>
    </a:band2H>
    <a:firstCol>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chemeClr val="accent4">
              <a:lumOff val="44000"/>
            </a:schemeClr>
          </a:solidFill>
        </a:fill>
      </a:tcStyle>
    </a:firstCol>
    <a:lastRow>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381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chemeClr val="accent4">
              <a:lumOff val="44000"/>
            </a:schemeClr>
          </a:solidFill>
        </a:fill>
      </a:tcStyle>
    </a:lastRow>
    <a:firstRow>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381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chemeClr val="accent4">
              <a:lumOff val="44000"/>
            </a:schemeClr>
          </a:solidFill>
        </a:fill>
      </a:tcStyle>
    </a:firstRow>
  </a:tblStyle>
  <a:tblStyle styleId="{CF821DB8-F4EB-4A41-A1BA-3FCAFE7338EE}" styleName="">
    <a:tblBg/>
    <a:wholeTbl>
      <a:tcTxStyle b="off" i="off">
        <a:fontRef idx="minor">
          <a:srgbClr val="040404"/>
        </a:fontRef>
        <a:srgbClr val="04040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C2C2C2"/>
          </a:solidFill>
        </a:fill>
      </a:tcStyle>
    </a:band2H>
    <a:firstCol>
      <a:tcTxStyle b="on" i="off">
        <a:fontRef idx="minor">
          <a:srgbClr val="C2C2C2"/>
        </a:fontRef>
        <a:srgbClr val="C2C2C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40404"/>
        </a:fontRef>
        <a:srgbClr val="040404"/>
      </a:tcTxStyle>
      <a:tcStyle>
        <a:tcBdr>
          <a:left>
            <a:ln w="12700" cap="flat">
              <a:noFill/>
              <a:miter lim="400000"/>
            </a:ln>
          </a:left>
          <a:right>
            <a:ln w="12700" cap="flat">
              <a:noFill/>
              <a:miter lim="400000"/>
            </a:ln>
          </a:right>
          <a:top>
            <a:ln w="50800" cap="flat">
              <a:solidFill>
                <a:srgbClr val="040404"/>
              </a:solidFill>
              <a:prstDash val="solid"/>
              <a:round/>
            </a:ln>
          </a:top>
          <a:bottom>
            <a:ln w="25400" cap="flat">
              <a:solidFill>
                <a:srgbClr val="040404"/>
              </a:solidFill>
              <a:prstDash val="solid"/>
              <a:round/>
            </a:ln>
          </a:bottom>
          <a:insideH>
            <a:ln w="12700" cap="flat">
              <a:noFill/>
              <a:miter lim="400000"/>
            </a:ln>
          </a:insideH>
          <a:insideV>
            <a:ln w="12700" cap="flat">
              <a:noFill/>
              <a:miter lim="400000"/>
            </a:ln>
          </a:insideV>
        </a:tcBdr>
        <a:fill>
          <a:solidFill>
            <a:srgbClr val="C2C2C2"/>
          </a:solidFill>
        </a:fill>
      </a:tcStyle>
    </a:lastRow>
    <a:firstRow>
      <a:tcTxStyle b="on" i="off">
        <a:fontRef idx="minor">
          <a:srgbClr val="C2C2C2"/>
        </a:fontRef>
        <a:srgbClr val="C2C2C2"/>
      </a:tcTxStyle>
      <a:tcStyle>
        <a:tcBdr>
          <a:left>
            <a:ln w="12700" cap="flat">
              <a:noFill/>
              <a:miter lim="400000"/>
            </a:ln>
          </a:left>
          <a:right>
            <a:ln w="12700" cap="flat">
              <a:noFill/>
              <a:miter lim="400000"/>
            </a:ln>
          </a:right>
          <a:top>
            <a:ln w="25400" cap="flat">
              <a:solidFill>
                <a:srgbClr val="040404"/>
              </a:solidFill>
              <a:prstDash val="solid"/>
              <a:round/>
            </a:ln>
          </a:top>
          <a:bottom>
            <a:ln w="25400" cap="flat">
              <a:solidFill>
                <a:srgbClr val="04040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40404"/>
        </a:fontRef>
        <a:srgbClr val="040404"/>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rgbClr val="040404"/>
          </a:solidFill>
        </a:fill>
      </a:tcStyle>
    </a:firstCol>
    <a:lastRow>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38100" cap="flat">
              <a:solidFill>
                <a:srgbClr val="C2C2C2"/>
              </a:solidFill>
              <a:prstDash val="solid"/>
              <a:round/>
            </a:ln>
          </a:top>
          <a:bottom>
            <a:ln w="127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rgbClr val="040404"/>
          </a:solidFill>
        </a:fill>
      </a:tcStyle>
    </a:lastRow>
    <a:firstRow>
      <a:tcTxStyle b="on" i="off">
        <a:fontRef idx="minor">
          <a:srgbClr val="C2C2C2"/>
        </a:fontRef>
        <a:srgbClr val="C2C2C2"/>
      </a:tcTxStyle>
      <a:tcStyle>
        <a:tcBdr>
          <a:left>
            <a:ln w="12700" cap="flat">
              <a:solidFill>
                <a:srgbClr val="C2C2C2"/>
              </a:solidFill>
              <a:prstDash val="solid"/>
              <a:round/>
            </a:ln>
          </a:left>
          <a:right>
            <a:ln w="12700" cap="flat">
              <a:solidFill>
                <a:srgbClr val="C2C2C2"/>
              </a:solidFill>
              <a:prstDash val="solid"/>
              <a:round/>
            </a:ln>
          </a:right>
          <a:top>
            <a:ln w="12700" cap="flat">
              <a:solidFill>
                <a:srgbClr val="C2C2C2"/>
              </a:solidFill>
              <a:prstDash val="solid"/>
              <a:round/>
            </a:ln>
          </a:top>
          <a:bottom>
            <a:ln w="38100" cap="flat">
              <a:solidFill>
                <a:srgbClr val="C2C2C2"/>
              </a:solidFill>
              <a:prstDash val="solid"/>
              <a:round/>
            </a:ln>
          </a:bottom>
          <a:insideH>
            <a:ln w="12700" cap="flat">
              <a:solidFill>
                <a:srgbClr val="C2C2C2"/>
              </a:solidFill>
              <a:prstDash val="solid"/>
              <a:round/>
            </a:ln>
          </a:insideH>
          <a:insideV>
            <a:ln w="12700" cap="flat">
              <a:solidFill>
                <a:srgbClr val="C2C2C2"/>
              </a:solidFill>
              <a:prstDash val="solid"/>
              <a:round/>
            </a:ln>
          </a:insideV>
        </a:tcBdr>
        <a:fill>
          <a:solidFill>
            <a:srgbClr val="040404"/>
          </a:solidFill>
        </a:fill>
      </a:tcStyle>
    </a:firstRow>
  </a:tblStyle>
  <a:tblStyle styleId="{2708684C-4D16-4618-839F-0558EEFCDFE6}" styleName="">
    <a:tblBg/>
    <a:wholeTbl>
      <a:tcTxStyle b="off" i="off">
        <a:fontRef idx="minor">
          <a:srgbClr val="040404"/>
        </a:fontRef>
        <a:srgbClr val="040404"/>
      </a:tcTxStyle>
      <a:tcStyle>
        <a:tcBdr>
          <a:left>
            <a:ln w="12700" cap="flat">
              <a:solidFill>
                <a:srgbClr val="040404"/>
              </a:solidFill>
              <a:prstDash val="solid"/>
              <a:round/>
            </a:ln>
          </a:left>
          <a:right>
            <a:ln w="12700" cap="flat">
              <a:solidFill>
                <a:srgbClr val="040404"/>
              </a:solidFill>
              <a:prstDash val="solid"/>
              <a:round/>
            </a:ln>
          </a:right>
          <a:top>
            <a:ln w="12700" cap="flat">
              <a:solidFill>
                <a:srgbClr val="040404"/>
              </a:solidFill>
              <a:prstDash val="solid"/>
              <a:round/>
            </a:ln>
          </a:top>
          <a:bottom>
            <a:ln w="12700" cap="flat">
              <a:solidFill>
                <a:srgbClr val="040404"/>
              </a:solidFill>
              <a:prstDash val="solid"/>
              <a:round/>
            </a:ln>
          </a:bottom>
          <a:insideH>
            <a:ln w="12700" cap="flat">
              <a:solidFill>
                <a:srgbClr val="040404"/>
              </a:solidFill>
              <a:prstDash val="solid"/>
              <a:round/>
            </a:ln>
          </a:insideH>
          <a:insideV>
            <a:ln w="12700" cap="flat">
              <a:solidFill>
                <a:srgbClr val="040404"/>
              </a:solidFill>
              <a:prstDash val="solid"/>
              <a:round/>
            </a:ln>
          </a:insideV>
        </a:tcBdr>
        <a:fill>
          <a:solidFill>
            <a:srgbClr val="040404">
              <a:alpha val="20000"/>
            </a:srgbClr>
          </a:solidFill>
        </a:fill>
      </a:tcStyle>
    </a:wholeTbl>
    <a:band2H>
      <a:tcTxStyle b="def" i="def"/>
      <a:tcStyle>
        <a:tcBdr/>
        <a:fill>
          <a:solidFill>
            <a:schemeClr val="accent4">
              <a:lumOff val="44000"/>
            </a:schemeClr>
          </a:solidFill>
        </a:fill>
      </a:tcStyle>
    </a:band2H>
    <a:firstCol>
      <a:tcTxStyle b="on" i="off">
        <a:fontRef idx="minor">
          <a:srgbClr val="040404"/>
        </a:fontRef>
        <a:srgbClr val="040404"/>
      </a:tcTxStyle>
      <a:tcStyle>
        <a:tcBdr>
          <a:left>
            <a:ln w="12700" cap="flat">
              <a:solidFill>
                <a:srgbClr val="040404"/>
              </a:solidFill>
              <a:prstDash val="solid"/>
              <a:round/>
            </a:ln>
          </a:left>
          <a:right>
            <a:ln w="12700" cap="flat">
              <a:solidFill>
                <a:srgbClr val="040404"/>
              </a:solidFill>
              <a:prstDash val="solid"/>
              <a:round/>
            </a:ln>
          </a:right>
          <a:top>
            <a:ln w="12700" cap="flat">
              <a:solidFill>
                <a:srgbClr val="040404"/>
              </a:solidFill>
              <a:prstDash val="solid"/>
              <a:round/>
            </a:ln>
          </a:top>
          <a:bottom>
            <a:ln w="12700" cap="flat">
              <a:solidFill>
                <a:srgbClr val="040404"/>
              </a:solidFill>
              <a:prstDash val="solid"/>
              <a:round/>
            </a:ln>
          </a:bottom>
          <a:insideH>
            <a:ln w="12700" cap="flat">
              <a:solidFill>
                <a:srgbClr val="040404"/>
              </a:solidFill>
              <a:prstDash val="solid"/>
              <a:round/>
            </a:ln>
          </a:insideH>
          <a:insideV>
            <a:ln w="12700" cap="flat">
              <a:solidFill>
                <a:srgbClr val="040404"/>
              </a:solidFill>
              <a:prstDash val="solid"/>
              <a:round/>
            </a:ln>
          </a:insideV>
        </a:tcBdr>
        <a:fill>
          <a:solidFill>
            <a:srgbClr val="040404">
              <a:alpha val="20000"/>
            </a:srgbClr>
          </a:solidFill>
        </a:fill>
      </a:tcStyle>
    </a:firstCol>
    <a:lastRow>
      <a:tcTxStyle b="on" i="off">
        <a:fontRef idx="minor">
          <a:srgbClr val="040404"/>
        </a:fontRef>
        <a:srgbClr val="040404"/>
      </a:tcTxStyle>
      <a:tcStyle>
        <a:tcBdr>
          <a:left>
            <a:ln w="12700" cap="flat">
              <a:solidFill>
                <a:srgbClr val="040404"/>
              </a:solidFill>
              <a:prstDash val="solid"/>
              <a:round/>
            </a:ln>
          </a:left>
          <a:right>
            <a:ln w="12700" cap="flat">
              <a:solidFill>
                <a:srgbClr val="040404"/>
              </a:solidFill>
              <a:prstDash val="solid"/>
              <a:round/>
            </a:ln>
          </a:right>
          <a:top>
            <a:ln w="50800" cap="flat">
              <a:solidFill>
                <a:srgbClr val="040404"/>
              </a:solidFill>
              <a:prstDash val="solid"/>
              <a:round/>
            </a:ln>
          </a:top>
          <a:bottom>
            <a:ln w="12700" cap="flat">
              <a:solidFill>
                <a:srgbClr val="040404"/>
              </a:solidFill>
              <a:prstDash val="solid"/>
              <a:round/>
            </a:ln>
          </a:bottom>
          <a:insideH>
            <a:ln w="12700" cap="flat">
              <a:solidFill>
                <a:srgbClr val="040404"/>
              </a:solidFill>
              <a:prstDash val="solid"/>
              <a:round/>
            </a:ln>
          </a:insideH>
          <a:insideV>
            <a:ln w="12700" cap="flat">
              <a:solidFill>
                <a:srgbClr val="040404"/>
              </a:solidFill>
              <a:prstDash val="solid"/>
              <a:round/>
            </a:ln>
          </a:insideV>
        </a:tcBdr>
        <a:fill>
          <a:noFill/>
        </a:fill>
      </a:tcStyle>
    </a:lastRow>
    <a:firstRow>
      <a:tcTxStyle b="on" i="off">
        <a:fontRef idx="minor">
          <a:srgbClr val="040404"/>
        </a:fontRef>
        <a:srgbClr val="040404"/>
      </a:tcTxStyle>
      <a:tcStyle>
        <a:tcBdr>
          <a:left>
            <a:ln w="12700" cap="flat">
              <a:solidFill>
                <a:srgbClr val="040404"/>
              </a:solidFill>
              <a:prstDash val="solid"/>
              <a:round/>
            </a:ln>
          </a:left>
          <a:right>
            <a:ln w="12700" cap="flat">
              <a:solidFill>
                <a:srgbClr val="040404"/>
              </a:solidFill>
              <a:prstDash val="solid"/>
              <a:round/>
            </a:ln>
          </a:right>
          <a:top>
            <a:ln w="12700" cap="flat">
              <a:solidFill>
                <a:srgbClr val="040404"/>
              </a:solidFill>
              <a:prstDash val="solid"/>
              <a:round/>
            </a:ln>
          </a:top>
          <a:bottom>
            <a:ln w="25400" cap="flat">
              <a:solidFill>
                <a:srgbClr val="040404"/>
              </a:solidFill>
              <a:prstDash val="solid"/>
              <a:round/>
            </a:ln>
          </a:bottom>
          <a:insideH>
            <a:ln w="12700" cap="flat">
              <a:solidFill>
                <a:srgbClr val="040404"/>
              </a:solidFill>
              <a:prstDash val="solid"/>
              <a:round/>
            </a:ln>
          </a:insideH>
          <a:insideV>
            <a:ln w="12700" cap="flat">
              <a:solidFill>
                <a:srgbClr val="04040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1" name="Shape 61"/>
          <p:cNvSpPr/>
          <p:nvPr>
            <p:ph type="sldImg"/>
          </p:nvPr>
        </p:nvSpPr>
        <p:spPr>
          <a:xfrm>
            <a:off x="1143000" y="685800"/>
            <a:ext cx="4572000" cy="3429000"/>
          </a:xfrm>
          <a:prstGeom prst="rect">
            <a:avLst/>
          </a:prstGeom>
        </p:spPr>
        <p:txBody>
          <a:bodyPr/>
          <a:lstStyle/>
          <a:p>
            <a:pPr/>
          </a:p>
        </p:txBody>
      </p:sp>
      <p:sp>
        <p:nvSpPr>
          <p:cNvPr id="62" name="Shape 6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chemeClr val="accent4">
            <a:lumOff val="44000"/>
          </a:schemeClr>
        </a:solidFill>
      </p:bgPr>
    </p:bg>
    <p:spTree>
      <p:nvGrpSpPr>
        <p:cNvPr id="1" name=""/>
        <p:cNvGrpSpPr/>
        <p:nvPr/>
      </p:nvGrpSpPr>
      <p:grpSpPr>
        <a:xfrm>
          <a:off x="0" y="0"/>
          <a:ext cx="0" cy="0"/>
          <a:chOff x="0" y="0"/>
          <a:chExt cx="0" cy="0"/>
        </a:xfrm>
      </p:grpSpPr>
      <p:sp>
        <p:nvSpPr>
          <p:cNvPr id="11" name="Title Text"/>
          <p:cNvSpPr txBox="1"/>
          <p:nvPr>
            <p:ph type="title"/>
          </p:nvPr>
        </p:nvSpPr>
        <p:spPr>
          <a:xfrm>
            <a:off x="713225" y="863275"/>
            <a:ext cx="4542300" cy="2051400"/>
          </a:xfrm>
          <a:prstGeom prst="rect">
            <a:avLst/>
          </a:prstGeom>
        </p:spPr>
        <p:txBody>
          <a:bodyPr anchor="ctr">
            <a:normAutofit fontScale="100000" lnSpcReduction="0"/>
          </a:bodyPr>
          <a:lstStyle>
            <a:lvl1pPr>
              <a:lnSpc>
                <a:spcPct val="90000"/>
              </a:lnSpc>
              <a:defRPr b="1" sz="5000"/>
            </a:lvl1pPr>
          </a:lstStyle>
          <a:p>
            <a:pPr/>
            <a:r>
              <a:t>Title Text</a:t>
            </a:r>
          </a:p>
        </p:txBody>
      </p:sp>
      <p:sp>
        <p:nvSpPr>
          <p:cNvPr id="12" name="Body Level One…"/>
          <p:cNvSpPr txBox="1"/>
          <p:nvPr>
            <p:ph type="body" sz="quarter" idx="1"/>
          </p:nvPr>
        </p:nvSpPr>
        <p:spPr>
          <a:xfrm>
            <a:off x="713225" y="4166975"/>
            <a:ext cx="4359000" cy="409501"/>
          </a:xfrm>
          <a:prstGeom prst="rect">
            <a:avLst/>
          </a:prstGeom>
        </p:spPr>
        <p:txBody>
          <a:bodyPr anchor="ctr">
            <a:normAutofit fontScale="100000" lnSpcReduction="0"/>
          </a:bodyPr>
          <a:lstStyle>
            <a:lvl1pPr marL="342900" indent="-228600">
              <a:lnSpc>
                <a:spcPct val="100000"/>
              </a:lnSpc>
              <a:buClrTx/>
              <a:buSzTx/>
              <a:buFontTx/>
              <a:buNone/>
              <a:defRPr sz="1600"/>
            </a:lvl1pPr>
            <a:lvl2pPr marL="342900" indent="254000">
              <a:lnSpc>
                <a:spcPct val="100000"/>
              </a:lnSpc>
              <a:buClrTx/>
              <a:buSzTx/>
              <a:buFontTx/>
              <a:buNone/>
              <a:defRPr sz="1600"/>
            </a:lvl2pPr>
            <a:lvl3pPr marL="342900" indent="711200">
              <a:lnSpc>
                <a:spcPct val="100000"/>
              </a:lnSpc>
              <a:buClrTx/>
              <a:buSzTx/>
              <a:buFontTx/>
              <a:buNone/>
              <a:defRPr sz="1600"/>
            </a:lvl3pPr>
            <a:lvl4pPr marL="342900" indent="1168400">
              <a:lnSpc>
                <a:spcPct val="100000"/>
              </a:lnSpc>
              <a:buClrTx/>
              <a:buSzTx/>
              <a:buFontTx/>
              <a:buNone/>
              <a:defRPr sz="1600"/>
            </a:lvl4pPr>
            <a:lvl5pPr marL="342900" indent="1625600">
              <a:lnSpc>
                <a:spcPct val="100000"/>
              </a:lnSpc>
              <a:buClrTx/>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8372812" y="174600"/>
            <a:ext cx="336813" cy="335250"/>
          </a:xfrm>
          <a:prstGeom prst="rect">
            <a:avLst/>
          </a:prstGeom>
        </p:spPr>
        <p:txBody>
          <a:bodyPr/>
          <a:lstStyle>
            <a:lvl1pPr>
              <a:defRPr>
                <a:solidFill>
                  <a:schemeClr val="accent2"/>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11_1">
    <p:bg>
      <p:bgPr>
        <a:solidFill>
          <a:schemeClr val="accent4">
            <a:lumOff val="44000"/>
          </a:schemeClr>
        </a:solidFill>
      </p:bgPr>
    </p:bg>
    <p:spTree>
      <p:nvGrpSpPr>
        <p:cNvPr id="1" name=""/>
        <p:cNvGrpSpPr/>
        <p:nvPr/>
      </p:nvGrpSpPr>
      <p:grpSpPr>
        <a:xfrm>
          <a:off x="0" y="0"/>
          <a:ext cx="0" cy="0"/>
          <a:chOff x="0" y="0"/>
          <a:chExt cx="0" cy="0"/>
        </a:xfrm>
      </p:grpSpPr>
      <p:sp>
        <p:nvSpPr>
          <p:cNvPr id="27" name="Title Text"/>
          <p:cNvSpPr txBox="1"/>
          <p:nvPr>
            <p:ph type="title"/>
          </p:nvPr>
        </p:nvSpPr>
        <p:spPr>
          <a:xfrm>
            <a:off x="3554702" y="557775"/>
            <a:ext cx="4732200" cy="576001"/>
          </a:xfrm>
          <a:prstGeom prst="rect">
            <a:avLst/>
          </a:prstGeom>
        </p:spPr>
        <p:txBody>
          <a:bodyPr anchor="ctr">
            <a:normAutofit fontScale="100000" lnSpcReduction="0"/>
          </a:bodyPr>
          <a:lstStyle>
            <a:lvl1pPr>
              <a:defRPr b="1"/>
            </a:lvl1pPr>
          </a:lstStyle>
          <a:p>
            <a:pPr/>
            <a:r>
              <a:t>Title Text</a:t>
            </a:r>
          </a:p>
        </p:txBody>
      </p:sp>
      <p:sp>
        <p:nvSpPr>
          <p:cNvPr id="28" name="Body Level One…"/>
          <p:cNvSpPr txBox="1"/>
          <p:nvPr>
            <p:ph type="body" sz="quarter" idx="1"/>
          </p:nvPr>
        </p:nvSpPr>
        <p:spPr>
          <a:xfrm>
            <a:off x="3554702" y="2495550"/>
            <a:ext cx="4453500" cy="2032200"/>
          </a:xfrm>
          <a:prstGeom prst="rect">
            <a:avLst/>
          </a:prstGeom>
        </p:spPr>
        <p:txBody>
          <a:bodyPr>
            <a:normAutofit fontScale="100000" lnSpcReduction="0"/>
          </a:bodyPr>
          <a:lstStyle>
            <a:lvl1pPr indent="-298450">
              <a:lnSpc>
                <a:spcPct val="100000"/>
              </a:lnSpc>
              <a:buClr>
                <a:srgbClr val="434343"/>
              </a:buClr>
              <a:buSzPts val="1400"/>
              <a:defRPr sz="1400">
                <a:solidFill>
                  <a:srgbClr val="434343"/>
                </a:solidFill>
              </a:defRPr>
            </a:lvl1pPr>
            <a:lvl2pPr marL="914400" indent="-317500">
              <a:lnSpc>
                <a:spcPct val="100000"/>
              </a:lnSpc>
              <a:buClr>
                <a:srgbClr val="434343"/>
              </a:buClr>
              <a:buSzPts val="1400"/>
              <a:defRPr sz="1400">
                <a:solidFill>
                  <a:srgbClr val="434343"/>
                </a:solidFill>
              </a:defRPr>
            </a:lvl2pPr>
            <a:lvl3pPr marL="1371600" indent="-317500">
              <a:lnSpc>
                <a:spcPct val="100000"/>
              </a:lnSpc>
              <a:buClr>
                <a:srgbClr val="434343"/>
              </a:buClr>
              <a:buSzPts val="1400"/>
              <a:defRPr sz="1400">
                <a:solidFill>
                  <a:srgbClr val="434343"/>
                </a:solidFill>
              </a:defRPr>
            </a:lvl3pPr>
            <a:lvl4pPr marL="1828800" indent="-317500">
              <a:lnSpc>
                <a:spcPct val="100000"/>
              </a:lnSpc>
              <a:buClr>
                <a:srgbClr val="434343"/>
              </a:buClr>
              <a:buSzPts val="1400"/>
              <a:defRPr sz="1400">
                <a:solidFill>
                  <a:srgbClr val="434343"/>
                </a:solidFill>
              </a:defRPr>
            </a:lvl4pPr>
            <a:lvl5pPr marL="2286000" indent="-317500">
              <a:lnSpc>
                <a:spcPct val="100000"/>
              </a:lnSpc>
              <a:buClr>
                <a:srgbClr val="434343"/>
              </a:buClr>
              <a:buSzPts val="1400"/>
              <a:defRPr sz="1400">
                <a:solidFill>
                  <a:srgbClr val="434343"/>
                </a:solidFill>
              </a:defRPr>
            </a:lvl5pPr>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xfrm>
            <a:off x="8372812" y="174600"/>
            <a:ext cx="336813" cy="335250"/>
          </a:xfrm>
          <a:prstGeom prst="rect">
            <a:avLst/>
          </a:prstGeom>
        </p:spPr>
        <p:txBody>
          <a:bodyPr/>
          <a:lstStyle>
            <a:lvl1pPr>
              <a:defRPr>
                <a:solidFill>
                  <a:schemeClr val="accent2"/>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8">
    <p:bg>
      <p:bgPr>
        <a:solidFill>
          <a:schemeClr val="accent4">
            <a:lumOff val="44000"/>
          </a:schemeClr>
        </a:solidFill>
      </p:bgPr>
    </p:bg>
    <p:spTree>
      <p:nvGrpSpPr>
        <p:cNvPr id="1" name=""/>
        <p:cNvGrpSpPr/>
        <p:nvPr/>
      </p:nvGrpSpPr>
      <p:grpSpPr>
        <a:xfrm>
          <a:off x="0" y="0"/>
          <a:ext cx="0" cy="0"/>
          <a:chOff x="0" y="0"/>
          <a:chExt cx="0" cy="0"/>
        </a:xfrm>
      </p:grpSpPr>
      <p:sp>
        <p:nvSpPr>
          <p:cNvPr id="36" name="Title Text"/>
          <p:cNvSpPr txBox="1"/>
          <p:nvPr>
            <p:ph type="title"/>
          </p:nvPr>
        </p:nvSpPr>
        <p:spPr>
          <a:xfrm>
            <a:off x="5262086" y="548796"/>
            <a:ext cx="2903401" cy="1093501"/>
          </a:xfrm>
          <a:prstGeom prst="rect">
            <a:avLst/>
          </a:prstGeom>
        </p:spPr>
        <p:txBody>
          <a:bodyPr anchor="ctr">
            <a:normAutofit fontScale="100000" lnSpcReduction="0"/>
          </a:bodyPr>
          <a:lstStyle>
            <a:lvl1pPr algn="ctr">
              <a:defRPr b="1" sz="4500"/>
            </a:lvl1pPr>
          </a:lstStyle>
          <a:p>
            <a:pPr/>
            <a:r>
              <a:t>Title Text</a:t>
            </a:r>
          </a:p>
        </p:txBody>
      </p:sp>
      <p:sp>
        <p:nvSpPr>
          <p:cNvPr id="37" name="Body Level One…"/>
          <p:cNvSpPr txBox="1"/>
          <p:nvPr>
            <p:ph type="body" sz="quarter" idx="1"/>
          </p:nvPr>
        </p:nvSpPr>
        <p:spPr>
          <a:xfrm>
            <a:off x="5105937" y="1428889"/>
            <a:ext cx="3215701" cy="1199101"/>
          </a:xfrm>
          <a:prstGeom prst="rect">
            <a:avLst/>
          </a:prstGeom>
        </p:spPr>
        <p:txBody>
          <a:bodyPr anchor="ctr">
            <a:normAutofit fontScale="100000" lnSpcReduction="0"/>
          </a:bodyPr>
          <a:lstStyle>
            <a:lvl1pPr marL="342900" indent="-228600" algn="ctr">
              <a:lnSpc>
                <a:spcPct val="100000"/>
              </a:lnSpc>
              <a:buClrTx/>
              <a:buSzTx/>
              <a:buFontTx/>
              <a:buNone/>
              <a:defRPr sz="1400"/>
            </a:lvl1pPr>
            <a:lvl2pPr marL="342900" indent="254000" algn="ctr">
              <a:lnSpc>
                <a:spcPct val="100000"/>
              </a:lnSpc>
              <a:buClrTx/>
              <a:buSzTx/>
              <a:buFontTx/>
              <a:buNone/>
              <a:defRPr sz="1400"/>
            </a:lvl2pPr>
            <a:lvl3pPr marL="342900" indent="711200" algn="ctr">
              <a:lnSpc>
                <a:spcPct val="100000"/>
              </a:lnSpc>
              <a:buClrTx/>
              <a:buSzTx/>
              <a:buFontTx/>
              <a:buNone/>
              <a:defRPr sz="1400"/>
            </a:lvl3pPr>
            <a:lvl4pPr marL="342900" indent="1168400" algn="ctr">
              <a:lnSpc>
                <a:spcPct val="100000"/>
              </a:lnSpc>
              <a:buClrTx/>
              <a:buSzTx/>
              <a:buFontTx/>
              <a:buNone/>
              <a:defRPr sz="1400"/>
            </a:lvl4pPr>
            <a:lvl5pPr marL="342900" indent="1625600" algn="ctr">
              <a:lnSpc>
                <a:spcPct val="100000"/>
              </a:lnSpc>
              <a:buClrTx/>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xfrm>
            <a:off x="8372812" y="174600"/>
            <a:ext cx="336813" cy="335250"/>
          </a:xfrm>
          <a:prstGeom prst="rect">
            <a:avLst/>
          </a:prstGeom>
        </p:spPr>
        <p:txBody>
          <a:bodyPr/>
          <a:lstStyle>
            <a:lvl1pPr>
              <a:defRPr>
                <a:solidFill>
                  <a:schemeClr val="accent2"/>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9">
    <p:bg>
      <p:bgPr>
        <a:solidFill>
          <a:schemeClr val="accent4">
            <a:lumOff val="44000"/>
          </a:schemeClr>
        </a:solidFill>
      </p:bgPr>
    </p:bg>
    <p:spTree>
      <p:nvGrpSpPr>
        <p:cNvPr id="1" name=""/>
        <p:cNvGrpSpPr/>
        <p:nvPr/>
      </p:nvGrpSpPr>
      <p:grpSpPr>
        <a:xfrm>
          <a:off x="0" y="0"/>
          <a:ext cx="0" cy="0"/>
          <a:chOff x="0" y="0"/>
          <a:chExt cx="0" cy="0"/>
        </a:xfrm>
      </p:grpSpPr>
      <p:sp>
        <p:nvSpPr>
          <p:cNvPr id="45" name="Slide Number"/>
          <p:cNvSpPr txBox="1"/>
          <p:nvPr>
            <p:ph type="sldNum" sz="quarter" idx="2"/>
          </p:nvPr>
        </p:nvSpPr>
        <p:spPr>
          <a:xfrm>
            <a:off x="8372738" y="174588"/>
            <a:ext cx="336814" cy="335251"/>
          </a:xfrm>
          <a:prstGeom prst="rect">
            <a:avLst/>
          </a:prstGeom>
        </p:spPr>
        <p:txBody>
          <a:bodyPr/>
          <a:lstStyle>
            <a:lvl1pPr>
              <a:defRPr>
                <a:solidFill>
                  <a:schemeClr val="accent2"/>
                </a:solidFill>
              </a:defRPr>
            </a:lvl1pPr>
          </a:lstStyle>
          <a:p>
            <a:pPr/>
            <a:fld id="{86CB4B4D-7CA3-9044-876B-883B54F8677D}" type="slidenum"/>
          </a:p>
        </p:txBody>
      </p:sp>
      <p:sp>
        <p:nvSpPr>
          <p:cNvPr id="46" name="Body Level One…"/>
          <p:cNvSpPr txBox="1"/>
          <p:nvPr>
            <p:ph type="body" sz="quarter" idx="1"/>
          </p:nvPr>
        </p:nvSpPr>
        <p:spPr>
          <a:xfrm>
            <a:off x="434449" y="214263"/>
            <a:ext cx="1556701" cy="255901"/>
          </a:xfrm>
          <a:prstGeom prst="rect">
            <a:avLst/>
          </a:prstGeom>
        </p:spPr>
        <p:txBody>
          <a:bodyPr anchor="ctr">
            <a:normAutofit fontScale="100000" lnSpcReduction="0"/>
          </a:bodyPr>
          <a:lstStyle>
            <a:lvl1pPr marL="342900" indent="-228600">
              <a:lnSpc>
                <a:spcPct val="100000"/>
              </a:lnSpc>
              <a:buClrTx/>
              <a:buSzTx/>
              <a:buFontTx/>
              <a:buNone/>
              <a:defRPr sz="1000">
                <a:solidFill>
                  <a:schemeClr val="accent2"/>
                </a:solidFill>
                <a:latin typeface="Libre Baskerville"/>
                <a:ea typeface="Libre Baskerville"/>
                <a:cs typeface="Libre Baskerville"/>
                <a:sym typeface="Libre Baskerville"/>
              </a:defRPr>
            </a:lvl1pPr>
            <a:lvl2pPr marL="342900" indent="254000">
              <a:lnSpc>
                <a:spcPct val="100000"/>
              </a:lnSpc>
              <a:buClrTx/>
              <a:buSzTx/>
              <a:buFontTx/>
              <a:buNone/>
              <a:defRPr sz="1000">
                <a:solidFill>
                  <a:schemeClr val="accent2"/>
                </a:solidFill>
                <a:latin typeface="Libre Baskerville"/>
                <a:ea typeface="Libre Baskerville"/>
                <a:cs typeface="Libre Baskerville"/>
                <a:sym typeface="Libre Baskerville"/>
              </a:defRPr>
            </a:lvl2pPr>
            <a:lvl3pPr marL="342900" indent="711200">
              <a:lnSpc>
                <a:spcPct val="100000"/>
              </a:lnSpc>
              <a:buClrTx/>
              <a:buSzTx/>
              <a:buFontTx/>
              <a:buNone/>
              <a:defRPr sz="1000">
                <a:solidFill>
                  <a:schemeClr val="accent2"/>
                </a:solidFill>
                <a:latin typeface="Libre Baskerville"/>
                <a:ea typeface="Libre Baskerville"/>
                <a:cs typeface="Libre Baskerville"/>
                <a:sym typeface="Libre Baskerville"/>
              </a:defRPr>
            </a:lvl3pPr>
            <a:lvl4pPr marL="342900" indent="1168400">
              <a:lnSpc>
                <a:spcPct val="100000"/>
              </a:lnSpc>
              <a:buClrTx/>
              <a:buSzTx/>
              <a:buFontTx/>
              <a:buNone/>
              <a:defRPr sz="1000">
                <a:solidFill>
                  <a:schemeClr val="accent2"/>
                </a:solidFill>
                <a:latin typeface="Libre Baskerville"/>
                <a:ea typeface="Libre Baskerville"/>
                <a:cs typeface="Libre Baskerville"/>
                <a:sym typeface="Libre Baskerville"/>
              </a:defRPr>
            </a:lvl4pPr>
            <a:lvl5pPr marL="342900" indent="1625600">
              <a:lnSpc>
                <a:spcPct val="100000"/>
              </a:lnSpc>
              <a:buClrTx/>
              <a:buSzTx/>
              <a:buFontTx/>
              <a:buNone/>
              <a:defRPr sz="1000">
                <a:solidFill>
                  <a:schemeClr val="accent2"/>
                </a:solidFill>
                <a:latin typeface="Libre Baskerville"/>
                <a:ea typeface="Libre Baskerville"/>
                <a:cs typeface="Libre Baskerville"/>
                <a:sym typeface="Libre Baskerville"/>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_9_1">
    <p:bg>
      <p:bgPr>
        <a:solidFill>
          <a:schemeClr val="accent4">
            <a:lumOff val="44000"/>
          </a:schemeClr>
        </a:solidFill>
      </p:bgPr>
    </p:bg>
    <p:spTree>
      <p:nvGrpSpPr>
        <p:cNvPr id="1" name=""/>
        <p:cNvGrpSpPr/>
        <p:nvPr/>
      </p:nvGrpSpPr>
      <p:grpSpPr>
        <a:xfrm>
          <a:off x="0" y="0"/>
          <a:ext cx="0" cy="0"/>
          <a:chOff x="0" y="0"/>
          <a:chExt cx="0" cy="0"/>
        </a:xfrm>
      </p:grpSpPr>
      <p:sp>
        <p:nvSpPr>
          <p:cNvPr id="53" name="Google Shape;172;p28"/>
          <p:cNvSpPr/>
          <p:nvPr/>
        </p:nvSpPr>
        <p:spPr>
          <a:xfrm>
            <a:off x="-27282" y="4603999"/>
            <a:ext cx="9184800" cy="548701"/>
          </a:xfrm>
          <a:prstGeom prst="rect">
            <a:avLst/>
          </a:prstGeom>
          <a:solidFill>
            <a:schemeClr val="accent1"/>
          </a:solidFill>
          <a:ln w="12700">
            <a:miter lim="400000"/>
          </a:ln>
        </p:spPr>
        <p:txBody>
          <a:bodyPr lIns="45719" rIns="45719" anchor="ctr"/>
          <a:lstStyle/>
          <a:p>
            <a:pPr>
              <a:defRPr>
                <a:solidFill>
                  <a:srgbClr val="000000"/>
                </a:solidFill>
              </a:defRPr>
            </a:pPr>
          </a:p>
        </p:txBody>
      </p:sp>
      <p:sp>
        <p:nvSpPr>
          <p:cNvPr id="54" name="Slide Number"/>
          <p:cNvSpPr txBox="1"/>
          <p:nvPr>
            <p:ph type="sldNum" sz="quarter" idx="2"/>
          </p:nvPr>
        </p:nvSpPr>
        <p:spPr>
          <a:xfrm>
            <a:off x="8372738" y="174588"/>
            <a:ext cx="336814" cy="335251"/>
          </a:xfrm>
          <a:prstGeom prst="rect">
            <a:avLst/>
          </a:prstGeom>
        </p:spPr>
        <p:txBody>
          <a:bodyPr/>
          <a:lstStyle>
            <a:lvl1pPr>
              <a:defRPr>
                <a:solidFill>
                  <a:schemeClr val="accent2"/>
                </a:solidFill>
              </a:defRPr>
            </a:lvl1pPr>
          </a:lstStyle>
          <a:p>
            <a:pPr/>
            <a:fld id="{86CB4B4D-7CA3-9044-876B-883B54F8677D}" type="slidenum"/>
          </a:p>
        </p:txBody>
      </p:sp>
      <p:sp>
        <p:nvSpPr>
          <p:cNvPr id="55" name="Body Level One…"/>
          <p:cNvSpPr txBox="1"/>
          <p:nvPr>
            <p:ph type="body" sz="quarter" idx="1"/>
          </p:nvPr>
        </p:nvSpPr>
        <p:spPr>
          <a:xfrm>
            <a:off x="434449" y="214263"/>
            <a:ext cx="1556701" cy="255901"/>
          </a:xfrm>
          <a:prstGeom prst="rect">
            <a:avLst/>
          </a:prstGeom>
        </p:spPr>
        <p:txBody>
          <a:bodyPr anchor="ctr">
            <a:normAutofit fontScale="100000" lnSpcReduction="0"/>
          </a:bodyPr>
          <a:lstStyle>
            <a:lvl1pPr marL="342900" indent="-228600">
              <a:lnSpc>
                <a:spcPct val="100000"/>
              </a:lnSpc>
              <a:buClrTx/>
              <a:buSzTx/>
              <a:buFontTx/>
              <a:buNone/>
              <a:defRPr sz="1000">
                <a:solidFill>
                  <a:schemeClr val="accent2"/>
                </a:solidFill>
                <a:latin typeface="Libre Baskerville"/>
                <a:ea typeface="Libre Baskerville"/>
                <a:cs typeface="Libre Baskerville"/>
                <a:sym typeface="Libre Baskerville"/>
              </a:defRPr>
            </a:lvl1pPr>
            <a:lvl2pPr marL="342900" indent="254000">
              <a:lnSpc>
                <a:spcPct val="100000"/>
              </a:lnSpc>
              <a:buClrTx/>
              <a:buSzTx/>
              <a:buFontTx/>
              <a:buNone/>
              <a:defRPr sz="1000">
                <a:solidFill>
                  <a:schemeClr val="accent2"/>
                </a:solidFill>
                <a:latin typeface="Libre Baskerville"/>
                <a:ea typeface="Libre Baskerville"/>
                <a:cs typeface="Libre Baskerville"/>
                <a:sym typeface="Libre Baskerville"/>
              </a:defRPr>
            </a:lvl2pPr>
            <a:lvl3pPr marL="342900" indent="711200">
              <a:lnSpc>
                <a:spcPct val="100000"/>
              </a:lnSpc>
              <a:buClrTx/>
              <a:buSzTx/>
              <a:buFontTx/>
              <a:buNone/>
              <a:defRPr sz="1000">
                <a:solidFill>
                  <a:schemeClr val="accent2"/>
                </a:solidFill>
                <a:latin typeface="Libre Baskerville"/>
                <a:ea typeface="Libre Baskerville"/>
                <a:cs typeface="Libre Baskerville"/>
                <a:sym typeface="Libre Baskerville"/>
              </a:defRPr>
            </a:lvl3pPr>
            <a:lvl4pPr marL="342900" indent="1168400">
              <a:lnSpc>
                <a:spcPct val="100000"/>
              </a:lnSpc>
              <a:buClrTx/>
              <a:buSzTx/>
              <a:buFontTx/>
              <a:buNone/>
              <a:defRPr sz="1000">
                <a:solidFill>
                  <a:schemeClr val="accent2"/>
                </a:solidFill>
                <a:latin typeface="Libre Baskerville"/>
                <a:ea typeface="Libre Baskerville"/>
                <a:cs typeface="Libre Baskerville"/>
                <a:sym typeface="Libre Baskerville"/>
              </a:defRPr>
            </a:lvl4pPr>
            <a:lvl5pPr marL="342900" indent="1625600">
              <a:lnSpc>
                <a:spcPct val="100000"/>
              </a:lnSpc>
              <a:buClrTx/>
              <a:buSzTx/>
              <a:buFontTx/>
              <a:buNone/>
              <a:defRPr sz="1000">
                <a:solidFill>
                  <a:schemeClr val="accent2"/>
                </a:solidFill>
                <a:latin typeface="Libre Baskerville"/>
                <a:ea typeface="Libre Baskerville"/>
                <a:cs typeface="Libre Baskerville"/>
                <a:sym typeface="Libre Baskerville"/>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05978"/>
            <a:ext cx="8229600" cy="99417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lstStyle/>
          <a:p>
            <a:pPr/>
            <a:r>
              <a:t>Title Text</a:t>
            </a:r>
          </a:p>
        </p:txBody>
      </p:sp>
      <p:sp>
        <p:nvSpPr>
          <p:cNvPr id="3" name="Body Level One…"/>
          <p:cNvSpPr txBox="1"/>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4419600" y="4599637"/>
            <a:ext cx="2133600" cy="335251"/>
          </a:xfrm>
          <a:prstGeom prst="rect">
            <a:avLst/>
          </a:prstGeom>
          <a:ln w="12700">
            <a:miter lim="400000"/>
          </a:ln>
        </p:spPr>
        <p:txBody>
          <a:bodyPr wrap="none" lIns="91424" tIns="91424" rIns="91424" bIns="91424" anchor="ctr">
            <a:spAutoFit/>
          </a:bodyPr>
          <a:lstStyle>
            <a:lvl1pPr algn="r">
              <a:defRPr sz="1000">
                <a:latin typeface="Libre Baskerville"/>
                <a:ea typeface="Libre Baskerville"/>
                <a:cs typeface="Libre Baskerville"/>
                <a:sym typeface="Libre Baskervill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40404"/>
          </a:solidFill>
          <a:uFillTx/>
          <a:latin typeface="Libre Baskerville"/>
          <a:ea typeface="Libre Baskerville"/>
          <a:cs typeface="Libre Baskerville"/>
          <a:sym typeface="Libre Baskerville"/>
        </a:defRPr>
      </a:lvl1pPr>
      <a:lvl2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40404"/>
          </a:solidFill>
          <a:uFillTx/>
          <a:latin typeface="Libre Baskerville"/>
          <a:ea typeface="Libre Baskerville"/>
          <a:cs typeface="Libre Baskerville"/>
          <a:sym typeface="Libre Baskerville"/>
        </a:defRPr>
      </a:lvl2pPr>
      <a:lvl3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40404"/>
          </a:solidFill>
          <a:uFillTx/>
          <a:latin typeface="Libre Baskerville"/>
          <a:ea typeface="Libre Baskerville"/>
          <a:cs typeface="Libre Baskerville"/>
          <a:sym typeface="Libre Baskerville"/>
        </a:defRPr>
      </a:lvl3pPr>
      <a:lvl4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40404"/>
          </a:solidFill>
          <a:uFillTx/>
          <a:latin typeface="Libre Baskerville"/>
          <a:ea typeface="Libre Baskerville"/>
          <a:cs typeface="Libre Baskerville"/>
          <a:sym typeface="Libre Baskerville"/>
        </a:defRPr>
      </a:lvl4pPr>
      <a:lvl5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40404"/>
          </a:solidFill>
          <a:uFillTx/>
          <a:latin typeface="Libre Baskerville"/>
          <a:ea typeface="Libre Baskerville"/>
          <a:cs typeface="Libre Baskerville"/>
          <a:sym typeface="Libre Baskerville"/>
        </a:defRPr>
      </a:lvl5pPr>
      <a:lvl6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40404"/>
          </a:solidFill>
          <a:uFillTx/>
          <a:latin typeface="Libre Baskerville"/>
          <a:ea typeface="Libre Baskerville"/>
          <a:cs typeface="Libre Baskerville"/>
          <a:sym typeface="Libre Baskerville"/>
        </a:defRPr>
      </a:lvl6pPr>
      <a:lvl7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40404"/>
          </a:solidFill>
          <a:uFillTx/>
          <a:latin typeface="Libre Baskerville"/>
          <a:ea typeface="Libre Baskerville"/>
          <a:cs typeface="Libre Baskerville"/>
          <a:sym typeface="Libre Baskerville"/>
        </a:defRPr>
      </a:lvl7pPr>
      <a:lvl8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40404"/>
          </a:solidFill>
          <a:uFillTx/>
          <a:latin typeface="Libre Baskerville"/>
          <a:ea typeface="Libre Baskerville"/>
          <a:cs typeface="Libre Baskerville"/>
          <a:sym typeface="Libre Baskerville"/>
        </a:defRPr>
      </a:lvl8pPr>
      <a:lvl9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40404"/>
          </a:solidFill>
          <a:uFillTx/>
          <a:latin typeface="Libre Baskerville"/>
          <a:ea typeface="Libre Baskerville"/>
          <a:cs typeface="Libre Baskerville"/>
          <a:sym typeface="Libre Baskerville"/>
        </a:defRPr>
      </a:lvl9pPr>
    </p:titleStyle>
    <p:bodyStyle>
      <a:lvl1pPr marL="457200" marR="0" indent="-342900" algn="l" defTabSz="914400" rtl="0" latinLnBrk="0">
        <a:lnSpc>
          <a:spcPct val="115000"/>
        </a:lnSpc>
        <a:spcBef>
          <a:spcPts val="0"/>
        </a:spcBef>
        <a:spcAft>
          <a:spcPts val="0"/>
        </a:spcAft>
        <a:buClr>
          <a:srgbClr val="040404"/>
        </a:buClr>
        <a:buSzPts val="1800"/>
        <a:buFont typeface="Helvetica"/>
        <a:buChar char="●"/>
        <a:tabLst/>
        <a:defRPr b="0" baseline="0" cap="none" i="0" spc="0" strike="noStrike" sz="1800" u="none">
          <a:solidFill>
            <a:srgbClr val="040404"/>
          </a:solidFill>
          <a:uFillTx/>
          <a:latin typeface="Karla"/>
          <a:ea typeface="Karla"/>
          <a:cs typeface="Karla"/>
          <a:sym typeface="Karla"/>
        </a:defRPr>
      </a:lvl1pPr>
      <a:lvl2pPr marL="1005114" marR="0" indent="-408214" algn="l" defTabSz="914400" rtl="0" latinLnBrk="0">
        <a:lnSpc>
          <a:spcPct val="115000"/>
        </a:lnSpc>
        <a:spcBef>
          <a:spcPts val="0"/>
        </a:spcBef>
        <a:spcAft>
          <a:spcPts val="0"/>
        </a:spcAft>
        <a:buClr>
          <a:srgbClr val="040404"/>
        </a:buClr>
        <a:buSzPts val="1800"/>
        <a:buFont typeface="Helvetica"/>
        <a:buChar char="○"/>
        <a:tabLst/>
        <a:defRPr b="0" baseline="0" cap="none" i="0" spc="0" strike="noStrike" sz="1800" u="none">
          <a:solidFill>
            <a:srgbClr val="040404"/>
          </a:solidFill>
          <a:uFillTx/>
          <a:latin typeface="Karla"/>
          <a:ea typeface="Karla"/>
          <a:cs typeface="Karla"/>
          <a:sym typeface="Karla"/>
        </a:defRPr>
      </a:lvl2pPr>
      <a:lvl3pPr marL="1462314" marR="0" indent="-408214" algn="l" defTabSz="914400" rtl="0" latinLnBrk="0">
        <a:lnSpc>
          <a:spcPct val="115000"/>
        </a:lnSpc>
        <a:spcBef>
          <a:spcPts val="0"/>
        </a:spcBef>
        <a:spcAft>
          <a:spcPts val="0"/>
        </a:spcAft>
        <a:buClr>
          <a:srgbClr val="040404"/>
        </a:buClr>
        <a:buSzPts val="1800"/>
        <a:buFont typeface="Helvetica"/>
        <a:buChar char="■"/>
        <a:tabLst/>
        <a:defRPr b="0" baseline="0" cap="none" i="0" spc="0" strike="noStrike" sz="1800" u="none">
          <a:solidFill>
            <a:srgbClr val="040404"/>
          </a:solidFill>
          <a:uFillTx/>
          <a:latin typeface="Karla"/>
          <a:ea typeface="Karla"/>
          <a:cs typeface="Karla"/>
          <a:sym typeface="Karla"/>
        </a:defRPr>
      </a:lvl3pPr>
      <a:lvl4pPr marL="1919514" marR="0" indent="-408214" algn="l" defTabSz="914400" rtl="0" latinLnBrk="0">
        <a:lnSpc>
          <a:spcPct val="115000"/>
        </a:lnSpc>
        <a:spcBef>
          <a:spcPts val="0"/>
        </a:spcBef>
        <a:spcAft>
          <a:spcPts val="0"/>
        </a:spcAft>
        <a:buClr>
          <a:srgbClr val="040404"/>
        </a:buClr>
        <a:buSzPts val="1800"/>
        <a:buFont typeface="Helvetica"/>
        <a:buChar char="●"/>
        <a:tabLst/>
        <a:defRPr b="0" baseline="0" cap="none" i="0" spc="0" strike="noStrike" sz="1800" u="none">
          <a:solidFill>
            <a:srgbClr val="040404"/>
          </a:solidFill>
          <a:uFillTx/>
          <a:latin typeface="Karla"/>
          <a:ea typeface="Karla"/>
          <a:cs typeface="Karla"/>
          <a:sym typeface="Karla"/>
        </a:defRPr>
      </a:lvl4pPr>
      <a:lvl5pPr marL="2376714" marR="0" indent="-408214" algn="l" defTabSz="914400" rtl="0" latinLnBrk="0">
        <a:lnSpc>
          <a:spcPct val="115000"/>
        </a:lnSpc>
        <a:spcBef>
          <a:spcPts val="0"/>
        </a:spcBef>
        <a:spcAft>
          <a:spcPts val="0"/>
        </a:spcAft>
        <a:buClr>
          <a:srgbClr val="040404"/>
        </a:buClr>
        <a:buSzPts val="1800"/>
        <a:buFont typeface="Helvetica"/>
        <a:buChar char="○"/>
        <a:tabLst/>
        <a:defRPr b="0" baseline="0" cap="none" i="0" spc="0" strike="noStrike" sz="1800" u="none">
          <a:solidFill>
            <a:srgbClr val="040404"/>
          </a:solidFill>
          <a:uFillTx/>
          <a:latin typeface="Karla"/>
          <a:ea typeface="Karla"/>
          <a:cs typeface="Karla"/>
          <a:sym typeface="Karla"/>
        </a:defRPr>
      </a:lvl5pPr>
      <a:lvl6pPr marL="2833914" marR="0" indent="-408214" algn="l" defTabSz="914400" rtl="0" latinLnBrk="0">
        <a:lnSpc>
          <a:spcPct val="115000"/>
        </a:lnSpc>
        <a:spcBef>
          <a:spcPts val="0"/>
        </a:spcBef>
        <a:spcAft>
          <a:spcPts val="0"/>
        </a:spcAft>
        <a:buClr>
          <a:srgbClr val="040404"/>
        </a:buClr>
        <a:buSzPts val="1800"/>
        <a:buFont typeface="Helvetica"/>
        <a:buChar char="■"/>
        <a:tabLst/>
        <a:defRPr b="0" baseline="0" cap="none" i="0" spc="0" strike="noStrike" sz="1800" u="none">
          <a:solidFill>
            <a:srgbClr val="040404"/>
          </a:solidFill>
          <a:uFillTx/>
          <a:latin typeface="Karla"/>
          <a:ea typeface="Karla"/>
          <a:cs typeface="Karla"/>
          <a:sym typeface="Karla"/>
        </a:defRPr>
      </a:lvl6pPr>
      <a:lvl7pPr marL="3291114" marR="0" indent="-408214" algn="l" defTabSz="914400" rtl="0" latinLnBrk="0">
        <a:lnSpc>
          <a:spcPct val="115000"/>
        </a:lnSpc>
        <a:spcBef>
          <a:spcPts val="0"/>
        </a:spcBef>
        <a:spcAft>
          <a:spcPts val="0"/>
        </a:spcAft>
        <a:buClr>
          <a:srgbClr val="040404"/>
        </a:buClr>
        <a:buSzPts val="1800"/>
        <a:buFont typeface="Helvetica"/>
        <a:buChar char="●"/>
        <a:tabLst/>
        <a:defRPr b="0" baseline="0" cap="none" i="0" spc="0" strike="noStrike" sz="1800" u="none">
          <a:solidFill>
            <a:srgbClr val="040404"/>
          </a:solidFill>
          <a:uFillTx/>
          <a:latin typeface="Karla"/>
          <a:ea typeface="Karla"/>
          <a:cs typeface="Karla"/>
          <a:sym typeface="Karla"/>
        </a:defRPr>
      </a:lvl7pPr>
      <a:lvl8pPr marL="3748314" marR="0" indent="-408214" algn="l" defTabSz="914400" rtl="0" latinLnBrk="0">
        <a:lnSpc>
          <a:spcPct val="115000"/>
        </a:lnSpc>
        <a:spcBef>
          <a:spcPts val="0"/>
        </a:spcBef>
        <a:spcAft>
          <a:spcPts val="0"/>
        </a:spcAft>
        <a:buClr>
          <a:srgbClr val="040404"/>
        </a:buClr>
        <a:buSzPts val="1800"/>
        <a:buFont typeface="Helvetica"/>
        <a:buChar char="○"/>
        <a:tabLst/>
        <a:defRPr b="0" baseline="0" cap="none" i="0" spc="0" strike="noStrike" sz="1800" u="none">
          <a:solidFill>
            <a:srgbClr val="040404"/>
          </a:solidFill>
          <a:uFillTx/>
          <a:latin typeface="Karla"/>
          <a:ea typeface="Karla"/>
          <a:cs typeface="Karla"/>
          <a:sym typeface="Karla"/>
        </a:defRPr>
      </a:lvl8pPr>
      <a:lvl9pPr marL="4205514" marR="0" indent="-408214" algn="l" defTabSz="914400" rtl="0" latinLnBrk="0">
        <a:lnSpc>
          <a:spcPct val="115000"/>
        </a:lnSpc>
        <a:spcBef>
          <a:spcPts val="0"/>
        </a:spcBef>
        <a:spcAft>
          <a:spcPts val="0"/>
        </a:spcAft>
        <a:buClr>
          <a:srgbClr val="040404"/>
        </a:buClr>
        <a:buSzPts val="1800"/>
        <a:buFont typeface="Helvetica"/>
        <a:buChar char="■"/>
        <a:tabLst/>
        <a:defRPr b="0" baseline="0" cap="none" i="0" spc="0" strike="noStrike" sz="1800" u="none">
          <a:solidFill>
            <a:srgbClr val="040404"/>
          </a:solidFill>
          <a:uFillTx/>
          <a:latin typeface="Karla"/>
          <a:ea typeface="Karla"/>
          <a:cs typeface="Karla"/>
          <a:sym typeface="Karla"/>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Libre Baskerville"/>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Libre Baskerville"/>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Libre Baskerville"/>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Libre Baskerville"/>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Libre Baskerville"/>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Libre Baskerville"/>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Libre Baskerville"/>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Libre Baskerville"/>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Libre Baskervill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10.jpeg"/><Relationship Id="rId4" Type="http://schemas.openxmlformats.org/officeDocument/2006/relationships/image" Target="../media/image3.jpeg"/><Relationship Id="rId5"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10.jpeg"/><Relationship Id="rId5"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10.jpeg"/><Relationship Id="rId5"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11.jpeg"/><Relationship Id="rId4" Type="http://schemas.openxmlformats.org/officeDocument/2006/relationships/image" Target="../media/image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12.jpeg"/><Relationship Id="rId4" Type="http://schemas.openxmlformats.org/officeDocument/2006/relationships/image" Target="../media/image9.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13.jpeg"/><Relationship Id="rId4" Type="http://schemas.openxmlformats.org/officeDocument/2006/relationships/image" Target="../media/image9.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1.png"/><Relationship Id="rId4" Type="http://schemas.openxmlformats.org/officeDocument/2006/relationships/image" Target="../media/image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14.jpeg"/><Relationship Id="rId4" Type="http://schemas.openxmlformats.org/officeDocument/2006/relationships/image" Target="../media/image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15.jpeg"/><Relationship Id="rId4" Type="http://schemas.openxmlformats.org/officeDocument/2006/relationships/image" Target="../media/image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jpeg"/><Relationship Id="rId10" Type="http://schemas.openxmlformats.org/officeDocument/2006/relationships/image" Target="../media/image32.jpeg"/><Relationship Id="rId11" Type="http://schemas.openxmlformats.org/officeDocument/2006/relationships/image" Target="../media/image3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jpeg"/><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jpeg"/><Relationship Id="rId3" Type="http://schemas.openxmlformats.org/officeDocument/2006/relationships/image" Target="../media/image51.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jpeg"/><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jpeg"/><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jpeg"/><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jpeg"/><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jpeg"/><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 Id="rId9" Type="http://schemas.openxmlformats.org/officeDocument/2006/relationships/image" Target="../media/image84.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jpeg"/><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jpeg"/><Relationship Id="rId7" Type="http://schemas.openxmlformats.org/officeDocument/2006/relationships/image" Target="../media/image90.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1.jpeg"/><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7" Type="http://schemas.openxmlformats.org/officeDocument/2006/relationships/image" Target="../media/image9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jpeg"/><Relationship Id="rId3" Type="http://schemas.openxmlformats.org/officeDocument/2006/relationships/image" Target="../media/image2.jpeg"/><Relationship Id="rId4" Type="http://schemas.openxmlformats.org/officeDocument/2006/relationships/image" Target="../media/image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 name="Title 4"/>
          <p:cNvSpPr txBox="1"/>
          <p:nvPr>
            <p:ph type="ctrTitle"/>
          </p:nvPr>
        </p:nvSpPr>
        <p:spPr>
          <a:xfrm>
            <a:off x="322808" y="1631372"/>
            <a:ext cx="8455433" cy="737756"/>
          </a:xfrm>
          <a:prstGeom prst="rect">
            <a:avLst/>
          </a:prstGeom>
          <a:solidFill>
            <a:srgbClr val="F9FDF5"/>
          </a:solidFill>
        </p:spPr>
        <p:txBody>
          <a:bodyPr/>
          <a:lstStyle/>
          <a:p>
            <a:pPr algn="ctr" defTabSz="365760">
              <a:lnSpc>
                <a:spcPct val="100000"/>
              </a:lnSpc>
              <a:defRPr sz="880">
                <a:latin typeface="Montserat"/>
                <a:ea typeface="Montserat"/>
                <a:cs typeface="Montserat"/>
                <a:sym typeface="Montserat"/>
              </a:defRPr>
            </a:pPr>
            <a:br/>
            <a:r>
              <a:rPr sz="1760">
                <a:latin typeface="Bahnschrift Condensed"/>
                <a:ea typeface="Bahnschrift Condensed"/>
                <a:cs typeface="Bahnschrift Condensed"/>
                <a:sym typeface="Bahnschrift Condensed"/>
              </a:rPr>
              <a:t>MOGLOOP PLANT-BASED </a:t>
            </a:r>
            <a:br>
              <a:rPr sz="1760">
                <a:latin typeface="Bahnschrift Condensed"/>
                <a:ea typeface="Bahnschrift Condensed"/>
                <a:cs typeface="Bahnschrift Condensed"/>
                <a:sym typeface="Bahnschrift Condensed"/>
              </a:rPr>
            </a:br>
            <a:r>
              <a:rPr sz="1760">
                <a:latin typeface="Bahnschrift Condensed"/>
                <a:ea typeface="Bahnschrift Condensed"/>
                <a:cs typeface="Bahnschrift Condensed"/>
                <a:sym typeface="Bahnschrift Condensed"/>
              </a:rPr>
              <a:t>ORGANIC FERTILZER</a:t>
            </a:r>
            <a:br>
              <a:rPr sz="1760">
                <a:latin typeface="Bahnschrift Condensed"/>
                <a:ea typeface="Bahnschrift Condensed"/>
                <a:cs typeface="Bahnschrift Condensed"/>
                <a:sym typeface="Bahnschrift Condensed"/>
              </a:rPr>
            </a:br>
          </a:p>
        </p:txBody>
      </p:sp>
      <p:sp>
        <p:nvSpPr>
          <p:cNvPr id="65" name="Rectangle 5"/>
          <p:cNvSpPr/>
          <p:nvPr/>
        </p:nvSpPr>
        <p:spPr>
          <a:xfrm>
            <a:off x="8950959" y="0"/>
            <a:ext cx="193041" cy="5143500"/>
          </a:xfrm>
          <a:prstGeom prst="rect">
            <a:avLst/>
          </a:prstGeom>
          <a:solidFill>
            <a:srgbClr val="040404"/>
          </a:solidFill>
          <a:ln w="12700">
            <a:miter lim="400000"/>
          </a:ln>
        </p:spPr>
        <p:txBody>
          <a:bodyPr lIns="45719" rIns="45719" anchor="ctr"/>
          <a:lstStyle/>
          <a:p>
            <a:pPr algn="ctr">
              <a:defRPr>
                <a:solidFill>
                  <a:schemeClr val="accent1"/>
                </a:solidFill>
              </a:defRPr>
            </a:pPr>
          </a:p>
        </p:txBody>
      </p:sp>
      <p:sp>
        <p:nvSpPr>
          <p:cNvPr id="66" name="Rectangle 2"/>
          <p:cNvSpPr/>
          <p:nvPr/>
        </p:nvSpPr>
        <p:spPr>
          <a:xfrm>
            <a:off x="-42689" y="-1"/>
            <a:ext cx="205250" cy="5140961"/>
          </a:xfrm>
          <a:prstGeom prst="rect">
            <a:avLst/>
          </a:prstGeom>
          <a:solidFill>
            <a:srgbClr val="040404"/>
          </a:solidFill>
          <a:ln w="12700">
            <a:miter lim="400000"/>
          </a:ln>
        </p:spPr>
        <p:txBody>
          <a:bodyPr lIns="45719" rIns="45719" anchor="ctr"/>
          <a:lstStyle/>
          <a:p>
            <a:pPr algn="ctr">
              <a:defRPr>
                <a:solidFill>
                  <a:srgbClr val="C2C2C2"/>
                </a:solidFill>
              </a:defRPr>
            </a:pPr>
          </a:p>
        </p:txBody>
      </p:sp>
      <p:sp>
        <p:nvSpPr>
          <p:cNvPr id="67" name="Rectangle 10"/>
          <p:cNvSpPr/>
          <p:nvPr/>
        </p:nvSpPr>
        <p:spPr>
          <a:xfrm>
            <a:off x="8778240" y="0"/>
            <a:ext cx="182654" cy="5143500"/>
          </a:xfrm>
          <a:prstGeom prst="rect">
            <a:avLst/>
          </a:prstGeom>
          <a:solidFill>
            <a:srgbClr val="005426"/>
          </a:solidFill>
          <a:ln w="12700">
            <a:miter lim="400000"/>
          </a:ln>
        </p:spPr>
        <p:txBody>
          <a:bodyPr lIns="45719" rIns="45719" anchor="ctr"/>
          <a:lstStyle/>
          <a:p>
            <a:pPr algn="ctr">
              <a:defRPr>
                <a:solidFill>
                  <a:schemeClr val="accent1"/>
                </a:solidFill>
              </a:defRPr>
            </a:pPr>
          </a:p>
        </p:txBody>
      </p:sp>
      <p:sp>
        <p:nvSpPr>
          <p:cNvPr id="68" name="Google Shape;186;p32"/>
          <p:cNvSpPr/>
          <p:nvPr/>
        </p:nvSpPr>
        <p:spPr>
          <a:xfrm>
            <a:off x="51723" y="5017808"/>
            <a:ext cx="1890617" cy="123381"/>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69" name="Rectangle 3"/>
          <p:cNvSpPr/>
          <p:nvPr/>
        </p:nvSpPr>
        <p:spPr>
          <a:xfrm>
            <a:off x="158362" y="-1"/>
            <a:ext cx="164449" cy="5130799"/>
          </a:xfrm>
          <a:prstGeom prst="rect">
            <a:avLst/>
          </a:prstGeom>
          <a:solidFill>
            <a:srgbClr val="92D050"/>
          </a:solidFill>
          <a:ln w="12700">
            <a:miter lim="400000"/>
          </a:ln>
        </p:spPr>
        <p:txBody>
          <a:bodyPr lIns="45719" rIns="45719" anchor="ctr"/>
          <a:lstStyle/>
          <a:p>
            <a:pPr algn="ctr">
              <a:defRPr>
                <a:solidFill>
                  <a:srgbClr val="C2C2C2"/>
                </a:solidFill>
              </a:defRPr>
            </a:pPr>
          </a:p>
        </p:txBody>
      </p:sp>
      <p:sp>
        <p:nvSpPr>
          <p:cNvPr id="70" name="Rectangle 15"/>
          <p:cNvSpPr/>
          <p:nvPr/>
        </p:nvSpPr>
        <p:spPr>
          <a:xfrm>
            <a:off x="322809" y="4862195"/>
            <a:ext cx="1619531" cy="155867"/>
          </a:xfrm>
          <a:prstGeom prst="rect">
            <a:avLst/>
          </a:prstGeom>
          <a:solidFill>
            <a:srgbClr val="005426"/>
          </a:solidFill>
          <a:ln w="12700">
            <a:miter lim="400000"/>
          </a:ln>
        </p:spPr>
        <p:txBody>
          <a:bodyPr lIns="45719" rIns="45719" anchor="ctr"/>
          <a:lstStyle/>
          <a:p>
            <a:pPr algn="ctr">
              <a:defRPr b="1" sz="600">
                <a:solidFill>
                  <a:schemeClr val="accent4">
                    <a:lumOff val="44000"/>
                  </a:schemeClr>
                </a:solidFill>
                <a:latin typeface="Montserat"/>
                <a:ea typeface="Montserat"/>
                <a:cs typeface="Montserat"/>
                <a:sym typeface="Montserat"/>
              </a:defRPr>
            </a:pPr>
          </a:p>
        </p:txBody>
      </p:sp>
      <p:pic>
        <p:nvPicPr>
          <p:cNvPr id="71" name="Picture 16" descr="Picture 16"/>
          <p:cNvPicPr>
            <a:picLocks noChangeAspect="1"/>
          </p:cNvPicPr>
          <p:nvPr/>
        </p:nvPicPr>
        <p:blipFill>
          <a:blip r:embed="rId2">
            <a:extLst/>
          </a:blip>
          <a:stretch>
            <a:fillRect/>
          </a:stretch>
        </p:blipFill>
        <p:spPr>
          <a:xfrm>
            <a:off x="342829" y="3605645"/>
            <a:ext cx="1609901" cy="1256552"/>
          </a:xfrm>
          <a:prstGeom prst="rect">
            <a:avLst/>
          </a:prstGeom>
          <a:ln w="12700">
            <a:miter lim="400000"/>
          </a:ln>
        </p:spPr>
      </p:pic>
      <p:pic>
        <p:nvPicPr>
          <p:cNvPr id="72" name="Picture 17" descr="Picture 17"/>
          <p:cNvPicPr>
            <a:picLocks noChangeAspect="1"/>
          </p:cNvPicPr>
          <p:nvPr/>
        </p:nvPicPr>
        <p:blipFill>
          <a:blip r:embed="rId3">
            <a:extLst/>
          </a:blip>
          <a:stretch>
            <a:fillRect/>
          </a:stretch>
        </p:blipFill>
        <p:spPr>
          <a:xfrm>
            <a:off x="3711502" y="2"/>
            <a:ext cx="1702163" cy="1330036"/>
          </a:xfrm>
          <a:prstGeom prst="rect">
            <a:avLst/>
          </a:prstGeom>
          <a:ln w="12700">
            <a:miter lim="400000"/>
          </a:ln>
        </p:spPr>
      </p:pic>
      <p:sp>
        <p:nvSpPr>
          <p:cNvPr id="73" name="Google Shape;186;p32"/>
          <p:cNvSpPr/>
          <p:nvPr/>
        </p:nvSpPr>
        <p:spPr>
          <a:xfrm>
            <a:off x="7304806" y="5017809"/>
            <a:ext cx="1475513" cy="125691"/>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74" name="Rectangle 19"/>
          <p:cNvSpPr/>
          <p:nvPr/>
        </p:nvSpPr>
        <p:spPr>
          <a:xfrm>
            <a:off x="7304808" y="4862195"/>
            <a:ext cx="1475054" cy="155614"/>
          </a:xfrm>
          <a:prstGeom prst="rect">
            <a:avLst/>
          </a:prstGeom>
          <a:solidFill>
            <a:srgbClr val="92D050"/>
          </a:solidFill>
          <a:ln w="12700">
            <a:miter lim="400000"/>
          </a:ln>
        </p:spPr>
        <p:txBody>
          <a:bodyPr lIns="45719" rIns="45719" anchor="ctr"/>
          <a:lstStyle/>
          <a:p>
            <a:pPr algn="ctr">
              <a:defRPr>
                <a:solidFill>
                  <a:srgbClr val="C2C2C2"/>
                </a:solidFill>
              </a:defRPr>
            </a:pPr>
          </a:p>
        </p:txBody>
      </p:sp>
      <p:pic>
        <p:nvPicPr>
          <p:cNvPr id="75" name="Picture 21" descr="Picture 21"/>
          <p:cNvPicPr>
            <a:picLocks noChangeAspect="1"/>
          </p:cNvPicPr>
          <p:nvPr/>
        </p:nvPicPr>
        <p:blipFill>
          <a:blip r:embed="rId4">
            <a:extLst/>
          </a:blip>
          <a:stretch>
            <a:fillRect/>
          </a:stretch>
        </p:blipFill>
        <p:spPr>
          <a:xfrm>
            <a:off x="4135582" y="2493817"/>
            <a:ext cx="1171334" cy="2659328"/>
          </a:xfrm>
          <a:prstGeom prst="rect">
            <a:avLst/>
          </a:prstGeom>
          <a:ln w="12700">
            <a:miter lim="400000"/>
          </a:ln>
        </p:spPr>
      </p:pic>
      <p:pic>
        <p:nvPicPr>
          <p:cNvPr id="76" name="Picture 22" descr="Picture 22"/>
          <p:cNvPicPr>
            <a:picLocks noChangeAspect="1"/>
          </p:cNvPicPr>
          <p:nvPr/>
        </p:nvPicPr>
        <p:blipFill>
          <a:blip r:embed="rId5">
            <a:extLst/>
          </a:blip>
          <a:stretch>
            <a:fillRect/>
          </a:stretch>
        </p:blipFill>
        <p:spPr>
          <a:xfrm>
            <a:off x="7304809" y="3605645"/>
            <a:ext cx="1473433" cy="127733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94"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195"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96"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97" name="Google Shape;204;p34"/>
          <p:cNvSpPr/>
          <p:nvPr/>
        </p:nvSpPr>
        <p:spPr>
          <a:xfrm rot="16200000">
            <a:off x="-378612" y="381789"/>
            <a:ext cx="910028" cy="146447"/>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98"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CONTENT</a:t>
            </a:r>
          </a:p>
        </p:txBody>
      </p:sp>
      <p:pic>
        <p:nvPicPr>
          <p:cNvPr id="199" name="Picture 21" descr="Picture 21"/>
          <p:cNvPicPr>
            <a:picLocks noChangeAspect="1"/>
          </p:cNvPicPr>
          <p:nvPr/>
        </p:nvPicPr>
        <p:blipFill>
          <a:blip r:embed="rId2">
            <a:extLst/>
          </a:blip>
          <a:stretch>
            <a:fillRect/>
          </a:stretch>
        </p:blipFill>
        <p:spPr>
          <a:xfrm>
            <a:off x="160015" y="135082"/>
            <a:ext cx="827122" cy="774944"/>
          </a:xfrm>
          <a:prstGeom prst="rect">
            <a:avLst/>
          </a:prstGeom>
          <a:ln>
            <a:solidFill>
              <a:schemeClr val="accent4">
                <a:lumOff val="44000"/>
              </a:schemeClr>
            </a:solidFill>
          </a:ln>
        </p:spPr>
      </p:pic>
      <p:sp>
        <p:nvSpPr>
          <p:cNvPr id="200"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200000"/>
              </a:lnSpc>
              <a:defRPr b="1">
                <a:solidFill>
                  <a:schemeClr val="accent4">
                    <a:lumOff val="44000"/>
                  </a:schemeClr>
                </a:solidFill>
                <a:latin typeface="Monserat"/>
                <a:ea typeface="Monserat"/>
                <a:cs typeface="Monserat"/>
                <a:sym typeface="Monserat"/>
              </a:defRPr>
            </a:lvl1pPr>
          </a:lstStyle>
          <a:p>
            <a:pPr/>
            <a:r>
              <a:t>EFFECTS OF ENZYMES IN MOGLOOP ORGANIC FERTILIZER ON PLANTS</a:t>
            </a:r>
          </a:p>
        </p:txBody>
      </p:sp>
      <p:pic>
        <p:nvPicPr>
          <p:cNvPr id="201" name="Picture 11" descr="Picture 11"/>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
        <p:nvSpPr>
          <p:cNvPr id="202" name="TextBox 12"/>
          <p:cNvSpPr txBox="1"/>
          <p:nvPr/>
        </p:nvSpPr>
        <p:spPr>
          <a:xfrm>
            <a:off x="1179300" y="1153396"/>
            <a:ext cx="7565689" cy="397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a:solidFill>
                  <a:srgbClr val="C00000"/>
                </a:solidFill>
                <a:latin typeface="Monserat"/>
                <a:ea typeface="Monserat"/>
                <a:cs typeface="Monserat"/>
                <a:sym typeface="Monserat"/>
              </a:defRPr>
            </a:pPr>
            <a:r>
              <a:t>1.  </a:t>
            </a:r>
            <a:r>
              <a:rPr u="sng"/>
              <a:t>Alkaline Protenase</a:t>
            </a:r>
            <a:r>
              <a:rPr>
                <a:solidFill>
                  <a:srgbClr val="000000"/>
                </a:solidFill>
              </a:rPr>
              <a:t>:  It breaks down protein into amino acids and forms constituents of the plant.</a:t>
            </a:r>
            <a:endParaRPr>
              <a:solidFill>
                <a:srgbClr val="000000"/>
              </a:solidFill>
            </a:endParaRPr>
          </a:p>
          <a:p>
            <a:pPr marL="342900" indent="-342900" algn="just">
              <a:buClr>
                <a:srgbClr val="000000"/>
              </a:buClr>
              <a:buSzPct val="100000"/>
              <a:buAutoNum type="arabicPeriod" startAt="1"/>
              <a:defRPr b="1">
                <a:solidFill>
                  <a:srgbClr val="0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2.  </a:t>
            </a:r>
            <a:r>
              <a:rPr u="sng"/>
              <a:t>Amylosine (Fungus Alpha Amylase)</a:t>
            </a:r>
            <a:r>
              <a:rPr>
                <a:solidFill>
                  <a:srgbClr val="000000"/>
                </a:solidFill>
              </a:rPr>
              <a:t>: Prevents stress. It increases sap in the plant, makes the plant vivid and provides clarity and colour formation in the tissue. It hydrolyses starch groups into maltose.</a:t>
            </a:r>
            <a:endParaRPr>
              <a:solidFill>
                <a:srgbClr val="000000"/>
              </a:solidFill>
            </a:endParaRPr>
          </a:p>
          <a:p>
            <a:pPr marL="342900" indent="-342900" algn="just">
              <a:buClr>
                <a:srgbClr val="000000"/>
              </a:buClr>
              <a:buSzPct val="100000"/>
              <a:buAutoNum type="arabicPeriod" startAt="1"/>
              <a:defRPr b="1">
                <a:solidFill>
                  <a:srgbClr val="0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3. </a:t>
            </a:r>
            <a:r>
              <a:rPr u="sng"/>
              <a:t>Glyco-amylase (Aroma Enhancer) </a:t>
            </a:r>
            <a:r>
              <a:rPr>
                <a:solidFill>
                  <a:srgbClr val="000000"/>
                </a:solidFill>
              </a:rPr>
              <a:t>:it provides sugar balance in the plant and contributes to taste, smell and aroma. It breaks off the accumulation of glucose from the unreduced end of the polysaccharide chain. It can perform in low pH.</a:t>
            </a:r>
            <a:endParaRPr>
              <a:solidFill>
                <a:srgbClr val="000000"/>
              </a:solidFill>
            </a:endParaRPr>
          </a:p>
          <a:p>
            <a:pPr marL="342900" indent="-342900" algn="just">
              <a:buClr>
                <a:srgbClr val="000000"/>
              </a:buClr>
              <a:buSzPct val="100000"/>
              <a:buAutoNum type="arabicPeriod" startAt="1"/>
              <a:defRPr b="1">
                <a:solidFill>
                  <a:srgbClr val="0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4.  </a:t>
            </a:r>
            <a:r>
              <a:rPr u="sng"/>
              <a:t>Xylanasa (Rooting)</a:t>
            </a:r>
            <a:r>
              <a:rPr>
                <a:solidFill>
                  <a:srgbClr val="000000"/>
                </a:solidFill>
              </a:rPr>
              <a:t>: it is effective in cellular balance in the plant. It is also effective on the growth and development of capillary root tips and fibres in the root system. This enzyme is a complex with significant effect on hemicellulose complex containing glucan monam. </a:t>
            </a:r>
            <a:endParaRPr>
              <a:solidFill>
                <a:srgbClr val="000000"/>
              </a:solidFill>
            </a:endParaRPr>
          </a:p>
          <a:p>
            <a:pPr marL="342900" indent="-342900" algn="just">
              <a:buClr>
                <a:srgbClr val="000000"/>
              </a:buClr>
              <a:buSzPct val="100000"/>
              <a:buAutoNum type="arabicPeriod" startAt="1"/>
              <a:defRPr b="1">
                <a:solidFill>
                  <a:srgbClr val="0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5. </a:t>
            </a:r>
            <a:r>
              <a:rPr u="sng"/>
              <a:t>Lipase</a:t>
            </a:r>
            <a:r>
              <a:rPr>
                <a:solidFill>
                  <a:srgbClr val="000000"/>
                </a:solidFill>
              </a:rPr>
              <a:t>: It provides the fat balance in the plant. It is the enzyme derivative which hydrolyses the fats and releases the fatty acids. It plays an important role in all plants.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05"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206"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07"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08" name="Google Shape;204;p34"/>
          <p:cNvSpPr/>
          <p:nvPr/>
        </p:nvSpPr>
        <p:spPr>
          <a:xfrm rot="16200000">
            <a:off x="-378612" y="381789"/>
            <a:ext cx="910028" cy="146447"/>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09"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CONTENT</a:t>
            </a:r>
          </a:p>
        </p:txBody>
      </p:sp>
      <p:pic>
        <p:nvPicPr>
          <p:cNvPr id="210" name="Picture 21" descr="Picture 21"/>
          <p:cNvPicPr>
            <a:picLocks noChangeAspect="1"/>
          </p:cNvPicPr>
          <p:nvPr/>
        </p:nvPicPr>
        <p:blipFill>
          <a:blip r:embed="rId2">
            <a:extLst/>
          </a:blip>
          <a:stretch>
            <a:fillRect/>
          </a:stretch>
        </p:blipFill>
        <p:spPr>
          <a:xfrm>
            <a:off x="160015" y="135082"/>
            <a:ext cx="827122" cy="774944"/>
          </a:xfrm>
          <a:prstGeom prst="rect">
            <a:avLst/>
          </a:prstGeom>
          <a:ln>
            <a:solidFill>
              <a:schemeClr val="accent4">
                <a:lumOff val="44000"/>
              </a:schemeClr>
            </a:solidFill>
          </a:ln>
        </p:spPr>
      </p:pic>
      <p:sp>
        <p:nvSpPr>
          <p:cNvPr id="211"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200000"/>
              </a:lnSpc>
              <a:defRPr b="1">
                <a:solidFill>
                  <a:schemeClr val="accent4">
                    <a:lumOff val="44000"/>
                  </a:schemeClr>
                </a:solidFill>
                <a:latin typeface="Monserat"/>
                <a:ea typeface="Monserat"/>
                <a:cs typeface="Monserat"/>
                <a:sym typeface="Monserat"/>
              </a:defRPr>
            </a:lvl1pPr>
          </a:lstStyle>
          <a:p>
            <a:pPr/>
            <a:r>
              <a:t>EFFECTS OF ENZYMES IN MOGLOOP ORGANIC FERTILIZER ON PLANTS</a:t>
            </a:r>
          </a:p>
        </p:txBody>
      </p:sp>
      <p:pic>
        <p:nvPicPr>
          <p:cNvPr id="212" name="Picture 11" descr="Picture 11"/>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
        <p:nvSpPr>
          <p:cNvPr id="213" name="TextBox 12"/>
          <p:cNvSpPr txBox="1"/>
          <p:nvPr/>
        </p:nvSpPr>
        <p:spPr>
          <a:xfrm>
            <a:off x="1179300" y="1028704"/>
            <a:ext cx="7565689" cy="419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a:solidFill>
                  <a:srgbClr val="C00000"/>
                </a:solidFill>
                <a:latin typeface="Monserat"/>
                <a:ea typeface="Monserat"/>
                <a:cs typeface="Monserat"/>
                <a:sym typeface="Monserat"/>
              </a:defRPr>
            </a:pPr>
            <a:r>
              <a:t>6.  </a:t>
            </a:r>
            <a:r>
              <a:rPr u="sng"/>
              <a:t>Lyase</a:t>
            </a:r>
            <a:r>
              <a:t>:</a:t>
            </a:r>
            <a:r>
              <a:rPr>
                <a:solidFill>
                  <a:srgbClr val="000000"/>
                </a:solidFill>
              </a:rPr>
              <a:t>  It breaks down harmful chemicals in the soil and transforms them in a way that the plant can use them. It increases the biological efficiency of the soil. Lyase enzyme can break various chemical bonds by external means such as hydrolysis and oxidation through generally forming a new double bond or ring structure.</a:t>
            </a:r>
            <a:endParaRPr>
              <a:solidFill>
                <a:srgbClr val="000000"/>
              </a:solidFill>
            </a:endParaRPr>
          </a:p>
          <a:p>
            <a:pPr marL="342900" indent="-342900" algn="just">
              <a:buClr>
                <a:srgbClr val="000000"/>
              </a:buClr>
              <a:buSzPct val="100000"/>
              <a:buAutoNum type="arabicPeriod" startAt="1"/>
              <a:defRPr b="1">
                <a:solidFill>
                  <a:srgbClr val="0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7. </a:t>
            </a:r>
            <a:r>
              <a:rPr u="sng"/>
              <a:t>Rubisco</a:t>
            </a:r>
            <a:r>
              <a:t>: </a:t>
            </a:r>
            <a:r>
              <a:rPr>
                <a:solidFill>
                  <a:srgbClr val="000000"/>
                </a:solidFill>
              </a:rPr>
              <a:t>Provides early growth. It maintains the balance of plant metabolism and provides early growth. It is a vital enzyme for photosynthesis of plants and carbon dioxide balance in the atmosphere.</a:t>
            </a:r>
            <a:endParaRPr>
              <a:solidFill>
                <a:srgbClr val="000000"/>
              </a:solidFill>
            </a:endParaRPr>
          </a:p>
          <a:p>
            <a:pPr marL="342900" indent="-342900" algn="just">
              <a:buClr>
                <a:srgbClr val="000000"/>
              </a:buClr>
              <a:buSzPct val="100000"/>
              <a:buAutoNum type="arabicPeriod" startAt="1"/>
              <a:defRPr b="1">
                <a:solidFill>
                  <a:srgbClr val="0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8.  </a:t>
            </a:r>
            <a:r>
              <a:rPr u="sng"/>
              <a:t>Transglutaminase:</a:t>
            </a:r>
            <a:r>
              <a:rPr>
                <a:solidFill>
                  <a:srgbClr val="000000"/>
                </a:solidFill>
              </a:rPr>
              <a:t> It plays a role in the modification of proteins. It catalyses the use of water if there is no primary amine in the environment or if the amine group of lysine binds with certain agents.</a:t>
            </a:r>
            <a:endParaRPr>
              <a:solidFill>
                <a:srgbClr val="000000"/>
              </a:solidFill>
            </a:endParaRPr>
          </a:p>
          <a:p>
            <a:pPr marL="342900" indent="-342900" algn="just">
              <a:buClr>
                <a:srgbClr val="000000"/>
              </a:buClr>
              <a:buSzPct val="100000"/>
              <a:buAutoNum type="arabicPeriod" startAt="8"/>
              <a:defRPr b="1">
                <a:solidFill>
                  <a:srgbClr val="0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9.  </a:t>
            </a:r>
            <a:r>
              <a:rPr u="sng"/>
              <a:t>Catalase</a:t>
            </a:r>
            <a:r>
              <a:rPr>
                <a:solidFill>
                  <a:srgbClr val="000000"/>
                </a:solidFill>
              </a:rPr>
              <a:t>: It makes harmful chemicals organic. It converts the harmful compounds in the plant into beneficial materials. It dehydrogenates hydrogen peroxide in plant metabolism and it is an enzyme which plays an important role in plant metabolism.</a:t>
            </a:r>
            <a:endParaRPr>
              <a:solidFill>
                <a:srgbClr val="000000"/>
              </a:solidFill>
            </a:endParaRPr>
          </a:p>
          <a:p>
            <a:pPr marL="342900" indent="-342900" algn="just">
              <a:buClr>
                <a:srgbClr val="000000"/>
              </a:buClr>
              <a:buSzPct val="100000"/>
              <a:buAutoNum type="arabicPeriod" startAt="1"/>
              <a:defRPr b="1">
                <a:solidFill>
                  <a:srgbClr val="0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10. </a:t>
            </a:r>
            <a:r>
              <a:rPr u="sng"/>
              <a:t>Nitrogenase:</a:t>
            </a:r>
            <a:r>
              <a:rPr>
                <a:solidFill>
                  <a:srgbClr val="000000"/>
                </a:solidFill>
              </a:rPr>
              <a:t> It converts the nitrogen in N2 form in the atmosphere to the form that the plant will use for various purposes such as ammonia and nitrate.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16"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217"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18"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19" name="Google Shape;204;p34"/>
          <p:cNvSpPr/>
          <p:nvPr/>
        </p:nvSpPr>
        <p:spPr>
          <a:xfrm rot="16200000">
            <a:off x="-378612" y="381789"/>
            <a:ext cx="910028" cy="146447"/>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20"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CONTENT</a:t>
            </a:r>
          </a:p>
        </p:txBody>
      </p:sp>
      <p:pic>
        <p:nvPicPr>
          <p:cNvPr id="221" name="Picture 21" descr="Picture 21"/>
          <p:cNvPicPr>
            <a:picLocks noChangeAspect="1"/>
          </p:cNvPicPr>
          <p:nvPr/>
        </p:nvPicPr>
        <p:blipFill>
          <a:blip r:embed="rId2">
            <a:extLst/>
          </a:blip>
          <a:stretch>
            <a:fillRect/>
          </a:stretch>
        </p:blipFill>
        <p:spPr>
          <a:xfrm>
            <a:off x="160015" y="135082"/>
            <a:ext cx="827122" cy="774944"/>
          </a:xfrm>
          <a:prstGeom prst="rect">
            <a:avLst/>
          </a:prstGeom>
          <a:ln>
            <a:solidFill>
              <a:schemeClr val="accent4">
                <a:lumOff val="44000"/>
              </a:schemeClr>
            </a:solidFill>
          </a:ln>
        </p:spPr>
      </p:pic>
      <p:sp>
        <p:nvSpPr>
          <p:cNvPr id="222"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200000"/>
              </a:lnSpc>
              <a:defRPr b="1">
                <a:solidFill>
                  <a:schemeClr val="accent4">
                    <a:lumOff val="44000"/>
                  </a:schemeClr>
                </a:solidFill>
                <a:latin typeface="Monserat"/>
                <a:ea typeface="Monserat"/>
                <a:cs typeface="Monserat"/>
                <a:sym typeface="Monserat"/>
              </a:defRPr>
            </a:lvl1pPr>
          </a:lstStyle>
          <a:p>
            <a:pPr/>
            <a:r>
              <a:t>EFFECTS OF ENZYMES IN MOGLOOP ORGANIC FERTILIZER ON PLANTS</a:t>
            </a:r>
          </a:p>
        </p:txBody>
      </p:sp>
      <p:pic>
        <p:nvPicPr>
          <p:cNvPr id="223" name="Picture 11" descr="Picture 11"/>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
        <p:nvSpPr>
          <p:cNvPr id="224" name="TextBox 12"/>
          <p:cNvSpPr txBox="1"/>
          <p:nvPr/>
        </p:nvSpPr>
        <p:spPr>
          <a:xfrm>
            <a:off x="1179300" y="997531"/>
            <a:ext cx="7565689" cy="397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a:solidFill>
                  <a:srgbClr val="C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11. </a:t>
            </a:r>
            <a:r>
              <a:rPr u="sng"/>
              <a:t>Lypoxygenase</a:t>
            </a:r>
            <a:r>
              <a:t>: </a:t>
            </a:r>
            <a:r>
              <a:rPr>
                <a:solidFill>
                  <a:srgbClr val="000000"/>
                </a:solidFill>
              </a:rPr>
              <a:t>It prolongs the shelf life of the plant. The plant colour, taste, aroma and allure increase.</a:t>
            </a:r>
            <a:endParaRPr>
              <a:solidFill>
                <a:srgbClr val="000000"/>
              </a:solidFill>
            </a:endParaRPr>
          </a:p>
          <a:p>
            <a:pPr marL="342900" indent="-342900" algn="just">
              <a:buClr>
                <a:srgbClr val="000000"/>
              </a:buClr>
              <a:buSzPct val="100000"/>
              <a:buAutoNum type="arabicPeriod" startAt="1"/>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2"/>
              <a:defRPr b="1">
                <a:solidFill>
                  <a:srgbClr val="0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12. </a:t>
            </a:r>
            <a:r>
              <a:rPr u="sng"/>
              <a:t>Isomerase (Aroma Enhancer)</a:t>
            </a:r>
            <a:r>
              <a:t>:</a:t>
            </a:r>
            <a:r>
              <a:rPr>
                <a:solidFill>
                  <a:srgbClr val="000000"/>
                </a:solidFill>
              </a:rPr>
              <a:t> It increases the degree of sweetness in fruit. It is an isomerase that catalyses the conversion of glucose into fructose.</a:t>
            </a:r>
            <a:endParaRPr>
              <a:solidFill>
                <a:srgbClr val="000000"/>
              </a:solidFill>
            </a:endParaRPr>
          </a:p>
          <a:p>
            <a:pPr marL="342900" indent="-342900" algn="just">
              <a:buClr>
                <a:srgbClr val="000000"/>
              </a:buClr>
              <a:buSzPct val="100000"/>
              <a:buAutoNum type="arabicPeriod" startAt="12"/>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13"/>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13"/>
              <a:defRPr b="1" u="sng">
                <a:solidFill>
                  <a:srgbClr val="C00000"/>
                </a:solidFill>
                <a:latin typeface="Monserat"/>
                <a:ea typeface="Monserat"/>
                <a:cs typeface="Monserat"/>
                <a:sym typeface="Monserat"/>
              </a:defRPr>
            </a:pPr>
            <a:r>
              <a:t>Urease</a:t>
            </a:r>
            <a:r>
              <a:rPr u="none">
                <a:solidFill>
                  <a:srgbClr val="000000"/>
                </a:solidFill>
              </a:rPr>
              <a:t>: It converts nitrogen to the form the plant can use. It catalyses the hydrolysis of urea to carbon dioxide and ammonia. Nitrogen is very important in the growth of plants.</a:t>
            </a:r>
            <a:endParaRPr>
              <a:solidFill>
                <a:srgbClr val="000000"/>
              </a:solidFill>
            </a:endParaRPr>
          </a:p>
          <a:p>
            <a:pPr marL="342900" indent="-342900" algn="just">
              <a:buClr>
                <a:srgbClr val="000000"/>
              </a:buClr>
              <a:buSzPct val="100000"/>
              <a:buAutoNum type="arabicPeriod" startAt="13"/>
              <a:defRPr b="1">
                <a:solidFill>
                  <a:srgbClr val="C00000"/>
                </a:solidFill>
                <a:latin typeface="Monserat"/>
                <a:ea typeface="Monserat"/>
                <a:cs typeface="Monserat"/>
                <a:sym typeface="Monserat"/>
              </a:defRPr>
            </a:pPr>
          </a:p>
          <a:p>
            <a:pPr marL="342900" indent="-342900" algn="just">
              <a:buClr>
                <a:srgbClr val="000000"/>
              </a:buClr>
              <a:buSzPct val="100000"/>
              <a:buAutoNum type="arabicPeriod" startAt="15"/>
              <a:defRPr b="1">
                <a:solidFill>
                  <a:srgbClr val="C00000"/>
                </a:solidFill>
                <a:latin typeface="Monserat"/>
                <a:ea typeface="Monserat"/>
                <a:cs typeface="Monserat"/>
                <a:sym typeface="Monserat"/>
              </a:defRPr>
            </a:pPr>
          </a:p>
          <a:p>
            <a:pPr algn="just">
              <a:defRPr b="1">
                <a:solidFill>
                  <a:srgbClr val="C00000"/>
                </a:solidFill>
                <a:latin typeface="Monserat"/>
                <a:ea typeface="Monserat"/>
                <a:cs typeface="Monserat"/>
                <a:sym typeface="Monserat"/>
              </a:defRPr>
            </a:pPr>
            <a:r>
              <a:t>14.  </a:t>
            </a:r>
            <a:r>
              <a:rPr u="sng"/>
              <a:t>Kitinase:</a:t>
            </a:r>
            <a:r>
              <a:rPr>
                <a:solidFill>
                  <a:srgbClr val="000000"/>
                </a:solidFill>
              </a:rPr>
              <a:t> It makes the root membrane thicker. It provides endurance of bacteria that it supports and reproduces against fungus and fungal species. It provides thickness on body shell, leaves, fruit surfaces and shell thickness. It prevents the transmission and living of fungal species.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27"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228"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29"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30" name="Google Shape;204;p34"/>
          <p:cNvSpPr/>
          <p:nvPr/>
        </p:nvSpPr>
        <p:spPr>
          <a:xfrm rot="16200000">
            <a:off x="-363241" y="366419"/>
            <a:ext cx="879283" cy="146444"/>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31"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PROTOCOL</a:t>
            </a:r>
          </a:p>
        </p:txBody>
      </p:sp>
      <p:pic>
        <p:nvPicPr>
          <p:cNvPr id="232" name="Picture 21" descr="Picture 21"/>
          <p:cNvPicPr>
            <a:picLocks noChangeAspect="1"/>
          </p:cNvPicPr>
          <p:nvPr/>
        </p:nvPicPr>
        <p:blipFill>
          <a:blip r:embed="rId2">
            <a:extLst/>
          </a:blip>
          <a:stretch>
            <a:fillRect/>
          </a:stretch>
        </p:blipFill>
        <p:spPr>
          <a:xfrm>
            <a:off x="160013" y="135082"/>
            <a:ext cx="837515" cy="744200"/>
          </a:xfrm>
          <a:prstGeom prst="rect">
            <a:avLst/>
          </a:prstGeom>
          <a:ln>
            <a:solidFill>
              <a:schemeClr val="accent4">
                <a:lumOff val="44000"/>
              </a:schemeClr>
            </a:solidFill>
          </a:ln>
        </p:spPr>
      </p:pic>
      <p:sp>
        <p:nvSpPr>
          <p:cNvPr id="233"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4">
                    <a:lumOff val="44000"/>
                  </a:schemeClr>
                </a:solidFill>
                <a:latin typeface="Monserat"/>
                <a:ea typeface="Monserat"/>
                <a:cs typeface="Monserat"/>
                <a:sym typeface="Monserat"/>
              </a:defRPr>
            </a:lvl1pPr>
          </a:lstStyle>
          <a:p>
            <a:pPr/>
            <a:r>
              <a:t>ROUTIINE CROP TREATMENT OF NORMAL HEALTHY PLANTS  </a:t>
            </a:r>
          </a:p>
        </p:txBody>
      </p:sp>
      <p:pic>
        <p:nvPicPr>
          <p:cNvPr id="234" name="Picture 11" descr="Picture 11"/>
          <p:cNvPicPr>
            <a:picLocks noChangeAspect="1"/>
          </p:cNvPicPr>
          <p:nvPr/>
        </p:nvPicPr>
        <p:blipFill>
          <a:blip r:embed="rId3">
            <a:extLst/>
          </a:blip>
          <a:stretch>
            <a:fillRect/>
          </a:stretch>
        </p:blipFill>
        <p:spPr>
          <a:xfrm>
            <a:off x="6920354" y="3797884"/>
            <a:ext cx="837514" cy="1018896"/>
          </a:xfrm>
          <a:prstGeom prst="rect">
            <a:avLst/>
          </a:prstGeom>
          <a:ln w="12700">
            <a:miter lim="400000"/>
          </a:ln>
        </p:spPr>
      </p:pic>
      <p:pic>
        <p:nvPicPr>
          <p:cNvPr id="235" name="Picture 12" descr="Picture 12"/>
          <p:cNvPicPr>
            <a:picLocks noChangeAspect="1"/>
          </p:cNvPicPr>
          <p:nvPr/>
        </p:nvPicPr>
        <p:blipFill>
          <a:blip r:embed="rId4">
            <a:extLst/>
          </a:blip>
          <a:stretch>
            <a:fillRect/>
          </a:stretch>
        </p:blipFill>
        <p:spPr>
          <a:xfrm>
            <a:off x="1763596" y="3699164"/>
            <a:ext cx="383860" cy="1012841"/>
          </a:xfrm>
          <a:prstGeom prst="rect">
            <a:avLst/>
          </a:prstGeom>
          <a:ln w="12700">
            <a:miter lim="400000"/>
          </a:ln>
        </p:spPr>
      </p:pic>
      <p:sp>
        <p:nvSpPr>
          <p:cNvPr id="236" name="TextBox 2"/>
          <p:cNvSpPr txBox="1"/>
          <p:nvPr/>
        </p:nvSpPr>
        <p:spPr>
          <a:xfrm>
            <a:off x="1179300" y="733378"/>
            <a:ext cx="7565689" cy="289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Rinse 200litre barrel with clean non-chlorinated water.</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Fill the barrel with 100litre of with clean non-chlorinated water.</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Add 500ml of MOGLOOP organic fertilizer slowly to the clean water.</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Stir continuously in order to obtain a uniform MOGLOOP solution.</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Add 100litre more of water to fill the barrel and stir continuously.</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That is, mix half (0.5)litre of MOGLOOP with 200litres of clean water.</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Alternatively, mix one (1.0)litre of MOGLOOP with 400litres of clean water </a:t>
            </a:r>
          </a:p>
        </p:txBody>
      </p:sp>
      <p:pic>
        <p:nvPicPr>
          <p:cNvPr id="237" name="Picture 16" descr="Picture 16"/>
          <p:cNvPicPr>
            <a:picLocks noChangeAspect="1"/>
          </p:cNvPicPr>
          <p:nvPr/>
        </p:nvPicPr>
        <p:blipFill>
          <a:blip r:embed="rId3">
            <a:extLst/>
          </a:blip>
          <a:stretch>
            <a:fillRect/>
          </a:stretch>
        </p:blipFill>
        <p:spPr>
          <a:xfrm>
            <a:off x="7623468" y="3797884"/>
            <a:ext cx="837514" cy="1018896"/>
          </a:xfrm>
          <a:prstGeom prst="rect">
            <a:avLst/>
          </a:prstGeom>
          <a:ln w="12700">
            <a:miter lim="400000"/>
          </a:ln>
        </p:spPr>
      </p:pic>
      <p:sp>
        <p:nvSpPr>
          <p:cNvPr id="238" name="Cross 7"/>
          <p:cNvSpPr/>
          <p:nvPr/>
        </p:nvSpPr>
        <p:spPr>
          <a:xfrm>
            <a:off x="4457705" y="4078680"/>
            <a:ext cx="332510" cy="389421"/>
          </a:xfrm>
          <a:prstGeom prst="plus">
            <a:avLst>
              <a:gd name="adj" fmla="val 25000"/>
            </a:avLst>
          </a:prstGeom>
          <a:solidFill>
            <a:srgbClr val="FF0000"/>
          </a:solidFill>
          <a:ln w="25400">
            <a:solidFill>
              <a:srgbClr val="FF0000"/>
            </a:solidFill>
          </a:ln>
        </p:spPr>
        <p:txBody>
          <a:bodyPr lIns="45719" rIns="45719" anchor="ctr"/>
          <a:lstStyle/>
          <a:p>
            <a:pPr algn="ctr">
              <a:defRPr>
                <a:solidFill>
                  <a:srgbClr val="C2C2C2"/>
                </a:solidFill>
              </a:defRPr>
            </a:pPr>
          </a:p>
        </p:txBody>
      </p:sp>
      <p:sp>
        <p:nvSpPr>
          <p:cNvPr id="239" name="TextBox 9"/>
          <p:cNvSpPr txBox="1"/>
          <p:nvPr/>
        </p:nvSpPr>
        <p:spPr>
          <a:xfrm>
            <a:off x="1133581" y="4748650"/>
            <a:ext cx="7657128" cy="396241"/>
          </a:xfrm>
          <a:prstGeom prst="rect">
            <a:avLst/>
          </a:prstGeom>
          <a:solidFill>
            <a:srgbClr val="000B22"/>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chemeClr val="accent4">
                    <a:lumOff val="44000"/>
                  </a:schemeClr>
                </a:solidFill>
                <a:latin typeface="Monserat"/>
                <a:ea typeface="Monserat"/>
                <a:cs typeface="Monserat"/>
                <a:sym typeface="Monserat"/>
              </a:defRPr>
            </a:pPr>
            <a:r>
              <a:t>1LITRE MOGLOOP                                   </a:t>
            </a:r>
            <a:r>
              <a:rPr sz="2000"/>
              <a:t>+</a:t>
            </a:r>
            <a:r>
              <a:t>                                           400LITRES WATER</a:t>
            </a:r>
          </a:p>
        </p:txBody>
      </p:sp>
      <p:pic>
        <p:nvPicPr>
          <p:cNvPr id="240" name="Picture 20" descr="Picture 20"/>
          <p:cNvPicPr>
            <a:picLocks noChangeAspect="1"/>
          </p:cNvPicPr>
          <p:nvPr/>
        </p:nvPicPr>
        <p:blipFill>
          <a:blip r:embed="rId5">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43"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244"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45"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46" name="Google Shape;204;p34"/>
          <p:cNvSpPr/>
          <p:nvPr/>
        </p:nvSpPr>
        <p:spPr>
          <a:xfrm rot="16200000">
            <a:off x="-363241" y="366419"/>
            <a:ext cx="879283" cy="146444"/>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47"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PROTOCOL</a:t>
            </a:r>
          </a:p>
        </p:txBody>
      </p:sp>
      <p:pic>
        <p:nvPicPr>
          <p:cNvPr id="248" name="Picture 21" descr="Picture 21"/>
          <p:cNvPicPr>
            <a:picLocks noChangeAspect="1"/>
          </p:cNvPicPr>
          <p:nvPr/>
        </p:nvPicPr>
        <p:blipFill>
          <a:blip r:embed="rId2">
            <a:extLst/>
          </a:blip>
          <a:stretch>
            <a:fillRect/>
          </a:stretch>
        </p:blipFill>
        <p:spPr>
          <a:xfrm>
            <a:off x="160015" y="135082"/>
            <a:ext cx="827122" cy="744200"/>
          </a:xfrm>
          <a:prstGeom prst="rect">
            <a:avLst/>
          </a:prstGeom>
          <a:ln>
            <a:solidFill>
              <a:schemeClr val="accent4">
                <a:lumOff val="44000"/>
              </a:schemeClr>
            </a:solidFill>
          </a:ln>
        </p:spPr>
      </p:pic>
      <p:sp>
        <p:nvSpPr>
          <p:cNvPr id="249"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4">
                    <a:lumOff val="44000"/>
                  </a:schemeClr>
                </a:solidFill>
                <a:latin typeface="Monserat"/>
                <a:ea typeface="Monserat"/>
                <a:cs typeface="Monserat"/>
                <a:sym typeface="Monserat"/>
              </a:defRPr>
            </a:lvl1pPr>
          </a:lstStyle>
          <a:p>
            <a:pPr/>
            <a:r>
              <a:t>ROUTIINE CROP TREATMENT OF MILDLY-INFESTED PLANTS </a:t>
            </a:r>
          </a:p>
        </p:txBody>
      </p:sp>
      <p:pic>
        <p:nvPicPr>
          <p:cNvPr id="250" name="Picture 12" descr="Picture 12"/>
          <p:cNvPicPr>
            <a:picLocks noChangeAspect="1"/>
          </p:cNvPicPr>
          <p:nvPr/>
        </p:nvPicPr>
        <p:blipFill>
          <a:blip r:embed="rId3">
            <a:extLst/>
          </a:blip>
          <a:stretch>
            <a:fillRect/>
          </a:stretch>
        </p:blipFill>
        <p:spPr>
          <a:xfrm>
            <a:off x="1763596" y="3655357"/>
            <a:ext cx="383860" cy="1056647"/>
          </a:xfrm>
          <a:prstGeom prst="rect">
            <a:avLst/>
          </a:prstGeom>
          <a:ln w="12700">
            <a:miter lim="400000"/>
          </a:ln>
        </p:spPr>
      </p:pic>
      <p:sp>
        <p:nvSpPr>
          <p:cNvPr id="251" name="TextBox 2"/>
          <p:cNvSpPr txBox="1"/>
          <p:nvPr/>
        </p:nvSpPr>
        <p:spPr>
          <a:xfrm>
            <a:off x="1179300" y="889243"/>
            <a:ext cx="7565689" cy="246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Rinse 200litre barrel with clean non-chlorinated water.</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Fill the barrel with 100litre of with clean non-chlorinated water.</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Add 1litre of MOGLOOP organic fertilizer slowly to the clean water.</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Stir continuously in order to obtain a uniform MOGLOOP solution.</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Add 100litre more of water to fill the barrel and stir continuously.</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That is, mix one (1.0)litre of MOGLOOP with 200litres of clean water.</a:t>
            </a:r>
          </a:p>
        </p:txBody>
      </p:sp>
      <p:pic>
        <p:nvPicPr>
          <p:cNvPr id="252" name="Picture 16" descr="Picture 16"/>
          <p:cNvPicPr>
            <a:picLocks noChangeAspect="1"/>
          </p:cNvPicPr>
          <p:nvPr/>
        </p:nvPicPr>
        <p:blipFill>
          <a:blip r:embed="rId4">
            <a:extLst/>
          </a:blip>
          <a:stretch>
            <a:fillRect/>
          </a:stretch>
        </p:blipFill>
        <p:spPr>
          <a:xfrm>
            <a:off x="7155874" y="3797884"/>
            <a:ext cx="837514" cy="1018896"/>
          </a:xfrm>
          <a:prstGeom prst="rect">
            <a:avLst/>
          </a:prstGeom>
          <a:ln w="12700">
            <a:miter lim="400000"/>
          </a:ln>
        </p:spPr>
      </p:pic>
      <p:sp>
        <p:nvSpPr>
          <p:cNvPr id="253" name="Cross 7"/>
          <p:cNvSpPr/>
          <p:nvPr/>
        </p:nvSpPr>
        <p:spPr>
          <a:xfrm>
            <a:off x="4457705" y="4078680"/>
            <a:ext cx="332510" cy="372109"/>
          </a:xfrm>
          <a:prstGeom prst="plus">
            <a:avLst>
              <a:gd name="adj" fmla="val 25000"/>
            </a:avLst>
          </a:prstGeom>
          <a:solidFill>
            <a:srgbClr val="FF0000"/>
          </a:solidFill>
          <a:ln w="25400">
            <a:solidFill>
              <a:srgbClr val="FF0000"/>
            </a:solidFill>
          </a:ln>
        </p:spPr>
        <p:txBody>
          <a:bodyPr lIns="45719" rIns="45719" anchor="ctr"/>
          <a:lstStyle/>
          <a:p>
            <a:pPr algn="ctr">
              <a:defRPr>
                <a:solidFill>
                  <a:srgbClr val="C2C2C2"/>
                </a:solidFill>
              </a:defRPr>
            </a:pPr>
          </a:p>
        </p:txBody>
      </p:sp>
      <p:sp>
        <p:nvSpPr>
          <p:cNvPr id="254" name="TextBox 9"/>
          <p:cNvSpPr txBox="1"/>
          <p:nvPr/>
        </p:nvSpPr>
        <p:spPr>
          <a:xfrm>
            <a:off x="1133581" y="4748650"/>
            <a:ext cx="7657128" cy="396241"/>
          </a:xfrm>
          <a:prstGeom prst="rect">
            <a:avLst/>
          </a:prstGeom>
          <a:solidFill>
            <a:srgbClr val="000B22"/>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chemeClr val="accent4">
                    <a:lumOff val="44000"/>
                  </a:schemeClr>
                </a:solidFill>
                <a:latin typeface="Monserat"/>
                <a:ea typeface="Monserat"/>
                <a:cs typeface="Monserat"/>
                <a:sym typeface="Monserat"/>
              </a:defRPr>
            </a:pPr>
            <a:r>
              <a:t>1LITRE MOGLOOP                                   </a:t>
            </a:r>
            <a:r>
              <a:rPr sz="2000"/>
              <a:t>+</a:t>
            </a:r>
            <a:r>
              <a:t>                                           200LITRES WATER</a:t>
            </a:r>
          </a:p>
        </p:txBody>
      </p:sp>
      <p:pic>
        <p:nvPicPr>
          <p:cNvPr id="255" name="Picture 20" descr="Picture 20"/>
          <p:cNvPicPr>
            <a:picLocks noChangeAspect="1"/>
          </p:cNvPicPr>
          <p:nvPr/>
        </p:nvPicPr>
        <p:blipFill>
          <a:blip r:embed="rId5">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Google Shape;204;p34"/>
          <p:cNvSpPr/>
          <p:nvPr/>
        </p:nvSpPr>
        <p:spPr>
          <a:xfrm rot="10800000">
            <a:off x="0" y="5015808"/>
            <a:ext cx="987136" cy="127689"/>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58"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259" name="Google Shape;204;p34"/>
          <p:cNvSpPr/>
          <p:nvPr/>
        </p:nvSpPr>
        <p:spPr>
          <a:xfrm rot="16200000">
            <a:off x="-332515" y="4650968"/>
            <a:ext cx="825046" cy="160011"/>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60"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61" name="Google Shape;204;p34"/>
          <p:cNvSpPr/>
          <p:nvPr/>
        </p:nvSpPr>
        <p:spPr>
          <a:xfrm rot="16200000">
            <a:off x="-363241" y="366419"/>
            <a:ext cx="879283" cy="146445"/>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62"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PROTOCOL</a:t>
            </a:r>
          </a:p>
        </p:txBody>
      </p:sp>
      <p:pic>
        <p:nvPicPr>
          <p:cNvPr id="263" name="Picture 21" descr="Picture 21"/>
          <p:cNvPicPr>
            <a:picLocks noChangeAspect="1"/>
          </p:cNvPicPr>
          <p:nvPr/>
        </p:nvPicPr>
        <p:blipFill>
          <a:blip r:embed="rId2">
            <a:extLst/>
          </a:blip>
          <a:stretch>
            <a:fillRect/>
          </a:stretch>
        </p:blipFill>
        <p:spPr>
          <a:xfrm>
            <a:off x="160015" y="135082"/>
            <a:ext cx="827122" cy="744200"/>
          </a:xfrm>
          <a:prstGeom prst="rect">
            <a:avLst/>
          </a:prstGeom>
          <a:ln>
            <a:solidFill>
              <a:schemeClr val="accent4">
                <a:lumOff val="44000"/>
              </a:schemeClr>
            </a:solidFill>
          </a:ln>
        </p:spPr>
      </p:pic>
      <p:sp>
        <p:nvSpPr>
          <p:cNvPr id="264"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4">
                    <a:lumOff val="44000"/>
                  </a:schemeClr>
                </a:solidFill>
                <a:latin typeface="Monserat"/>
                <a:ea typeface="Monserat"/>
                <a:cs typeface="Monserat"/>
                <a:sym typeface="Monserat"/>
              </a:defRPr>
            </a:lvl1pPr>
          </a:lstStyle>
          <a:p>
            <a:pPr/>
            <a:r>
              <a:t>ROUTIINE CROP TREATMENT OF SEVERELY-INFESTED PLANTS </a:t>
            </a:r>
          </a:p>
        </p:txBody>
      </p:sp>
      <p:pic>
        <p:nvPicPr>
          <p:cNvPr id="265" name="Picture 12" descr="Picture 12"/>
          <p:cNvPicPr>
            <a:picLocks noChangeAspect="1"/>
          </p:cNvPicPr>
          <p:nvPr/>
        </p:nvPicPr>
        <p:blipFill>
          <a:blip r:embed="rId3">
            <a:extLst/>
          </a:blip>
          <a:stretch>
            <a:fillRect/>
          </a:stretch>
        </p:blipFill>
        <p:spPr>
          <a:xfrm>
            <a:off x="1763596" y="3655357"/>
            <a:ext cx="383860" cy="1056647"/>
          </a:xfrm>
          <a:prstGeom prst="rect">
            <a:avLst/>
          </a:prstGeom>
          <a:ln w="12700">
            <a:miter lim="400000"/>
          </a:ln>
        </p:spPr>
      </p:pic>
      <p:sp>
        <p:nvSpPr>
          <p:cNvPr id="266" name="TextBox 2"/>
          <p:cNvSpPr txBox="1"/>
          <p:nvPr/>
        </p:nvSpPr>
        <p:spPr>
          <a:xfrm>
            <a:off x="1179300" y="889243"/>
            <a:ext cx="7565689" cy="246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Rinse 200litre barrel with clean non-chlorinated water.</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Fill the barrel with 100litre of with clean non-chlorinated water.</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Add 2litres of MOGLOOP organic fertilizer slowly to the clean water.</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Stir continuously in order to obtain a uniform MOGLOOP solution.</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Add 100litre more of water to fill the barrel and stir continuously.</a:t>
            </a:r>
          </a:p>
          <a:p>
            <a:pPr marL="342900" indent="-342900">
              <a:lnSpc>
                <a:spcPct val="200000"/>
              </a:lnSpc>
              <a:buClr>
                <a:srgbClr val="000000"/>
              </a:buClr>
              <a:buSzPct val="100000"/>
              <a:buAutoNum type="arabicPeriod" startAt="1"/>
              <a:defRPr b="1">
                <a:solidFill>
                  <a:srgbClr val="000000"/>
                </a:solidFill>
                <a:latin typeface="Monserat"/>
                <a:ea typeface="Monserat"/>
                <a:cs typeface="Monserat"/>
                <a:sym typeface="Monserat"/>
              </a:defRPr>
            </a:pPr>
            <a:r>
              <a:t>That is, mix two (2.0)litres of MOGLOOP with 200litres of clean water.</a:t>
            </a:r>
          </a:p>
        </p:txBody>
      </p:sp>
      <p:pic>
        <p:nvPicPr>
          <p:cNvPr id="267" name="Picture 16" descr="Picture 16"/>
          <p:cNvPicPr>
            <a:picLocks noChangeAspect="1"/>
          </p:cNvPicPr>
          <p:nvPr/>
        </p:nvPicPr>
        <p:blipFill>
          <a:blip r:embed="rId4">
            <a:extLst/>
          </a:blip>
          <a:stretch>
            <a:fillRect/>
          </a:stretch>
        </p:blipFill>
        <p:spPr>
          <a:xfrm>
            <a:off x="7155874" y="3797884"/>
            <a:ext cx="837514" cy="1018896"/>
          </a:xfrm>
          <a:prstGeom prst="rect">
            <a:avLst/>
          </a:prstGeom>
          <a:ln w="12700">
            <a:miter lim="400000"/>
          </a:ln>
        </p:spPr>
      </p:pic>
      <p:sp>
        <p:nvSpPr>
          <p:cNvPr id="268" name="Cross 7"/>
          <p:cNvSpPr/>
          <p:nvPr/>
        </p:nvSpPr>
        <p:spPr>
          <a:xfrm>
            <a:off x="4457705" y="4078680"/>
            <a:ext cx="332510" cy="389421"/>
          </a:xfrm>
          <a:prstGeom prst="plus">
            <a:avLst>
              <a:gd name="adj" fmla="val 25000"/>
            </a:avLst>
          </a:prstGeom>
          <a:solidFill>
            <a:srgbClr val="FF0000"/>
          </a:solidFill>
          <a:ln w="25400">
            <a:solidFill>
              <a:srgbClr val="FF0000"/>
            </a:solidFill>
          </a:ln>
        </p:spPr>
        <p:txBody>
          <a:bodyPr lIns="45719" rIns="45719" anchor="ctr"/>
          <a:lstStyle/>
          <a:p>
            <a:pPr algn="ctr">
              <a:defRPr>
                <a:solidFill>
                  <a:srgbClr val="C2C2C2"/>
                </a:solidFill>
              </a:defRPr>
            </a:pPr>
          </a:p>
        </p:txBody>
      </p:sp>
      <p:sp>
        <p:nvSpPr>
          <p:cNvPr id="269" name="TextBox 9"/>
          <p:cNvSpPr txBox="1"/>
          <p:nvPr/>
        </p:nvSpPr>
        <p:spPr>
          <a:xfrm>
            <a:off x="1133581" y="4748650"/>
            <a:ext cx="7657128" cy="396241"/>
          </a:xfrm>
          <a:prstGeom prst="rect">
            <a:avLst/>
          </a:prstGeom>
          <a:solidFill>
            <a:srgbClr val="000B22"/>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chemeClr val="accent4">
                    <a:lumOff val="44000"/>
                  </a:schemeClr>
                </a:solidFill>
                <a:latin typeface="Monserat"/>
                <a:ea typeface="Monserat"/>
                <a:cs typeface="Monserat"/>
                <a:sym typeface="Monserat"/>
              </a:defRPr>
            </a:pPr>
            <a:r>
              <a:t>2LITRES MOGLOOP                                 </a:t>
            </a:r>
            <a:r>
              <a:rPr sz="2000"/>
              <a:t>+</a:t>
            </a:r>
            <a:r>
              <a:t>                                           200LITRES WATER</a:t>
            </a:r>
          </a:p>
        </p:txBody>
      </p:sp>
      <p:pic>
        <p:nvPicPr>
          <p:cNvPr id="270" name="Picture 20" descr="Picture 20"/>
          <p:cNvPicPr>
            <a:picLocks noChangeAspect="1"/>
          </p:cNvPicPr>
          <p:nvPr/>
        </p:nvPicPr>
        <p:blipFill>
          <a:blip r:embed="rId3">
            <a:extLst/>
          </a:blip>
          <a:stretch>
            <a:fillRect/>
          </a:stretch>
        </p:blipFill>
        <p:spPr>
          <a:xfrm>
            <a:off x="2175771" y="3672675"/>
            <a:ext cx="383860" cy="1056647"/>
          </a:xfrm>
          <a:prstGeom prst="rect">
            <a:avLst/>
          </a:prstGeom>
          <a:ln w="12700">
            <a:miter lim="400000"/>
          </a:ln>
        </p:spPr>
      </p:pic>
      <p:pic>
        <p:nvPicPr>
          <p:cNvPr id="271" name="Picture 23" descr="Picture 23"/>
          <p:cNvPicPr>
            <a:picLocks noChangeAspect="1"/>
          </p:cNvPicPr>
          <p:nvPr/>
        </p:nvPicPr>
        <p:blipFill>
          <a:blip r:embed="rId5">
            <a:extLst/>
          </a:blip>
          <a:stretch>
            <a:fillRect/>
          </a:stretch>
        </p:blipFill>
        <p:spPr>
          <a:xfrm>
            <a:off x="160013" y="4318451"/>
            <a:ext cx="837515" cy="69735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74"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275"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76"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77" name="Google Shape;204;p34"/>
          <p:cNvSpPr/>
          <p:nvPr/>
        </p:nvSpPr>
        <p:spPr>
          <a:xfrm rot="16200000">
            <a:off x="-358046" y="361224"/>
            <a:ext cx="879283" cy="156835"/>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78"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PROTOCOL</a:t>
            </a:r>
          </a:p>
        </p:txBody>
      </p:sp>
      <p:pic>
        <p:nvPicPr>
          <p:cNvPr id="279" name="Picture 21" descr="Picture 21"/>
          <p:cNvPicPr>
            <a:picLocks noChangeAspect="1"/>
          </p:cNvPicPr>
          <p:nvPr/>
        </p:nvPicPr>
        <p:blipFill>
          <a:blip r:embed="rId2">
            <a:extLst/>
          </a:blip>
          <a:stretch>
            <a:fillRect/>
          </a:stretch>
        </p:blipFill>
        <p:spPr>
          <a:xfrm>
            <a:off x="160015" y="135082"/>
            <a:ext cx="827122" cy="744200"/>
          </a:xfrm>
          <a:prstGeom prst="rect">
            <a:avLst/>
          </a:prstGeom>
          <a:ln>
            <a:solidFill>
              <a:schemeClr val="accent4">
                <a:lumOff val="44000"/>
              </a:schemeClr>
            </a:solidFill>
          </a:ln>
        </p:spPr>
      </p:pic>
      <p:sp>
        <p:nvSpPr>
          <p:cNvPr id="280" name="TextBox 3"/>
          <p:cNvSpPr txBox="1"/>
          <p:nvPr/>
        </p:nvSpPr>
        <p:spPr>
          <a:xfrm>
            <a:off x="1032857" y="650246"/>
            <a:ext cx="7847212" cy="320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Normal healthy perennial tree crops: 	</a:t>
            </a:r>
            <a:r>
              <a:rPr>
                <a:solidFill>
                  <a:srgbClr val="FF0000"/>
                </a:solidFill>
              </a:rPr>
              <a:t>1litre MOGLOOP:400litres water per acre per round</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Normal healthy horticultural crops:	</a:t>
            </a:r>
            <a:r>
              <a:rPr>
                <a:solidFill>
                  <a:srgbClr val="FF0000"/>
                </a:solidFill>
              </a:rPr>
              <a:t>1litre MOGLOOP :400litres water per hectare per round</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Normal healthy cereals &amp; legumes:	</a:t>
            </a:r>
            <a:r>
              <a:rPr>
                <a:solidFill>
                  <a:srgbClr val="FF0000"/>
                </a:solidFill>
              </a:rPr>
              <a:t>1litre MOGLOOP :400litres water per hectare per round</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Normal healthy roots &amp; tuber crops:	</a:t>
            </a:r>
            <a:r>
              <a:rPr>
                <a:solidFill>
                  <a:srgbClr val="FF0000"/>
                </a:solidFill>
              </a:rPr>
              <a:t>1litre MOGLOOP :400litres water per hectare per round</a:t>
            </a:r>
          </a:p>
        </p:txBody>
      </p:sp>
      <p:sp>
        <p:nvSpPr>
          <p:cNvPr id="281" name="TextBox 23"/>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4">
                    <a:lumOff val="44000"/>
                  </a:schemeClr>
                </a:solidFill>
                <a:latin typeface="Monserat"/>
                <a:ea typeface="Monserat"/>
                <a:cs typeface="Monserat"/>
                <a:sym typeface="Monserat"/>
              </a:defRPr>
            </a:lvl1pPr>
          </a:lstStyle>
          <a:p>
            <a:pPr/>
            <a:r>
              <a:t>MOGLOOP DOSAGE PER UN IT AREA FOR NORMAL HEALTHY PLANTS </a:t>
            </a:r>
          </a:p>
        </p:txBody>
      </p:sp>
      <p:pic>
        <p:nvPicPr>
          <p:cNvPr id="282" name="Picture 11" descr="Picture 11"/>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85"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286"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87"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88" name="Google Shape;204;p34"/>
          <p:cNvSpPr/>
          <p:nvPr/>
        </p:nvSpPr>
        <p:spPr>
          <a:xfrm rot="16200000">
            <a:off x="-363241" y="366419"/>
            <a:ext cx="879283" cy="146444"/>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89"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PROTOCOL</a:t>
            </a:r>
          </a:p>
        </p:txBody>
      </p:sp>
      <p:pic>
        <p:nvPicPr>
          <p:cNvPr id="290" name="Picture 21" descr="Picture 21"/>
          <p:cNvPicPr>
            <a:picLocks noChangeAspect="1"/>
          </p:cNvPicPr>
          <p:nvPr/>
        </p:nvPicPr>
        <p:blipFill>
          <a:blip r:embed="rId2">
            <a:extLst/>
          </a:blip>
          <a:stretch>
            <a:fillRect/>
          </a:stretch>
        </p:blipFill>
        <p:spPr>
          <a:xfrm>
            <a:off x="149623" y="135082"/>
            <a:ext cx="837514" cy="744200"/>
          </a:xfrm>
          <a:prstGeom prst="rect">
            <a:avLst/>
          </a:prstGeom>
          <a:ln>
            <a:solidFill>
              <a:schemeClr val="accent4">
                <a:lumOff val="44000"/>
              </a:schemeClr>
            </a:solidFill>
          </a:ln>
        </p:spPr>
      </p:pic>
      <p:sp>
        <p:nvSpPr>
          <p:cNvPr id="291" name="TextBox 3"/>
          <p:cNvSpPr txBox="1"/>
          <p:nvPr/>
        </p:nvSpPr>
        <p:spPr>
          <a:xfrm>
            <a:off x="1032857" y="650249"/>
            <a:ext cx="7847212" cy="320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Mildly infested perennial tree crops:	</a:t>
            </a:r>
            <a:r>
              <a:rPr>
                <a:solidFill>
                  <a:srgbClr val="FF0000"/>
                </a:solidFill>
              </a:rPr>
              <a:t>1litres MOGLOOP:200litres water per acre per round</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Mildly infested horticultural crops:	</a:t>
            </a:r>
            <a:r>
              <a:rPr>
                <a:solidFill>
                  <a:srgbClr val="FF0000"/>
                </a:solidFill>
              </a:rPr>
              <a:t>1litres MOGLOOP:200litres water per hectare per round</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Mildly infested cereals &amp; legumes:	</a:t>
            </a:r>
            <a:r>
              <a:rPr>
                <a:solidFill>
                  <a:srgbClr val="FF0000"/>
                </a:solidFill>
              </a:rPr>
              <a:t>1litres MOGLOOP:200litres water per hectare per round</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Mildly infested roots &amp; tuber crops:	</a:t>
            </a:r>
            <a:r>
              <a:rPr>
                <a:solidFill>
                  <a:srgbClr val="FF0000"/>
                </a:solidFill>
              </a:rPr>
              <a:t>1litres MOGLOOP:200litres water per hectare per round</a:t>
            </a:r>
          </a:p>
        </p:txBody>
      </p:sp>
      <p:sp>
        <p:nvSpPr>
          <p:cNvPr id="292"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4">
                    <a:lumOff val="44000"/>
                  </a:schemeClr>
                </a:solidFill>
                <a:latin typeface="Monserat"/>
                <a:ea typeface="Monserat"/>
                <a:cs typeface="Monserat"/>
                <a:sym typeface="Monserat"/>
              </a:defRPr>
            </a:lvl1pPr>
          </a:lstStyle>
          <a:p>
            <a:pPr/>
            <a:r>
              <a:t>MOGLOOP DOSAGE PER UN IT AREA FOR MILDLY-INFESTED PLANTS </a:t>
            </a:r>
          </a:p>
        </p:txBody>
      </p:sp>
      <p:pic>
        <p:nvPicPr>
          <p:cNvPr id="293" name="Picture 11" descr="Picture 11"/>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296"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297"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98"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299" name="Google Shape;204;p34"/>
          <p:cNvSpPr/>
          <p:nvPr/>
        </p:nvSpPr>
        <p:spPr>
          <a:xfrm rot="16200000">
            <a:off x="-363241" y="366419"/>
            <a:ext cx="879283" cy="146444"/>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00"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PROTOCOL</a:t>
            </a:r>
          </a:p>
        </p:txBody>
      </p:sp>
      <p:pic>
        <p:nvPicPr>
          <p:cNvPr id="301" name="Picture 21" descr="Picture 21"/>
          <p:cNvPicPr>
            <a:picLocks noChangeAspect="1"/>
          </p:cNvPicPr>
          <p:nvPr/>
        </p:nvPicPr>
        <p:blipFill>
          <a:blip r:embed="rId2">
            <a:extLst/>
          </a:blip>
          <a:stretch>
            <a:fillRect/>
          </a:stretch>
        </p:blipFill>
        <p:spPr>
          <a:xfrm>
            <a:off x="160015" y="135082"/>
            <a:ext cx="827122" cy="744200"/>
          </a:xfrm>
          <a:prstGeom prst="rect">
            <a:avLst/>
          </a:prstGeom>
          <a:ln>
            <a:solidFill>
              <a:schemeClr val="accent4">
                <a:lumOff val="44000"/>
              </a:schemeClr>
            </a:solidFill>
          </a:ln>
        </p:spPr>
      </p:pic>
      <p:sp>
        <p:nvSpPr>
          <p:cNvPr id="302" name="TextBox 3"/>
          <p:cNvSpPr txBox="1"/>
          <p:nvPr/>
        </p:nvSpPr>
        <p:spPr>
          <a:xfrm>
            <a:off x="1032857" y="671032"/>
            <a:ext cx="7847212" cy="320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Severely infested perennial tree crops:	</a:t>
            </a:r>
            <a:r>
              <a:rPr>
                <a:solidFill>
                  <a:srgbClr val="FF0000"/>
                </a:solidFill>
              </a:rPr>
              <a:t>2litres MOGLOOP:200litres water per acre per round</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Severely infested horticultural crops:	</a:t>
            </a:r>
            <a:r>
              <a:rPr>
                <a:solidFill>
                  <a:srgbClr val="FF0000"/>
                </a:solidFill>
              </a:rPr>
              <a:t>2litres MOGLOOP:200litres water per hectare per round</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Severely infested cereals &amp; legumes:	</a:t>
            </a:r>
            <a:r>
              <a:rPr>
                <a:solidFill>
                  <a:srgbClr val="FF0000"/>
                </a:solidFill>
              </a:rPr>
              <a:t>2litres MOGLOOP:200litres water per hectare per round</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Severely infested roots &amp; tuber crops:	</a:t>
            </a:r>
            <a:r>
              <a:rPr>
                <a:solidFill>
                  <a:srgbClr val="FF0000"/>
                </a:solidFill>
              </a:rPr>
              <a:t>2litres MOGLOOP:200litres water per hectare per round</a:t>
            </a:r>
          </a:p>
        </p:txBody>
      </p:sp>
      <p:sp>
        <p:nvSpPr>
          <p:cNvPr id="303"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4">
                    <a:lumOff val="44000"/>
                  </a:schemeClr>
                </a:solidFill>
                <a:latin typeface="Monserat"/>
                <a:ea typeface="Monserat"/>
                <a:cs typeface="Monserat"/>
                <a:sym typeface="Monserat"/>
              </a:defRPr>
            </a:lvl1pPr>
          </a:lstStyle>
          <a:p>
            <a:pPr/>
            <a:r>
              <a:t>MOGLOOP DOSAGE PER UN IT AREA FOR SEVERELY-INFESTED PLANTS </a:t>
            </a:r>
          </a:p>
        </p:txBody>
      </p:sp>
      <p:pic>
        <p:nvPicPr>
          <p:cNvPr id="304" name="Picture 11" descr="Picture 11"/>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07"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308"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09"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10" name="Google Shape;204;p34"/>
          <p:cNvSpPr/>
          <p:nvPr/>
        </p:nvSpPr>
        <p:spPr>
          <a:xfrm rot="16200000">
            <a:off x="-363241" y="366419"/>
            <a:ext cx="879283" cy="146444"/>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11"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PROTOCOL</a:t>
            </a:r>
          </a:p>
        </p:txBody>
      </p:sp>
      <p:pic>
        <p:nvPicPr>
          <p:cNvPr id="312" name="Picture 21" descr="Picture 21"/>
          <p:cNvPicPr>
            <a:picLocks noChangeAspect="1"/>
          </p:cNvPicPr>
          <p:nvPr/>
        </p:nvPicPr>
        <p:blipFill>
          <a:blip r:embed="rId2">
            <a:extLst/>
          </a:blip>
          <a:stretch>
            <a:fillRect/>
          </a:stretch>
        </p:blipFill>
        <p:spPr>
          <a:xfrm>
            <a:off x="160015" y="135082"/>
            <a:ext cx="827122" cy="744200"/>
          </a:xfrm>
          <a:prstGeom prst="rect">
            <a:avLst/>
          </a:prstGeom>
          <a:ln>
            <a:solidFill>
              <a:schemeClr val="accent4">
                <a:lumOff val="44000"/>
              </a:schemeClr>
            </a:solidFill>
          </a:ln>
        </p:spPr>
      </p:pic>
      <p:sp>
        <p:nvSpPr>
          <p:cNvPr id="313" name="TextBox 3"/>
          <p:cNvSpPr txBox="1"/>
          <p:nvPr/>
        </p:nvSpPr>
        <p:spPr>
          <a:xfrm>
            <a:off x="949728" y="671032"/>
            <a:ext cx="7930341" cy="320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Treatment schedule for perennial tree crops:	</a:t>
            </a:r>
            <a:r>
              <a:rPr>
                <a:solidFill>
                  <a:srgbClr val="FF0000"/>
                </a:solidFill>
              </a:rPr>
              <a:t>60days post-harvest; before flowering; after fruit setting</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Treatment schedule for horticultural crops:	</a:t>
            </a:r>
            <a:r>
              <a:rPr>
                <a:solidFill>
                  <a:srgbClr val="FF0000"/>
                </a:solidFill>
              </a:rPr>
              <a:t>At transplanting; before flowering; after fruit setting</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Treatment schedule for  cereals &amp; legumes:	</a:t>
            </a:r>
            <a:r>
              <a:rPr>
                <a:solidFill>
                  <a:srgbClr val="FF0000"/>
                </a:solidFill>
              </a:rPr>
              <a:t>Just after planting; before flowering; at grain filling</a:t>
            </a:r>
          </a:p>
          <a:p>
            <a:pPr marL="285750" indent="-285750">
              <a:lnSpc>
                <a:spcPct val="550000"/>
              </a:lnSpc>
              <a:buClr>
                <a:srgbClr val="000000"/>
              </a:buClr>
              <a:buSzPct val="100000"/>
              <a:buChar char="❑"/>
              <a:defRPr b="1" sz="1200">
                <a:solidFill>
                  <a:srgbClr val="000000"/>
                </a:solidFill>
                <a:latin typeface="Monserat"/>
                <a:ea typeface="Monserat"/>
                <a:cs typeface="Monserat"/>
                <a:sym typeface="Monserat"/>
              </a:defRPr>
            </a:pPr>
            <a:r>
              <a:t>Treatment schedule for  roots &amp; tuber crops:	</a:t>
            </a:r>
            <a:r>
              <a:rPr>
                <a:solidFill>
                  <a:srgbClr val="FF0000"/>
                </a:solidFill>
              </a:rPr>
              <a:t>Just after planting: before flowering; after tuber initiation.</a:t>
            </a:r>
          </a:p>
        </p:txBody>
      </p:sp>
      <p:sp>
        <p:nvSpPr>
          <p:cNvPr id="314"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4">
                    <a:lumOff val="44000"/>
                  </a:schemeClr>
                </a:solidFill>
                <a:latin typeface="Monserat"/>
                <a:ea typeface="Monserat"/>
                <a:cs typeface="Monserat"/>
                <a:sym typeface="Monserat"/>
              </a:defRPr>
            </a:lvl1pPr>
          </a:lstStyle>
          <a:p>
            <a:pPr/>
            <a:r>
              <a:t>MOGLOOP TREATMENT PROTOCOL SCHEDULE </a:t>
            </a:r>
          </a:p>
        </p:txBody>
      </p:sp>
      <p:pic>
        <p:nvPicPr>
          <p:cNvPr id="315" name="Picture 11" descr="Picture 11"/>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Rectangle 5"/>
          <p:cNvSpPr/>
          <p:nvPr/>
        </p:nvSpPr>
        <p:spPr>
          <a:xfrm>
            <a:off x="8950959" y="0"/>
            <a:ext cx="193041" cy="5143500"/>
          </a:xfrm>
          <a:prstGeom prst="rect">
            <a:avLst/>
          </a:prstGeom>
          <a:solidFill>
            <a:srgbClr val="040404"/>
          </a:solidFill>
          <a:ln w="12700">
            <a:miter lim="400000"/>
          </a:ln>
        </p:spPr>
        <p:txBody>
          <a:bodyPr lIns="45719" rIns="45719" anchor="ctr"/>
          <a:lstStyle/>
          <a:p>
            <a:pPr algn="ctr">
              <a:defRPr>
                <a:solidFill>
                  <a:schemeClr val="accent1"/>
                </a:solidFill>
              </a:defRPr>
            </a:pPr>
          </a:p>
        </p:txBody>
      </p:sp>
      <p:sp>
        <p:nvSpPr>
          <p:cNvPr id="79" name="Rectangle 2"/>
          <p:cNvSpPr/>
          <p:nvPr/>
        </p:nvSpPr>
        <p:spPr>
          <a:xfrm>
            <a:off x="-42689" y="-1"/>
            <a:ext cx="205250" cy="5140961"/>
          </a:xfrm>
          <a:prstGeom prst="rect">
            <a:avLst/>
          </a:prstGeom>
          <a:solidFill>
            <a:srgbClr val="040404"/>
          </a:solidFill>
          <a:ln w="12700">
            <a:miter lim="400000"/>
          </a:ln>
        </p:spPr>
        <p:txBody>
          <a:bodyPr lIns="45719" rIns="45719" anchor="ctr"/>
          <a:lstStyle/>
          <a:p>
            <a:pPr algn="ctr">
              <a:defRPr>
                <a:solidFill>
                  <a:srgbClr val="C2C2C2"/>
                </a:solidFill>
              </a:defRPr>
            </a:pPr>
          </a:p>
        </p:txBody>
      </p:sp>
      <p:pic>
        <p:nvPicPr>
          <p:cNvPr id="80" name="Picture 21" descr="Picture 21"/>
          <p:cNvPicPr>
            <a:picLocks noChangeAspect="1"/>
          </p:cNvPicPr>
          <p:nvPr/>
        </p:nvPicPr>
        <p:blipFill>
          <a:blip r:embed="rId2">
            <a:extLst/>
          </a:blip>
          <a:stretch>
            <a:fillRect/>
          </a:stretch>
        </p:blipFill>
        <p:spPr>
          <a:xfrm>
            <a:off x="3924301" y="1174172"/>
            <a:ext cx="1260762" cy="3584874"/>
          </a:xfrm>
          <a:prstGeom prst="rect">
            <a:avLst/>
          </a:prstGeom>
          <a:ln w="12700">
            <a:miter lim="400000"/>
          </a:ln>
        </p:spPr>
      </p:pic>
      <p:pic>
        <p:nvPicPr>
          <p:cNvPr id="81" name="Picture 20" descr="Picture 20"/>
          <p:cNvPicPr>
            <a:picLocks noChangeAspect="1"/>
          </p:cNvPicPr>
          <p:nvPr/>
        </p:nvPicPr>
        <p:blipFill>
          <a:blip r:embed="rId3">
            <a:extLst/>
          </a:blip>
          <a:stretch>
            <a:fillRect/>
          </a:stretch>
        </p:blipFill>
        <p:spPr>
          <a:xfrm>
            <a:off x="5476702" y="457200"/>
            <a:ext cx="3474256" cy="2335124"/>
          </a:xfrm>
          <a:prstGeom prst="rect">
            <a:avLst/>
          </a:prstGeom>
          <a:ln w="12700">
            <a:miter lim="400000"/>
          </a:ln>
        </p:spPr>
      </p:pic>
      <p:pic>
        <p:nvPicPr>
          <p:cNvPr id="82" name="Picture 23" descr="Picture 23"/>
          <p:cNvPicPr>
            <a:picLocks noChangeAspect="1"/>
          </p:cNvPicPr>
          <p:nvPr/>
        </p:nvPicPr>
        <p:blipFill>
          <a:blip r:embed="rId4">
            <a:extLst/>
          </a:blip>
          <a:stretch>
            <a:fillRect/>
          </a:stretch>
        </p:blipFill>
        <p:spPr>
          <a:xfrm>
            <a:off x="162560" y="2803539"/>
            <a:ext cx="3438933" cy="2337898"/>
          </a:xfrm>
          <a:prstGeom prst="rect">
            <a:avLst/>
          </a:prstGeom>
          <a:ln w="12700">
            <a:miter lim="400000"/>
          </a:ln>
        </p:spPr>
      </p:pic>
      <p:pic>
        <p:nvPicPr>
          <p:cNvPr id="83" name="Picture 25" descr="Picture 25"/>
          <p:cNvPicPr>
            <a:picLocks noChangeAspect="1"/>
          </p:cNvPicPr>
          <p:nvPr/>
        </p:nvPicPr>
        <p:blipFill>
          <a:blip r:embed="rId5">
            <a:extLst/>
          </a:blip>
          <a:stretch>
            <a:fillRect/>
          </a:stretch>
        </p:blipFill>
        <p:spPr>
          <a:xfrm>
            <a:off x="162560" y="457200"/>
            <a:ext cx="3438934" cy="2335124"/>
          </a:xfrm>
          <a:prstGeom prst="rect">
            <a:avLst/>
          </a:prstGeom>
          <a:ln w="12700">
            <a:miter lim="400000"/>
          </a:ln>
        </p:spPr>
      </p:pic>
      <p:pic>
        <p:nvPicPr>
          <p:cNvPr id="84" name="Picture 26" descr="Picture 26"/>
          <p:cNvPicPr>
            <a:picLocks noChangeAspect="1"/>
          </p:cNvPicPr>
          <p:nvPr/>
        </p:nvPicPr>
        <p:blipFill>
          <a:blip r:embed="rId6">
            <a:extLst/>
          </a:blip>
          <a:stretch>
            <a:fillRect/>
          </a:stretch>
        </p:blipFill>
        <p:spPr>
          <a:xfrm>
            <a:off x="5476702" y="2803538"/>
            <a:ext cx="3474255" cy="2337648"/>
          </a:xfrm>
          <a:prstGeom prst="rect">
            <a:avLst/>
          </a:prstGeom>
          <a:ln w="12700">
            <a:miter lim="400000"/>
          </a:ln>
        </p:spPr>
      </p:pic>
      <p:sp>
        <p:nvSpPr>
          <p:cNvPr id="85" name="TextBox 27"/>
          <p:cNvSpPr txBox="1"/>
          <p:nvPr/>
        </p:nvSpPr>
        <p:spPr>
          <a:xfrm>
            <a:off x="162561" y="-3461"/>
            <a:ext cx="8788397" cy="4470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200000"/>
              </a:lnSpc>
              <a:defRPr b="1" sz="2300">
                <a:solidFill>
                  <a:schemeClr val="accent4">
                    <a:lumOff val="44000"/>
                  </a:schemeClr>
                </a:solidFill>
                <a:latin typeface="Bahnschrift Condensed"/>
                <a:ea typeface="Bahnschrift Condensed"/>
                <a:cs typeface="Bahnschrift Condensed"/>
                <a:sym typeface="Bahnschrift Condensed"/>
              </a:defRPr>
            </a:lvl1pPr>
          </a:lstStyle>
          <a:p>
            <a:pPr/>
            <a:r>
              <a:t>EXPERIENCE EXCELLENT QUALITY &amp; SUPERIOR YIELD</a:t>
            </a:r>
          </a:p>
        </p:txBody>
      </p:sp>
      <p:grpSp>
        <p:nvGrpSpPr>
          <p:cNvPr id="88" name="Oval 7"/>
          <p:cNvGrpSpPr/>
          <p:nvPr/>
        </p:nvGrpSpPr>
        <p:grpSpPr>
          <a:xfrm>
            <a:off x="4052456" y="4353105"/>
            <a:ext cx="1091047" cy="396241"/>
            <a:chOff x="0" y="0"/>
            <a:chExt cx="1091046" cy="396240"/>
          </a:xfrm>
        </p:grpSpPr>
        <p:sp>
          <p:nvSpPr>
            <p:cNvPr id="86" name="Oval"/>
            <p:cNvSpPr/>
            <p:nvPr/>
          </p:nvSpPr>
          <p:spPr>
            <a:xfrm>
              <a:off x="0" y="63036"/>
              <a:ext cx="1091047" cy="270169"/>
            </a:xfrm>
            <a:prstGeom prst="ellipse">
              <a:avLst/>
            </a:prstGeom>
            <a:solidFill>
              <a:srgbClr val="92D050"/>
            </a:solidFill>
            <a:ln w="25400" cap="flat">
              <a:solidFill>
                <a:srgbClr val="92D050"/>
              </a:solidFill>
              <a:prstDash val="solid"/>
              <a:round/>
            </a:ln>
            <a:effectLst/>
          </p:spPr>
          <p:txBody>
            <a:bodyPr wrap="square" lIns="45719" tIns="45719" rIns="45719" bIns="45719" numCol="1" anchor="ctr">
              <a:noAutofit/>
            </a:bodyPr>
            <a:lstStyle/>
            <a:p>
              <a:pPr algn="ctr">
                <a:defRPr b="1" sz="1000">
                  <a:latin typeface="Bahnschrift Condensed"/>
                  <a:ea typeface="Bahnschrift Condensed"/>
                  <a:cs typeface="Bahnschrift Condensed"/>
                  <a:sym typeface="Bahnschrift Condensed"/>
                </a:defRPr>
              </a:pPr>
            </a:p>
          </p:txBody>
        </p:sp>
        <p:sp>
          <p:nvSpPr>
            <p:cNvPr id="87" name="MOGLOOP"/>
            <p:cNvSpPr txBox="1"/>
            <p:nvPr/>
          </p:nvSpPr>
          <p:spPr>
            <a:xfrm>
              <a:off x="218200" y="-1"/>
              <a:ext cx="654646"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000">
                  <a:latin typeface="Bahnschrift Condensed"/>
                  <a:ea typeface="Bahnschrift Condensed"/>
                  <a:cs typeface="Bahnschrift Condensed"/>
                  <a:sym typeface="Bahnschrift Condensed"/>
                </a:defRPr>
              </a:lvl1pPr>
            </a:lstStyle>
            <a:p>
              <a:pPr/>
              <a:r>
                <a:t>MOGLOOP</a:t>
              </a:r>
            </a:p>
          </p:txBody>
        </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18"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319"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20"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21" name="Google Shape;204;p34"/>
          <p:cNvSpPr/>
          <p:nvPr/>
        </p:nvSpPr>
        <p:spPr>
          <a:xfrm rot="16200000">
            <a:off x="-318455" y="321631"/>
            <a:ext cx="789712" cy="146446"/>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22" name="Title 1"/>
          <p:cNvSpPr txBox="1"/>
          <p:nvPr>
            <p:ph type="title"/>
          </p:nvPr>
        </p:nvSpPr>
        <p:spPr>
          <a:xfrm>
            <a:off x="1714498" y="-1"/>
            <a:ext cx="6608620" cy="789711"/>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PRODUCT CONTENT</a:t>
            </a:r>
          </a:p>
        </p:txBody>
      </p:sp>
      <p:pic>
        <p:nvPicPr>
          <p:cNvPr id="323" name="Picture 21" descr="Picture 21"/>
          <p:cNvPicPr>
            <a:picLocks noChangeAspect="1"/>
          </p:cNvPicPr>
          <p:nvPr/>
        </p:nvPicPr>
        <p:blipFill>
          <a:blip r:embed="rId2">
            <a:extLst/>
          </a:blip>
          <a:stretch>
            <a:fillRect/>
          </a:stretch>
        </p:blipFill>
        <p:spPr>
          <a:xfrm>
            <a:off x="160015" y="135082"/>
            <a:ext cx="827122" cy="654628"/>
          </a:xfrm>
          <a:prstGeom prst="rect">
            <a:avLst/>
          </a:prstGeom>
          <a:ln>
            <a:solidFill>
              <a:schemeClr val="accent4">
                <a:lumOff val="44000"/>
              </a:schemeClr>
            </a:solidFill>
          </a:ln>
        </p:spPr>
      </p:pic>
      <p:pic>
        <p:nvPicPr>
          <p:cNvPr id="324" name="Picture 10" descr="Picture 10"/>
          <p:cNvPicPr>
            <a:picLocks noChangeAspect="1"/>
          </p:cNvPicPr>
          <p:nvPr/>
        </p:nvPicPr>
        <p:blipFill>
          <a:blip r:embed="rId3">
            <a:extLst/>
          </a:blip>
          <a:stretch>
            <a:fillRect/>
          </a:stretch>
        </p:blipFill>
        <p:spPr>
          <a:xfrm>
            <a:off x="1714500" y="581890"/>
            <a:ext cx="6608619" cy="4561606"/>
          </a:xfrm>
          <a:prstGeom prst="rect">
            <a:avLst/>
          </a:prstGeom>
          <a:ln w="12700">
            <a:miter lim="400000"/>
          </a:ln>
        </p:spPr>
      </p:pic>
      <p:sp>
        <p:nvSpPr>
          <p:cNvPr id="325" name="TextBox 11"/>
          <p:cNvSpPr txBox="1"/>
          <p:nvPr/>
        </p:nvSpPr>
        <p:spPr>
          <a:xfrm>
            <a:off x="1714499" y="789709"/>
            <a:ext cx="6608620" cy="2692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250000"/>
              </a:lnSpc>
              <a:defRPr b="1" sz="1200">
                <a:solidFill>
                  <a:schemeClr val="accent4">
                    <a:lumOff val="44000"/>
                  </a:schemeClr>
                </a:solidFill>
                <a:latin typeface="Monserat"/>
                <a:ea typeface="Monserat"/>
                <a:cs typeface="Monserat"/>
                <a:sym typeface="Monserat"/>
              </a:defRPr>
            </a:lvl1pPr>
          </a:lstStyle>
          <a:p>
            <a:pPr/>
            <a:r>
              <a:t>EFFECTS OF AMINO ACIDS ON SOIL HEALTH, PHOTOSYNTHESIS &amp; PLANT GROWTH </a:t>
            </a:r>
          </a:p>
        </p:txBody>
      </p:sp>
      <p:grpSp>
        <p:nvGrpSpPr>
          <p:cNvPr id="328" name="Title 1"/>
          <p:cNvGrpSpPr/>
          <p:nvPr/>
        </p:nvGrpSpPr>
        <p:grpSpPr>
          <a:xfrm>
            <a:off x="1714498" y="-1"/>
            <a:ext cx="6608620" cy="789711"/>
            <a:chOff x="0" y="0"/>
            <a:chExt cx="6608619" cy="789709"/>
          </a:xfrm>
        </p:grpSpPr>
        <p:sp>
          <p:nvSpPr>
            <p:cNvPr id="326" name="Rectangle"/>
            <p:cNvSpPr/>
            <p:nvPr/>
          </p:nvSpPr>
          <p:spPr>
            <a:xfrm>
              <a:off x="0" y="-1"/>
              <a:ext cx="6608620" cy="789711"/>
            </a:xfrm>
            <a:prstGeom prst="rect">
              <a:avLst/>
            </a:prstGeom>
            <a:solidFill>
              <a:srgbClr val="001236"/>
            </a:solidFill>
            <a:ln w="12700" cap="flat">
              <a:noFill/>
              <a:miter lim="400000"/>
            </a:ln>
            <a:effectLst/>
          </p:spPr>
          <p:txBody>
            <a:bodyPr wrap="square" lIns="45719" tIns="45719" rIns="45719" bIns="45719" numCol="1" anchor="ctr">
              <a:noAutofit/>
            </a:bodyPr>
            <a:lstStyle/>
            <a:p>
              <a:pPr algn="ctr">
                <a:defRPr b="1" sz="2000">
                  <a:solidFill>
                    <a:schemeClr val="accent4">
                      <a:lumOff val="44000"/>
                    </a:schemeClr>
                  </a:solidFill>
                  <a:latin typeface="Montserat"/>
                  <a:ea typeface="Montserat"/>
                  <a:cs typeface="Montserat"/>
                  <a:sym typeface="Montserat"/>
                </a:defRPr>
              </a:pPr>
            </a:p>
          </p:txBody>
        </p:sp>
        <p:sp>
          <p:nvSpPr>
            <p:cNvPr id="327" name="MOGLOOP BENEFITS"/>
            <p:cNvSpPr txBox="1"/>
            <p:nvPr/>
          </p:nvSpPr>
          <p:spPr>
            <a:xfrm>
              <a:off x="0" y="151029"/>
              <a:ext cx="6608620" cy="487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b="1" sz="2000">
                  <a:solidFill>
                    <a:schemeClr val="accent4">
                      <a:lumOff val="44000"/>
                    </a:schemeClr>
                  </a:solidFill>
                  <a:latin typeface="Montserat"/>
                  <a:ea typeface="Montserat"/>
                  <a:cs typeface="Montserat"/>
                  <a:sym typeface="Montserat"/>
                </a:defRPr>
              </a:lvl1pPr>
            </a:lstStyle>
            <a:p>
              <a:pPr/>
              <a:r>
                <a:t>MOGLOOP BENEFITS</a:t>
              </a:r>
            </a:p>
          </p:txBody>
        </p:sp>
      </p:grpSp>
      <p:sp>
        <p:nvSpPr>
          <p:cNvPr id="329" name="TextBox 14"/>
          <p:cNvSpPr/>
          <p:nvPr/>
        </p:nvSpPr>
        <p:spPr>
          <a:xfrm>
            <a:off x="1714499" y="4880271"/>
            <a:ext cx="6608620" cy="307778"/>
          </a:xfrm>
          <a:prstGeom prst="rect">
            <a:avLst/>
          </a:prstGeom>
          <a:solidFill>
            <a:srgbClr val="000E2A"/>
          </a:solidFill>
          <a:ln w="12700">
            <a:miter lim="400000"/>
          </a:ln>
        </p:spPr>
        <p:txBody>
          <a:bodyPr lIns="45719" rIns="45719"/>
          <a:lstStyle/>
          <a:p>
            <a:pPr algn="ctr">
              <a:defRPr b="1">
                <a:solidFill>
                  <a:schemeClr val="accent4">
                    <a:lumOff val="44000"/>
                  </a:schemeClr>
                </a:solidFill>
                <a:latin typeface="Monserat"/>
                <a:ea typeface="Monserat"/>
                <a:cs typeface="Monserat"/>
                <a:sym typeface="Monserat"/>
              </a:defRPr>
            </a:pPr>
          </a:p>
        </p:txBody>
      </p:sp>
      <p:pic>
        <p:nvPicPr>
          <p:cNvPr id="330" name="Picture 16" descr="Picture 16"/>
          <p:cNvPicPr>
            <a:picLocks noChangeAspect="1"/>
          </p:cNvPicPr>
          <p:nvPr/>
        </p:nvPicPr>
        <p:blipFill>
          <a:blip r:embed="rId4">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33"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334"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35"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36" name="Google Shape;204;p34"/>
          <p:cNvSpPr/>
          <p:nvPr/>
        </p:nvSpPr>
        <p:spPr>
          <a:xfrm rot="16200000">
            <a:off x="-360740" y="363917"/>
            <a:ext cx="874280" cy="146444"/>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37" name="Title 1"/>
          <p:cNvSpPr txBox="1"/>
          <p:nvPr>
            <p:ph type="title"/>
          </p:nvPr>
        </p:nvSpPr>
        <p:spPr>
          <a:xfrm>
            <a:off x="1433943" y="-1"/>
            <a:ext cx="7045040"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pic>
        <p:nvPicPr>
          <p:cNvPr id="338" name="Picture 21" descr="Picture 21"/>
          <p:cNvPicPr>
            <a:picLocks noChangeAspect="1"/>
          </p:cNvPicPr>
          <p:nvPr/>
        </p:nvPicPr>
        <p:blipFill>
          <a:blip r:embed="rId2">
            <a:extLst/>
          </a:blip>
          <a:stretch>
            <a:fillRect/>
          </a:stretch>
        </p:blipFill>
        <p:spPr>
          <a:xfrm>
            <a:off x="160015" y="135082"/>
            <a:ext cx="827122" cy="748149"/>
          </a:xfrm>
          <a:prstGeom prst="rect">
            <a:avLst/>
          </a:prstGeom>
          <a:ln>
            <a:solidFill>
              <a:schemeClr val="accent4">
                <a:lumOff val="44000"/>
              </a:schemeClr>
            </a:solidFill>
          </a:ln>
        </p:spPr>
      </p:pic>
      <p:pic>
        <p:nvPicPr>
          <p:cNvPr id="339" name="Picture 10" descr="Picture 10"/>
          <p:cNvPicPr>
            <a:picLocks noChangeAspect="1"/>
          </p:cNvPicPr>
          <p:nvPr/>
        </p:nvPicPr>
        <p:blipFill>
          <a:blip r:embed="rId3">
            <a:extLst/>
          </a:blip>
          <a:stretch>
            <a:fillRect/>
          </a:stretch>
        </p:blipFill>
        <p:spPr>
          <a:xfrm>
            <a:off x="1714350" y="883230"/>
            <a:ext cx="5787885" cy="4260266"/>
          </a:xfrm>
          <a:prstGeom prst="rect">
            <a:avLst/>
          </a:prstGeom>
          <a:ln w="12700">
            <a:miter lim="400000"/>
          </a:ln>
        </p:spPr>
      </p:pic>
      <p:sp>
        <p:nvSpPr>
          <p:cNvPr id="340" name="TextBox 11"/>
          <p:cNvSpPr txBox="1"/>
          <p:nvPr/>
        </p:nvSpPr>
        <p:spPr>
          <a:xfrm>
            <a:off x="1433943" y="581888"/>
            <a:ext cx="7045040" cy="2946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300">
                <a:solidFill>
                  <a:schemeClr val="accent4">
                    <a:lumOff val="44000"/>
                  </a:schemeClr>
                </a:solidFill>
                <a:latin typeface="Monserat"/>
                <a:ea typeface="Monserat"/>
                <a:cs typeface="Monserat"/>
                <a:sym typeface="Monserat"/>
              </a:defRPr>
            </a:lvl1pPr>
          </a:lstStyle>
          <a:p>
            <a:pPr/>
            <a:r>
              <a:t>EFFECTS OF AMINO ACIDS ON STOMATA OPENING &amp; CLOSURE</a:t>
            </a:r>
          </a:p>
        </p:txBody>
      </p:sp>
      <p:sp>
        <p:nvSpPr>
          <p:cNvPr id="341" name="TextBox 12"/>
          <p:cNvSpPr/>
          <p:nvPr/>
        </p:nvSpPr>
        <p:spPr>
          <a:xfrm>
            <a:off x="1433943" y="4911444"/>
            <a:ext cx="7055427" cy="246222"/>
          </a:xfrm>
          <a:prstGeom prst="rect">
            <a:avLst/>
          </a:prstGeom>
          <a:solidFill>
            <a:srgbClr val="000E2A"/>
          </a:solidFill>
          <a:ln w="12700">
            <a:miter lim="400000"/>
          </a:ln>
        </p:spPr>
        <p:txBody>
          <a:bodyPr lIns="45719" rIns="45719"/>
          <a:lstStyle/>
          <a:p>
            <a:pPr algn="ctr">
              <a:defRPr b="1" sz="1000">
                <a:solidFill>
                  <a:schemeClr val="accent4">
                    <a:lumOff val="44000"/>
                  </a:schemeClr>
                </a:solidFill>
                <a:latin typeface="Monserat"/>
                <a:ea typeface="Monserat"/>
                <a:cs typeface="Monserat"/>
                <a:sym typeface="Monserat"/>
              </a:defRPr>
            </a:pPr>
          </a:p>
        </p:txBody>
      </p:sp>
      <p:pic>
        <p:nvPicPr>
          <p:cNvPr id="342" name="Picture 14" descr="Picture 14"/>
          <p:cNvPicPr>
            <a:picLocks noChangeAspect="1"/>
          </p:cNvPicPr>
          <p:nvPr/>
        </p:nvPicPr>
        <p:blipFill>
          <a:blip r:embed="rId4">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45"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346"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47"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48" name="Google Shape;204;p34"/>
          <p:cNvSpPr/>
          <p:nvPr/>
        </p:nvSpPr>
        <p:spPr>
          <a:xfrm rot="16200000">
            <a:off x="-311480" y="314657"/>
            <a:ext cx="775763" cy="146447"/>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49" name="Title 1"/>
          <p:cNvSpPr txBox="1"/>
          <p:nvPr>
            <p:ph type="title"/>
          </p:nvPr>
        </p:nvSpPr>
        <p:spPr>
          <a:xfrm>
            <a:off x="1433943" y="-1"/>
            <a:ext cx="7045040"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pic>
        <p:nvPicPr>
          <p:cNvPr id="350" name="Picture 21" descr="Picture 21"/>
          <p:cNvPicPr>
            <a:picLocks noChangeAspect="1"/>
          </p:cNvPicPr>
          <p:nvPr/>
        </p:nvPicPr>
        <p:blipFill>
          <a:blip r:embed="rId2">
            <a:extLst/>
          </a:blip>
          <a:stretch>
            <a:fillRect/>
          </a:stretch>
        </p:blipFill>
        <p:spPr>
          <a:xfrm>
            <a:off x="160015" y="135082"/>
            <a:ext cx="827122" cy="640677"/>
          </a:xfrm>
          <a:prstGeom prst="rect">
            <a:avLst/>
          </a:prstGeom>
          <a:ln>
            <a:solidFill>
              <a:schemeClr val="accent4">
                <a:lumOff val="44000"/>
              </a:schemeClr>
            </a:solidFill>
          </a:ln>
        </p:spPr>
      </p:pic>
      <p:pic>
        <p:nvPicPr>
          <p:cNvPr id="351" name="Picture 10" descr="Picture 10"/>
          <p:cNvPicPr>
            <a:picLocks noChangeAspect="1"/>
          </p:cNvPicPr>
          <p:nvPr/>
        </p:nvPicPr>
        <p:blipFill>
          <a:blip r:embed="rId3">
            <a:extLst/>
          </a:blip>
          <a:stretch>
            <a:fillRect/>
          </a:stretch>
        </p:blipFill>
        <p:spPr>
          <a:xfrm>
            <a:off x="1433943" y="775758"/>
            <a:ext cx="7045040" cy="4156468"/>
          </a:xfrm>
          <a:prstGeom prst="rect">
            <a:avLst/>
          </a:prstGeom>
          <a:ln w="12700">
            <a:miter lim="400000"/>
          </a:ln>
        </p:spPr>
      </p:pic>
      <p:sp>
        <p:nvSpPr>
          <p:cNvPr id="352" name="TextBox 2"/>
          <p:cNvSpPr txBox="1"/>
          <p:nvPr/>
        </p:nvSpPr>
        <p:spPr>
          <a:xfrm>
            <a:off x="1433943" y="498760"/>
            <a:ext cx="7045040" cy="2692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200">
                <a:solidFill>
                  <a:schemeClr val="accent4">
                    <a:lumOff val="44000"/>
                  </a:schemeClr>
                </a:solidFill>
                <a:latin typeface="Monserat"/>
                <a:ea typeface="Monserat"/>
                <a:cs typeface="Monserat"/>
                <a:sym typeface="Monserat"/>
              </a:defRPr>
            </a:lvl1pPr>
          </a:lstStyle>
          <a:p>
            <a:pPr/>
            <a:r>
              <a:t>EFFECTS OF PLANT GROWTH PROMOTING RHIZOBACTERIA (PGPR) ON PLANTS</a:t>
            </a:r>
          </a:p>
        </p:txBody>
      </p:sp>
      <p:sp>
        <p:nvSpPr>
          <p:cNvPr id="353" name="TextBox 11"/>
          <p:cNvSpPr/>
          <p:nvPr/>
        </p:nvSpPr>
        <p:spPr>
          <a:xfrm>
            <a:off x="1433943" y="4932226"/>
            <a:ext cx="7055427" cy="230833"/>
          </a:xfrm>
          <a:prstGeom prst="rect">
            <a:avLst/>
          </a:prstGeom>
          <a:solidFill>
            <a:srgbClr val="000E2A"/>
          </a:solidFill>
          <a:ln w="12700">
            <a:miter lim="400000"/>
          </a:ln>
        </p:spPr>
        <p:txBody>
          <a:bodyPr lIns="45719" rIns="45719"/>
          <a:lstStyle/>
          <a:p>
            <a:pPr algn="ctr">
              <a:defRPr b="1" sz="900">
                <a:solidFill>
                  <a:schemeClr val="accent4">
                    <a:lumOff val="44000"/>
                  </a:schemeClr>
                </a:solidFill>
                <a:latin typeface="Monserat"/>
                <a:ea typeface="Monserat"/>
                <a:cs typeface="Monserat"/>
                <a:sym typeface="Monserat"/>
              </a:defRPr>
            </a:pPr>
          </a:p>
        </p:txBody>
      </p:sp>
      <p:pic>
        <p:nvPicPr>
          <p:cNvPr id="354" name="Picture 12" descr="Picture 12"/>
          <p:cNvPicPr>
            <a:picLocks noChangeAspect="1"/>
          </p:cNvPicPr>
          <p:nvPr/>
        </p:nvPicPr>
        <p:blipFill>
          <a:blip r:embed="rId4">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57"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358" name="Google Shape;204;p34"/>
          <p:cNvSpPr/>
          <p:nvPr/>
        </p:nvSpPr>
        <p:spPr>
          <a:xfrm rot="16200000">
            <a:off x="-332515" y="4650966"/>
            <a:ext cx="825046" cy="160012"/>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59"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60" name="Google Shape;204;p34"/>
          <p:cNvSpPr/>
          <p:nvPr/>
        </p:nvSpPr>
        <p:spPr>
          <a:xfrm rot="16200000">
            <a:off x="-311480" y="314657"/>
            <a:ext cx="775763" cy="146447"/>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61" name="Title 1"/>
          <p:cNvSpPr txBox="1"/>
          <p:nvPr>
            <p:ph type="title"/>
          </p:nvPr>
        </p:nvSpPr>
        <p:spPr>
          <a:xfrm>
            <a:off x="1433943" y="-1"/>
            <a:ext cx="7045040"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pic>
        <p:nvPicPr>
          <p:cNvPr id="362" name="Picture 21" descr="Picture 21"/>
          <p:cNvPicPr>
            <a:picLocks noChangeAspect="1"/>
          </p:cNvPicPr>
          <p:nvPr/>
        </p:nvPicPr>
        <p:blipFill>
          <a:blip r:embed="rId2">
            <a:extLst/>
          </a:blip>
          <a:stretch>
            <a:fillRect/>
          </a:stretch>
        </p:blipFill>
        <p:spPr>
          <a:xfrm>
            <a:off x="160015" y="135082"/>
            <a:ext cx="816737" cy="640677"/>
          </a:xfrm>
          <a:prstGeom prst="rect">
            <a:avLst/>
          </a:prstGeom>
          <a:ln>
            <a:solidFill>
              <a:schemeClr val="accent4">
                <a:lumOff val="44000"/>
              </a:schemeClr>
            </a:solidFill>
          </a:ln>
        </p:spPr>
      </p:pic>
      <p:pic>
        <p:nvPicPr>
          <p:cNvPr id="363" name="Picture 10" descr="Picture 10"/>
          <p:cNvPicPr>
            <a:picLocks noChangeAspect="1"/>
          </p:cNvPicPr>
          <p:nvPr/>
        </p:nvPicPr>
        <p:blipFill>
          <a:blip r:embed="rId3">
            <a:extLst/>
          </a:blip>
          <a:stretch>
            <a:fillRect/>
          </a:stretch>
        </p:blipFill>
        <p:spPr>
          <a:xfrm>
            <a:off x="1423557" y="744587"/>
            <a:ext cx="7055426" cy="4367737"/>
          </a:xfrm>
          <a:prstGeom prst="rect">
            <a:avLst/>
          </a:prstGeom>
          <a:ln w="12700">
            <a:miter lim="400000"/>
          </a:ln>
        </p:spPr>
      </p:pic>
      <p:sp>
        <p:nvSpPr>
          <p:cNvPr id="364" name="TextBox 2"/>
          <p:cNvSpPr txBox="1"/>
          <p:nvPr/>
        </p:nvSpPr>
        <p:spPr>
          <a:xfrm>
            <a:off x="1433943" y="498760"/>
            <a:ext cx="7045040" cy="2692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200">
                <a:solidFill>
                  <a:schemeClr val="accent4">
                    <a:lumOff val="44000"/>
                  </a:schemeClr>
                </a:solidFill>
                <a:latin typeface="Monserat"/>
                <a:ea typeface="Monserat"/>
                <a:cs typeface="Monserat"/>
                <a:sym typeface="Monserat"/>
              </a:defRPr>
            </a:lvl1pPr>
          </a:lstStyle>
          <a:p>
            <a:pPr/>
            <a:r>
              <a:t>EFFECTS OF PLANT GROWTH PROMOTING RHIZOBACTERIA (PGPR) ON PLANTS</a:t>
            </a:r>
          </a:p>
        </p:txBody>
      </p:sp>
      <p:sp>
        <p:nvSpPr>
          <p:cNvPr id="365" name="TextBox 11"/>
          <p:cNvSpPr/>
          <p:nvPr/>
        </p:nvSpPr>
        <p:spPr>
          <a:xfrm>
            <a:off x="1475507" y="5018802"/>
            <a:ext cx="7003475" cy="180822"/>
          </a:xfrm>
          <a:prstGeom prst="rect">
            <a:avLst/>
          </a:prstGeom>
          <a:solidFill>
            <a:srgbClr val="000E2A"/>
          </a:solidFill>
          <a:ln w="12700">
            <a:miter lim="400000"/>
          </a:ln>
        </p:spPr>
        <p:txBody>
          <a:bodyPr lIns="45719" rIns="45719"/>
          <a:lstStyle/>
          <a:p>
            <a:pPr algn="ctr">
              <a:defRPr b="1" sz="800">
                <a:solidFill>
                  <a:schemeClr val="accent4">
                    <a:lumOff val="44000"/>
                  </a:schemeClr>
                </a:solidFill>
                <a:latin typeface="Monserat"/>
                <a:ea typeface="Monserat"/>
                <a:cs typeface="Monserat"/>
                <a:sym typeface="Monserat"/>
              </a:defRPr>
            </a:pPr>
          </a:p>
        </p:txBody>
      </p:sp>
      <p:pic>
        <p:nvPicPr>
          <p:cNvPr id="366" name="Picture 12" descr="Picture 12"/>
          <p:cNvPicPr>
            <a:picLocks noChangeAspect="1"/>
          </p:cNvPicPr>
          <p:nvPr/>
        </p:nvPicPr>
        <p:blipFill>
          <a:blip r:embed="rId4">
            <a:extLst/>
          </a:blip>
          <a:stretch>
            <a:fillRect/>
          </a:stretch>
        </p:blipFill>
        <p:spPr>
          <a:xfrm>
            <a:off x="160015" y="4318451"/>
            <a:ext cx="816736" cy="69735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69"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370"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71"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72" name="Google Shape;204;p34"/>
          <p:cNvSpPr/>
          <p:nvPr/>
        </p:nvSpPr>
        <p:spPr>
          <a:xfrm rot="16200000">
            <a:off x="-311480" y="314657"/>
            <a:ext cx="775763" cy="146446"/>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73" name="Title 1"/>
          <p:cNvSpPr txBox="1"/>
          <p:nvPr>
            <p:ph type="title"/>
          </p:nvPr>
        </p:nvSpPr>
        <p:spPr>
          <a:xfrm>
            <a:off x="1433943" y="-1"/>
            <a:ext cx="7045040"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pic>
        <p:nvPicPr>
          <p:cNvPr id="374" name="Picture 21" descr="Picture 21"/>
          <p:cNvPicPr>
            <a:picLocks noChangeAspect="1"/>
          </p:cNvPicPr>
          <p:nvPr/>
        </p:nvPicPr>
        <p:blipFill>
          <a:blip r:embed="rId2">
            <a:extLst/>
          </a:blip>
          <a:stretch>
            <a:fillRect/>
          </a:stretch>
        </p:blipFill>
        <p:spPr>
          <a:xfrm>
            <a:off x="160015" y="135082"/>
            <a:ext cx="827122" cy="640677"/>
          </a:xfrm>
          <a:prstGeom prst="rect">
            <a:avLst/>
          </a:prstGeom>
          <a:ln>
            <a:solidFill>
              <a:schemeClr val="accent4">
                <a:lumOff val="44000"/>
              </a:schemeClr>
            </a:solidFill>
          </a:ln>
        </p:spPr>
      </p:pic>
      <p:pic>
        <p:nvPicPr>
          <p:cNvPr id="375" name="Picture 10" descr="Picture 10"/>
          <p:cNvPicPr>
            <a:picLocks noChangeAspect="1"/>
          </p:cNvPicPr>
          <p:nvPr/>
        </p:nvPicPr>
        <p:blipFill>
          <a:blip r:embed="rId3">
            <a:extLst/>
          </a:blip>
          <a:stretch>
            <a:fillRect/>
          </a:stretch>
        </p:blipFill>
        <p:spPr>
          <a:xfrm>
            <a:off x="1433946" y="540325"/>
            <a:ext cx="7045036" cy="4488869"/>
          </a:xfrm>
          <a:prstGeom prst="rect">
            <a:avLst/>
          </a:prstGeom>
          <a:ln w="12700">
            <a:miter lim="400000"/>
          </a:ln>
        </p:spPr>
      </p:pic>
      <p:sp>
        <p:nvSpPr>
          <p:cNvPr id="376" name="TextBox 2"/>
          <p:cNvSpPr txBox="1"/>
          <p:nvPr/>
        </p:nvSpPr>
        <p:spPr>
          <a:xfrm>
            <a:off x="1433943" y="498760"/>
            <a:ext cx="7045040" cy="2692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200">
                <a:solidFill>
                  <a:schemeClr val="accent4">
                    <a:lumOff val="44000"/>
                  </a:schemeClr>
                </a:solidFill>
                <a:latin typeface="Monserat"/>
                <a:ea typeface="Monserat"/>
                <a:cs typeface="Monserat"/>
                <a:sym typeface="Monserat"/>
              </a:defRPr>
            </a:lvl1pPr>
          </a:lstStyle>
          <a:p>
            <a:pPr/>
            <a:r>
              <a:t>EFFECTS OF PGPR ON SOIL HEALTH &amp; ROOT MASS PROLIFERATION</a:t>
            </a:r>
          </a:p>
        </p:txBody>
      </p:sp>
      <p:sp>
        <p:nvSpPr>
          <p:cNvPr id="377" name="TextBox 11"/>
          <p:cNvSpPr/>
          <p:nvPr/>
        </p:nvSpPr>
        <p:spPr>
          <a:xfrm>
            <a:off x="1433943" y="5025749"/>
            <a:ext cx="7055427" cy="215445"/>
          </a:xfrm>
          <a:prstGeom prst="rect">
            <a:avLst/>
          </a:prstGeom>
          <a:solidFill>
            <a:srgbClr val="000E2A"/>
          </a:solidFill>
          <a:ln w="12700">
            <a:miter lim="400000"/>
          </a:ln>
        </p:spPr>
        <p:txBody>
          <a:bodyPr lIns="45719" rIns="45719"/>
          <a:lstStyle/>
          <a:p>
            <a:pPr algn="ctr">
              <a:defRPr b="1" sz="800">
                <a:solidFill>
                  <a:schemeClr val="accent4">
                    <a:lumOff val="44000"/>
                  </a:schemeClr>
                </a:solidFill>
                <a:latin typeface="Monserat"/>
                <a:ea typeface="Monserat"/>
                <a:cs typeface="Monserat"/>
                <a:sym typeface="Monserat"/>
              </a:defRPr>
            </a:pPr>
          </a:p>
        </p:txBody>
      </p:sp>
      <p:pic>
        <p:nvPicPr>
          <p:cNvPr id="378" name="Picture 12" descr="Picture 12"/>
          <p:cNvPicPr>
            <a:picLocks noChangeAspect="1"/>
          </p:cNvPicPr>
          <p:nvPr/>
        </p:nvPicPr>
        <p:blipFill>
          <a:blip r:embed="rId4">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81"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382"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83"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84" name="Google Shape;204;p34"/>
          <p:cNvSpPr/>
          <p:nvPr/>
        </p:nvSpPr>
        <p:spPr>
          <a:xfrm rot="16200000">
            <a:off x="-378612" y="381789"/>
            <a:ext cx="910028" cy="146447"/>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85" name="Title 1"/>
          <p:cNvSpPr txBox="1"/>
          <p:nvPr>
            <p:ph type="title"/>
          </p:nvPr>
        </p:nvSpPr>
        <p:spPr>
          <a:xfrm>
            <a:off x="1433943" y="-1"/>
            <a:ext cx="7045040"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pic>
        <p:nvPicPr>
          <p:cNvPr id="386" name="Picture 21" descr="Picture 21"/>
          <p:cNvPicPr>
            <a:picLocks noChangeAspect="1"/>
          </p:cNvPicPr>
          <p:nvPr/>
        </p:nvPicPr>
        <p:blipFill>
          <a:blip r:embed="rId2">
            <a:extLst/>
          </a:blip>
          <a:stretch>
            <a:fillRect/>
          </a:stretch>
        </p:blipFill>
        <p:spPr>
          <a:xfrm>
            <a:off x="160015" y="135082"/>
            <a:ext cx="827120" cy="754589"/>
          </a:xfrm>
          <a:prstGeom prst="rect">
            <a:avLst/>
          </a:prstGeom>
          <a:ln>
            <a:solidFill>
              <a:schemeClr val="accent4">
                <a:lumOff val="44000"/>
              </a:schemeClr>
            </a:solidFill>
          </a:ln>
        </p:spPr>
      </p:pic>
      <p:pic>
        <p:nvPicPr>
          <p:cNvPr id="387" name="Picture 10" descr="Picture 10"/>
          <p:cNvPicPr>
            <a:picLocks noChangeAspect="1"/>
          </p:cNvPicPr>
          <p:nvPr/>
        </p:nvPicPr>
        <p:blipFill>
          <a:blip r:embed="rId3">
            <a:extLst/>
          </a:blip>
          <a:stretch>
            <a:fillRect/>
          </a:stretch>
        </p:blipFill>
        <p:spPr>
          <a:xfrm>
            <a:off x="1433942" y="893621"/>
            <a:ext cx="7045040" cy="4249879"/>
          </a:xfrm>
          <a:prstGeom prst="rect">
            <a:avLst/>
          </a:prstGeom>
          <a:ln w="12700">
            <a:miter lim="400000"/>
          </a:ln>
        </p:spPr>
      </p:pic>
      <p:sp>
        <p:nvSpPr>
          <p:cNvPr id="388" name="TextBox 2"/>
          <p:cNvSpPr txBox="1"/>
          <p:nvPr/>
        </p:nvSpPr>
        <p:spPr>
          <a:xfrm>
            <a:off x="1433942" y="581893"/>
            <a:ext cx="7045039"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4">
                    <a:lumOff val="44000"/>
                  </a:schemeClr>
                </a:solidFill>
                <a:latin typeface="Monserat"/>
                <a:ea typeface="Monserat"/>
                <a:cs typeface="Monserat"/>
                <a:sym typeface="Monserat"/>
              </a:defRPr>
            </a:lvl1pPr>
          </a:lstStyle>
          <a:p>
            <a:pPr/>
            <a:r>
              <a:t>HOW ENZYMES BREAK DOWN FOOD INTO NUTRIENTS</a:t>
            </a:r>
          </a:p>
        </p:txBody>
      </p:sp>
      <p:sp>
        <p:nvSpPr>
          <p:cNvPr id="389" name="TextBox 11"/>
          <p:cNvSpPr/>
          <p:nvPr/>
        </p:nvSpPr>
        <p:spPr>
          <a:xfrm>
            <a:off x="1433943" y="4869879"/>
            <a:ext cx="7055427" cy="277000"/>
          </a:xfrm>
          <a:prstGeom prst="rect">
            <a:avLst/>
          </a:prstGeom>
          <a:solidFill>
            <a:srgbClr val="000E2A"/>
          </a:solidFill>
          <a:ln w="12700">
            <a:miter lim="400000"/>
          </a:ln>
        </p:spPr>
        <p:txBody>
          <a:bodyPr lIns="45719" rIns="45719"/>
          <a:lstStyle/>
          <a:p>
            <a:pPr algn="ctr">
              <a:defRPr b="1" sz="1200">
                <a:solidFill>
                  <a:schemeClr val="accent4">
                    <a:lumOff val="44000"/>
                  </a:schemeClr>
                </a:solidFill>
                <a:latin typeface="Monserat"/>
                <a:ea typeface="Monserat"/>
                <a:cs typeface="Monserat"/>
                <a:sym typeface="Monserat"/>
              </a:defRPr>
            </a:pPr>
          </a:p>
        </p:txBody>
      </p:sp>
      <p:pic>
        <p:nvPicPr>
          <p:cNvPr id="390" name="Picture 12" descr="Picture 12"/>
          <p:cNvPicPr>
            <a:picLocks noChangeAspect="1"/>
          </p:cNvPicPr>
          <p:nvPr/>
        </p:nvPicPr>
        <p:blipFill>
          <a:blip r:embed="rId4">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Google Shape;204;p34"/>
          <p:cNvSpPr/>
          <p:nvPr/>
        </p:nvSpPr>
        <p:spPr>
          <a:xfrm rot="10800000">
            <a:off x="0" y="5008412"/>
            <a:ext cx="987136" cy="13508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93"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394" name="Google Shape;204;p34"/>
          <p:cNvSpPr/>
          <p:nvPr/>
        </p:nvSpPr>
        <p:spPr>
          <a:xfrm rot="16200000">
            <a:off x="-356408" y="4627074"/>
            <a:ext cx="872833" cy="160012"/>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95"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396" name="Google Shape;204;p34"/>
          <p:cNvSpPr/>
          <p:nvPr/>
        </p:nvSpPr>
        <p:spPr>
          <a:xfrm rot="16200000">
            <a:off x="-368435" y="371614"/>
            <a:ext cx="889672" cy="146444"/>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397"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pic>
        <p:nvPicPr>
          <p:cNvPr id="398" name="Picture 21" descr="Picture 21"/>
          <p:cNvPicPr>
            <a:picLocks noChangeAspect="1"/>
          </p:cNvPicPr>
          <p:nvPr/>
        </p:nvPicPr>
        <p:blipFill>
          <a:blip r:embed="rId2">
            <a:extLst/>
          </a:blip>
          <a:stretch>
            <a:fillRect/>
          </a:stretch>
        </p:blipFill>
        <p:spPr>
          <a:xfrm>
            <a:off x="160015" y="135082"/>
            <a:ext cx="827122" cy="754589"/>
          </a:xfrm>
          <a:prstGeom prst="rect">
            <a:avLst/>
          </a:prstGeom>
          <a:ln>
            <a:solidFill>
              <a:schemeClr val="accent4">
                <a:lumOff val="44000"/>
              </a:schemeClr>
            </a:solidFill>
          </a:ln>
        </p:spPr>
      </p:pic>
      <p:sp>
        <p:nvSpPr>
          <p:cNvPr id="399" name="TextBox 2"/>
          <p:cNvSpPr txBox="1"/>
          <p:nvPr/>
        </p:nvSpPr>
        <p:spPr>
          <a:xfrm>
            <a:off x="1133581" y="581893"/>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4">
                    <a:lumOff val="44000"/>
                  </a:schemeClr>
                </a:solidFill>
                <a:latin typeface="Monserat"/>
                <a:ea typeface="Monserat"/>
                <a:cs typeface="Monserat"/>
                <a:sym typeface="Monserat"/>
              </a:defRPr>
            </a:lvl1pPr>
          </a:lstStyle>
          <a:p>
            <a:pPr/>
            <a:r>
              <a:t>KEY BENEFITS OR ADVANTAGES OF USING MOGLOOP ON PLANTS</a:t>
            </a:r>
          </a:p>
        </p:txBody>
      </p:sp>
      <p:sp>
        <p:nvSpPr>
          <p:cNvPr id="400" name="TextBox 4"/>
          <p:cNvSpPr txBox="1"/>
          <p:nvPr/>
        </p:nvSpPr>
        <p:spPr>
          <a:xfrm>
            <a:off x="507074" y="893617"/>
            <a:ext cx="8206745" cy="3545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nSpc>
                <a:spcPct val="300000"/>
              </a:lnSpc>
              <a:buClr>
                <a:srgbClr val="000000"/>
              </a:buClr>
              <a:buSzPct val="100000"/>
              <a:buChar char="❑"/>
              <a:defRPr b="1">
                <a:solidFill>
                  <a:srgbClr val="000000"/>
                </a:solidFill>
                <a:latin typeface="Monserat"/>
                <a:ea typeface="Monserat"/>
                <a:cs typeface="Monserat"/>
                <a:sym typeface="Monserat"/>
              </a:defRPr>
            </a:pPr>
            <a:r>
              <a:t>Early and high germination rate; early and superior rooting and root mass proliferation.</a:t>
            </a:r>
          </a:p>
          <a:p>
            <a:pPr marL="285750" indent="-285750">
              <a:lnSpc>
                <a:spcPct val="300000"/>
              </a:lnSpc>
              <a:buClr>
                <a:srgbClr val="000000"/>
              </a:buClr>
              <a:buSzPct val="100000"/>
              <a:buChar char="❑"/>
              <a:defRPr b="1">
                <a:solidFill>
                  <a:srgbClr val="000000"/>
                </a:solidFill>
                <a:latin typeface="Monserat"/>
                <a:ea typeface="Monserat"/>
                <a:cs typeface="Monserat"/>
                <a:sym typeface="Monserat"/>
              </a:defRPr>
            </a:pPr>
            <a:r>
              <a:t>Vigorous plant growth; enhanced plant health and structure; boosted immune system.</a:t>
            </a:r>
          </a:p>
          <a:p>
            <a:pPr marL="285750" indent="-285750">
              <a:lnSpc>
                <a:spcPct val="300000"/>
              </a:lnSpc>
              <a:buClr>
                <a:srgbClr val="000000"/>
              </a:buClr>
              <a:buSzPct val="100000"/>
              <a:buChar char="❑"/>
              <a:defRPr b="1">
                <a:solidFill>
                  <a:srgbClr val="000000"/>
                </a:solidFill>
                <a:latin typeface="Monserat"/>
                <a:ea typeface="Monserat"/>
                <a:cs typeface="Monserat"/>
                <a:sym typeface="Monserat"/>
              </a:defRPr>
            </a:pPr>
            <a:r>
              <a:t>Improved tolerance to harsh climatic conditions and high resistance to pests and diseases.</a:t>
            </a:r>
          </a:p>
          <a:p>
            <a:pPr marL="285750" indent="-285750">
              <a:lnSpc>
                <a:spcPct val="300000"/>
              </a:lnSpc>
              <a:buClr>
                <a:srgbClr val="000000"/>
              </a:buClr>
              <a:buSzPct val="100000"/>
              <a:buChar char="❑"/>
              <a:defRPr b="1">
                <a:solidFill>
                  <a:srgbClr val="000000"/>
                </a:solidFill>
                <a:latin typeface="Monserat"/>
                <a:ea typeface="Monserat"/>
                <a:cs typeface="Monserat"/>
                <a:sym typeface="Monserat"/>
              </a:defRPr>
            </a:pPr>
            <a:r>
              <a:t>Improved photosynthetic activities, prolific flowering, fruit initiation, formation and bulking.</a:t>
            </a:r>
          </a:p>
          <a:p>
            <a:pPr marL="285750" indent="-285750">
              <a:lnSpc>
                <a:spcPct val="300000"/>
              </a:lnSpc>
              <a:buClr>
                <a:srgbClr val="000000"/>
              </a:buClr>
              <a:buSzPct val="100000"/>
              <a:buChar char="❑"/>
              <a:defRPr b="1">
                <a:solidFill>
                  <a:srgbClr val="000000"/>
                </a:solidFill>
                <a:latin typeface="Monserat"/>
                <a:ea typeface="Monserat"/>
                <a:cs typeface="Monserat"/>
                <a:sym typeface="Monserat"/>
              </a:defRPr>
            </a:pPr>
            <a:r>
              <a:t>Improved quality, wholesomeness, yield and longer post-harvest shelf life characteristics.</a:t>
            </a:r>
          </a:p>
          <a:p>
            <a:pPr marL="285750" indent="-285750">
              <a:lnSpc>
                <a:spcPct val="300000"/>
              </a:lnSpc>
              <a:buClr>
                <a:srgbClr val="000000"/>
              </a:buClr>
              <a:buSzPct val="100000"/>
              <a:buChar char="❑"/>
              <a:defRPr b="1">
                <a:solidFill>
                  <a:srgbClr val="000000"/>
                </a:solidFill>
                <a:latin typeface="Monserat"/>
                <a:ea typeface="Monserat"/>
                <a:cs typeface="Monserat"/>
                <a:sym typeface="Monserat"/>
              </a:defRPr>
            </a:pPr>
            <a:r>
              <a:t>Improved soil health, fertility and structure; efficient breakdown and uptake of soil nutrients.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403" name="TextBox 2"/>
          <p:cNvSpPr txBox="1"/>
          <p:nvPr/>
        </p:nvSpPr>
        <p:spPr>
          <a:xfrm>
            <a:off x="3178" y="581893"/>
            <a:ext cx="9140823"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chemeClr val="accent4">
                    <a:lumOff val="44000"/>
                  </a:schemeClr>
                </a:solidFill>
                <a:latin typeface="Monserat"/>
                <a:ea typeface="Monserat"/>
                <a:cs typeface="Monserat"/>
                <a:sym typeface="Monserat"/>
              </a:defRPr>
            </a:lvl1pPr>
          </a:lstStyle>
          <a:p>
            <a:pPr/>
            <a:r>
              <a:t>KEY MOGLOOP FIELD RESULTS ON MANGO</a:t>
            </a:r>
          </a:p>
        </p:txBody>
      </p:sp>
      <p:pic>
        <p:nvPicPr>
          <p:cNvPr id="404" name="Picture 14" descr="Picture 14"/>
          <p:cNvPicPr>
            <a:picLocks noChangeAspect="1"/>
          </p:cNvPicPr>
          <p:nvPr/>
        </p:nvPicPr>
        <p:blipFill>
          <a:blip r:embed="rId2">
            <a:extLst/>
          </a:blip>
          <a:stretch>
            <a:fillRect/>
          </a:stretch>
        </p:blipFill>
        <p:spPr>
          <a:xfrm>
            <a:off x="3178" y="889954"/>
            <a:ext cx="3034147" cy="2386990"/>
          </a:xfrm>
          <a:prstGeom prst="rect">
            <a:avLst/>
          </a:prstGeom>
          <a:ln w="12700">
            <a:miter lim="400000"/>
          </a:ln>
        </p:spPr>
      </p:pic>
      <p:pic>
        <p:nvPicPr>
          <p:cNvPr id="405" name="Picture 25" descr="Picture 25"/>
          <p:cNvPicPr>
            <a:picLocks noChangeAspect="1"/>
          </p:cNvPicPr>
          <p:nvPr/>
        </p:nvPicPr>
        <p:blipFill>
          <a:blip r:embed="rId3">
            <a:extLst/>
          </a:blip>
          <a:stretch>
            <a:fillRect/>
          </a:stretch>
        </p:blipFill>
        <p:spPr>
          <a:xfrm>
            <a:off x="6234545" y="889667"/>
            <a:ext cx="2918229" cy="2387278"/>
          </a:xfrm>
          <a:prstGeom prst="rect">
            <a:avLst/>
          </a:prstGeom>
          <a:ln w="12700">
            <a:miter lim="400000"/>
          </a:ln>
        </p:spPr>
      </p:pic>
      <p:pic>
        <p:nvPicPr>
          <p:cNvPr id="406" name="Picture 26" descr="Picture 26"/>
          <p:cNvPicPr>
            <a:picLocks noChangeAspect="1"/>
          </p:cNvPicPr>
          <p:nvPr/>
        </p:nvPicPr>
        <p:blipFill>
          <a:blip r:embed="rId4">
            <a:extLst/>
          </a:blip>
          <a:stretch>
            <a:fillRect/>
          </a:stretch>
        </p:blipFill>
        <p:spPr>
          <a:xfrm>
            <a:off x="4295" y="3297727"/>
            <a:ext cx="1129287" cy="1816437"/>
          </a:xfrm>
          <a:prstGeom prst="rect">
            <a:avLst/>
          </a:prstGeom>
          <a:ln w="12700">
            <a:miter lim="400000"/>
          </a:ln>
        </p:spPr>
      </p:pic>
      <p:pic>
        <p:nvPicPr>
          <p:cNvPr id="407" name="Picture 27" descr="Picture 27"/>
          <p:cNvPicPr>
            <a:picLocks noChangeAspect="1"/>
          </p:cNvPicPr>
          <p:nvPr/>
        </p:nvPicPr>
        <p:blipFill>
          <a:blip r:embed="rId5">
            <a:extLst/>
          </a:blip>
          <a:stretch>
            <a:fillRect/>
          </a:stretch>
        </p:blipFill>
        <p:spPr>
          <a:xfrm>
            <a:off x="1138745" y="3297727"/>
            <a:ext cx="1178427" cy="1802465"/>
          </a:xfrm>
          <a:prstGeom prst="rect">
            <a:avLst/>
          </a:prstGeom>
          <a:ln w="12700">
            <a:miter lim="400000"/>
          </a:ln>
        </p:spPr>
      </p:pic>
      <p:pic>
        <p:nvPicPr>
          <p:cNvPr id="408" name="Picture 28" descr="Picture 28"/>
          <p:cNvPicPr>
            <a:picLocks noChangeAspect="1"/>
          </p:cNvPicPr>
          <p:nvPr/>
        </p:nvPicPr>
        <p:blipFill>
          <a:blip r:embed="rId6">
            <a:extLst/>
          </a:blip>
          <a:stretch>
            <a:fillRect/>
          </a:stretch>
        </p:blipFill>
        <p:spPr>
          <a:xfrm>
            <a:off x="4935673" y="3297727"/>
            <a:ext cx="2731374" cy="1802465"/>
          </a:xfrm>
          <a:prstGeom prst="rect">
            <a:avLst/>
          </a:prstGeom>
          <a:ln w="12700">
            <a:miter lim="400000"/>
          </a:ln>
        </p:spPr>
      </p:pic>
      <p:pic>
        <p:nvPicPr>
          <p:cNvPr id="409" name="Picture 29" descr="Picture 29"/>
          <p:cNvPicPr>
            <a:picLocks noChangeAspect="1"/>
          </p:cNvPicPr>
          <p:nvPr/>
        </p:nvPicPr>
        <p:blipFill>
          <a:blip r:embed="rId7">
            <a:extLst/>
          </a:blip>
          <a:stretch>
            <a:fillRect/>
          </a:stretch>
        </p:blipFill>
        <p:spPr>
          <a:xfrm>
            <a:off x="3046097" y="889669"/>
            <a:ext cx="3179677" cy="2387276"/>
          </a:xfrm>
          <a:prstGeom prst="rect">
            <a:avLst/>
          </a:prstGeom>
          <a:ln w="12700">
            <a:miter lim="400000"/>
          </a:ln>
        </p:spPr>
      </p:pic>
      <p:pic>
        <p:nvPicPr>
          <p:cNvPr id="410" name="Picture 31" descr="Picture 31"/>
          <p:cNvPicPr>
            <a:picLocks noChangeAspect="1"/>
          </p:cNvPicPr>
          <p:nvPr/>
        </p:nvPicPr>
        <p:blipFill>
          <a:blip r:embed="rId8">
            <a:extLst/>
          </a:blip>
          <a:stretch>
            <a:fillRect/>
          </a:stretch>
        </p:blipFill>
        <p:spPr>
          <a:xfrm rot="16200000">
            <a:off x="2725972" y="2900875"/>
            <a:ext cx="1802465" cy="2596166"/>
          </a:xfrm>
          <a:prstGeom prst="rect">
            <a:avLst/>
          </a:prstGeom>
          <a:ln w="12700">
            <a:miter lim="400000"/>
          </a:ln>
        </p:spPr>
      </p:pic>
      <p:sp>
        <p:nvSpPr>
          <p:cNvPr id="411" name="TextBox 4"/>
          <p:cNvSpPr txBox="1"/>
          <p:nvPr/>
        </p:nvSpPr>
        <p:spPr>
          <a:xfrm>
            <a:off x="3179" y="2982190"/>
            <a:ext cx="9140822" cy="3073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0000"/>
                </a:solidFill>
                <a:latin typeface="Monserat"/>
                <a:ea typeface="Monserat"/>
                <a:cs typeface="Monserat"/>
                <a:sym typeface="Monserat"/>
              </a:defRPr>
            </a:pPr>
            <a:r>
              <a:t>            </a:t>
            </a:r>
            <a:r>
              <a:rPr b="1" sz="1300"/>
              <a:t>Prolific blossoming                               Superior Fruit Bud Initiation	Excellent Quality &amp; High Yield</a:t>
            </a:r>
          </a:p>
        </p:txBody>
      </p:sp>
      <p:sp>
        <p:nvSpPr>
          <p:cNvPr id="412" name="TextBox 32"/>
          <p:cNvSpPr txBox="1"/>
          <p:nvPr/>
        </p:nvSpPr>
        <p:spPr>
          <a:xfrm>
            <a:off x="-286" y="4828311"/>
            <a:ext cx="4925569" cy="3073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0000"/>
                </a:solidFill>
                <a:latin typeface="Monserat"/>
                <a:ea typeface="Monserat"/>
                <a:cs typeface="Monserat"/>
                <a:sym typeface="Monserat"/>
              </a:defRPr>
            </a:pPr>
            <a:r>
              <a:t>      </a:t>
            </a:r>
            <a:r>
              <a:rPr b="1" sz="1200"/>
              <a:t>BBS             Anthracnose     Post-MOGLOOP treatment M &amp; E              </a:t>
            </a:r>
          </a:p>
        </p:txBody>
      </p:sp>
      <p:pic>
        <p:nvPicPr>
          <p:cNvPr id="413" name="Picture 33" descr="Picture 33"/>
          <p:cNvPicPr>
            <a:picLocks noChangeAspect="1"/>
          </p:cNvPicPr>
          <p:nvPr/>
        </p:nvPicPr>
        <p:blipFill>
          <a:blip r:embed="rId9">
            <a:extLst/>
          </a:blip>
          <a:stretch>
            <a:fillRect/>
          </a:stretch>
        </p:blipFill>
        <p:spPr>
          <a:xfrm>
            <a:off x="7677433" y="3295096"/>
            <a:ext cx="1466567" cy="1805095"/>
          </a:xfrm>
          <a:prstGeom prst="rect">
            <a:avLst/>
          </a:prstGeom>
          <a:ln w="12700">
            <a:miter lim="400000"/>
          </a:ln>
        </p:spPr>
      </p:pic>
      <p:sp>
        <p:nvSpPr>
          <p:cNvPr id="414" name="TextBox 34"/>
          <p:cNvSpPr txBox="1"/>
          <p:nvPr/>
        </p:nvSpPr>
        <p:spPr>
          <a:xfrm>
            <a:off x="4935675" y="4835237"/>
            <a:ext cx="4217099" cy="3073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0000"/>
                </a:solidFill>
                <a:latin typeface="Monserat"/>
                <a:ea typeface="Monserat"/>
                <a:cs typeface="Monserat"/>
                <a:sym typeface="Monserat"/>
              </a:defRPr>
            </a:pPr>
            <a:r>
              <a:t>      </a:t>
            </a:r>
            <a:r>
              <a:rPr b="1"/>
              <a:t>H</a:t>
            </a:r>
            <a:r>
              <a:rPr b="1" sz="1200"/>
              <a:t>ealthy &amp; Export Packaging Quality Fruits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417" name="TextBox 2"/>
          <p:cNvSpPr txBox="1"/>
          <p:nvPr/>
        </p:nvSpPr>
        <p:spPr>
          <a:xfrm>
            <a:off x="3178" y="581893"/>
            <a:ext cx="9140823"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a:solidFill>
                  <a:schemeClr val="accent4">
                    <a:lumOff val="44000"/>
                  </a:schemeClr>
                </a:solidFill>
                <a:latin typeface="Monserat"/>
                <a:ea typeface="Monserat"/>
                <a:cs typeface="Monserat"/>
                <a:sym typeface="Monserat"/>
              </a:defRPr>
            </a:lvl1pPr>
          </a:lstStyle>
          <a:p>
            <a:pPr/>
            <a:r>
              <a:t>KEY MOGLOOP FIELD RESULTS ON PINEAPPLE</a:t>
            </a:r>
          </a:p>
        </p:txBody>
      </p:sp>
      <p:pic>
        <p:nvPicPr>
          <p:cNvPr id="418" name="Picture 14" descr="Picture 14"/>
          <p:cNvPicPr>
            <a:picLocks noChangeAspect="1"/>
          </p:cNvPicPr>
          <p:nvPr/>
        </p:nvPicPr>
        <p:blipFill>
          <a:blip r:embed="rId2">
            <a:extLst/>
          </a:blip>
          <a:stretch>
            <a:fillRect/>
          </a:stretch>
        </p:blipFill>
        <p:spPr>
          <a:xfrm>
            <a:off x="2213263" y="3782290"/>
            <a:ext cx="2515875" cy="1340426"/>
          </a:xfrm>
          <a:prstGeom prst="rect">
            <a:avLst/>
          </a:prstGeom>
          <a:ln w="12700">
            <a:miter lim="400000"/>
          </a:ln>
        </p:spPr>
      </p:pic>
      <p:pic>
        <p:nvPicPr>
          <p:cNvPr id="419" name="Picture 25" descr="Picture 25"/>
          <p:cNvPicPr>
            <a:picLocks noChangeAspect="1"/>
          </p:cNvPicPr>
          <p:nvPr/>
        </p:nvPicPr>
        <p:blipFill>
          <a:blip r:embed="rId3">
            <a:extLst/>
          </a:blip>
          <a:stretch>
            <a:fillRect/>
          </a:stretch>
        </p:blipFill>
        <p:spPr>
          <a:xfrm>
            <a:off x="7138554" y="936895"/>
            <a:ext cx="2026229" cy="1907983"/>
          </a:xfrm>
          <a:prstGeom prst="rect">
            <a:avLst/>
          </a:prstGeom>
          <a:ln w="12700">
            <a:miter lim="400000"/>
          </a:ln>
        </p:spPr>
      </p:pic>
      <p:pic>
        <p:nvPicPr>
          <p:cNvPr id="420" name="Picture 26" descr="Picture 26"/>
          <p:cNvPicPr>
            <a:picLocks noChangeAspect="1"/>
          </p:cNvPicPr>
          <p:nvPr/>
        </p:nvPicPr>
        <p:blipFill>
          <a:blip r:embed="rId4">
            <a:extLst/>
          </a:blip>
          <a:stretch>
            <a:fillRect/>
          </a:stretch>
        </p:blipFill>
        <p:spPr>
          <a:xfrm>
            <a:off x="4750725" y="2538354"/>
            <a:ext cx="1818407" cy="2553935"/>
          </a:xfrm>
          <a:prstGeom prst="rect">
            <a:avLst/>
          </a:prstGeom>
          <a:ln w="12700">
            <a:miter lim="400000"/>
          </a:ln>
        </p:spPr>
      </p:pic>
      <p:pic>
        <p:nvPicPr>
          <p:cNvPr id="421" name="Picture 27" descr="Picture 27"/>
          <p:cNvPicPr>
            <a:picLocks noChangeAspect="1"/>
          </p:cNvPicPr>
          <p:nvPr/>
        </p:nvPicPr>
        <p:blipFill>
          <a:blip r:embed="rId5">
            <a:extLst/>
          </a:blip>
          <a:stretch>
            <a:fillRect/>
          </a:stretch>
        </p:blipFill>
        <p:spPr>
          <a:xfrm>
            <a:off x="2214758" y="2361775"/>
            <a:ext cx="2514381" cy="1399734"/>
          </a:xfrm>
          <a:prstGeom prst="rect">
            <a:avLst/>
          </a:prstGeom>
          <a:ln w="12700">
            <a:miter lim="400000"/>
          </a:ln>
        </p:spPr>
      </p:pic>
      <p:pic>
        <p:nvPicPr>
          <p:cNvPr id="422" name="Picture 28" descr="Picture 28"/>
          <p:cNvPicPr>
            <a:picLocks noChangeAspect="1"/>
          </p:cNvPicPr>
          <p:nvPr/>
        </p:nvPicPr>
        <p:blipFill>
          <a:blip r:embed="rId6">
            <a:extLst/>
          </a:blip>
          <a:stretch>
            <a:fillRect/>
          </a:stretch>
        </p:blipFill>
        <p:spPr>
          <a:xfrm>
            <a:off x="0" y="3771900"/>
            <a:ext cx="2202873" cy="1371600"/>
          </a:xfrm>
          <a:prstGeom prst="rect">
            <a:avLst/>
          </a:prstGeom>
          <a:ln w="12700">
            <a:miter lim="400000"/>
          </a:ln>
        </p:spPr>
      </p:pic>
      <p:pic>
        <p:nvPicPr>
          <p:cNvPr id="423" name="Picture 29" descr="Picture 29"/>
          <p:cNvPicPr>
            <a:picLocks noChangeAspect="1"/>
          </p:cNvPicPr>
          <p:nvPr/>
        </p:nvPicPr>
        <p:blipFill>
          <a:blip r:embed="rId7">
            <a:extLst/>
          </a:blip>
          <a:stretch>
            <a:fillRect/>
          </a:stretch>
        </p:blipFill>
        <p:spPr>
          <a:xfrm>
            <a:off x="6580327" y="2621483"/>
            <a:ext cx="2585260" cy="2262987"/>
          </a:xfrm>
          <a:prstGeom prst="rect">
            <a:avLst/>
          </a:prstGeom>
          <a:ln w="12700">
            <a:miter lim="400000"/>
          </a:ln>
        </p:spPr>
      </p:pic>
      <p:pic>
        <p:nvPicPr>
          <p:cNvPr id="424" name="Picture 31" descr="Picture 31"/>
          <p:cNvPicPr>
            <a:picLocks noChangeAspect="1"/>
          </p:cNvPicPr>
          <p:nvPr/>
        </p:nvPicPr>
        <p:blipFill>
          <a:blip r:embed="rId8">
            <a:extLst/>
          </a:blip>
          <a:stretch>
            <a:fillRect/>
          </a:stretch>
        </p:blipFill>
        <p:spPr>
          <a:xfrm rot="16200000">
            <a:off x="397848" y="1956480"/>
            <a:ext cx="1407184" cy="2202874"/>
          </a:xfrm>
          <a:prstGeom prst="rect">
            <a:avLst/>
          </a:prstGeom>
          <a:ln w="12700">
            <a:miter lim="400000"/>
          </a:ln>
        </p:spPr>
      </p:pic>
      <p:pic>
        <p:nvPicPr>
          <p:cNvPr id="425" name="Picture 15" descr="Picture 15"/>
          <p:cNvPicPr>
            <a:picLocks noChangeAspect="1"/>
          </p:cNvPicPr>
          <p:nvPr/>
        </p:nvPicPr>
        <p:blipFill>
          <a:blip r:embed="rId9">
            <a:extLst/>
          </a:blip>
          <a:stretch>
            <a:fillRect/>
          </a:stretch>
        </p:blipFill>
        <p:spPr>
          <a:xfrm>
            <a:off x="0" y="936895"/>
            <a:ext cx="2202873" cy="1442624"/>
          </a:xfrm>
          <a:prstGeom prst="rect">
            <a:avLst/>
          </a:prstGeom>
          <a:ln w="12700">
            <a:miter lim="400000"/>
          </a:ln>
        </p:spPr>
      </p:pic>
      <p:pic>
        <p:nvPicPr>
          <p:cNvPr id="426" name="Picture 16" descr="Picture 16"/>
          <p:cNvPicPr>
            <a:picLocks noChangeAspect="1"/>
          </p:cNvPicPr>
          <p:nvPr/>
        </p:nvPicPr>
        <p:blipFill>
          <a:blip r:embed="rId10">
            <a:extLst/>
          </a:blip>
          <a:stretch>
            <a:fillRect/>
          </a:stretch>
        </p:blipFill>
        <p:spPr>
          <a:xfrm>
            <a:off x="2213263" y="926506"/>
            <a:ext cx="2515875" cy="1453014"/>
          </a:xfrm>
          <a:prstGeom prst="rect">
            <a:avLst/>
          </a:prstGeom>
          <a:ln w="12700">
            <a:miter lim="400000"/>
          </a:ln>
        </p:spPr>
      </p:pic>
      <p:pic>
        <p:nvPicPr>
          <p:cNvPr id="427" name="Picture 18" descr="Picture 18"/>
          <p:cNvPicPr>
            <a:picLocks noChangeAspect="1"/>
          </p:cNvPicPr>
          <p:nvPr/>
        </p:nvPicPr>
        <p:blipFill>
          <a:blip r:embed="rId11">
            <a:extLst/>
          </a:blip>
          <a:stretch>
            <a:fillRect/>
          </a:stretch>
        </p:blipFill>
        <p:spPr>
          <a:xfrm>
            <a:off x="4739528" y="938574"/>
            <a:ext cx="2387830" cy="1443983"/>
          </a:xfrm>
          <a:prstGeom prst="rect">
            <a:avLst/>
          </a:prstGeom>
          <a:ln w="12700">
            <a:miter lim="400000"/>
          </a:ln>
        </p:spPr>
      </p:pic>
      <p:sp>
        <p:nvSpPr>
          <p:cNvPr id="428" name="TextBox 19"/>
          <p:cNvSpPr txBox="1"/>
          <p:nvPr/>
        </p:nvSpPr>
        <p:spPr>
          <a:xfrm>
            <a:off x="3179" y="4884470"/>
            <a:ext cx="9140822" cy="2565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0000"/>
                </a:solidFill>
                <a:latin typeface="Monserat"/>
                <a:ea typeface="Monserat"/>
                <a:cs typeface="Monserat"/>
                <a:sym typeface="Monserat"/>
              </a:defRPr>
            </a:lvl1pPr>
          </a:lstStyle>
          <a:p>
            <a:pPr/>
            <a:r>
              <a:t>Uniform Flowering after Forcing          High Internal Fruit Quality              Export Packaging Quality    Farmers Happy with Quality &amp; Yield</a:t>
            </a:r>
          </a:p>
        </p:txBody>
      </p:sp>
      <p:sp>
        <p:nvSpPr>
          <p:cNvPr id="429" name="TextBox 20"/>
          <p:cNvSpPr txBox="1"/>
          <p:nvPr/>
        </p:nvSpPr>
        <p:spPr>
          <a:xfrm>
            <a:off x="-10679" y="2313706"/>
            <a:ext cx="9175462" cy="3073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0000"/>
                </a:solidFill>
                <a:latin typeface="Monserat"/>
                <a:ea typeface="Monserat"/>
                <a:cs typeface="Monserat"/>
                <a:sym typeface="Monserat"/>
              </a:defRPr>
            </a:pPr>
            <a:r>
              <a:t>     </a:t>
            </a:r>
            <a:r>
              <a:rPr b="1" sz="1100"/>
              <a:t>High Establishment                    Good Drought Tolerance	              Healthy Green Foliage                Uniform Fruit Bulking Size                               </a:t>
            </a:r>
          </a:p>
        </p:txBody>
      </p:sp>
      <p:sp>
        <p:nvSpPr>
          <p:cNvPr id="430" name="TextBox 17"/>
          <p:cNvSpPr txBox="1"/>
          <p:nvPr/>
        </p:nvSpPr>
        <p:spPr>
          <a:xfrm>
            <a:off x="-10679" y="3623705"/>
            <a:ext cx="4739818" cy="2565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100">
                <a:solidFill>
                  <a:srgbClr val="FF0000"/>
                </a:solidFill>
                <a:latin typeface="Monserat"/>
                <a:ea typeface="Monserat"/>
                <a:cs typeface="Monserat"/>
                <a:sym typeface="Monserat"/>
              </a:defRPr>
            </a:lvl1pPr>
          </a:lstStyle>
          <a:p>
            <a:pPr/>
            <a:r>
              <a:t>Healthy &amp; Vigorous Flower Initiation after Forcing</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433" name="TextBox 2"/>
          <p:cNvSpPr txBox="1"/>
          <p:nvPr/>
        </p:nvSpPr>
        <p:spPr>
          <a:xfrm>
            <a:off x="3178" y="581893"/>
            <a:ext cx="9140823"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a:solidFill>
                  <a:schemeClr val="accent4">
                    <a:lumOff val="44000"/>
                  </a:schemeClr>
                </a:solidFill>
                <a:latin typeface="Monserat"/>
                <a:ea typeface="Monserat"/>
                <a:cs typeface="Monserat"/>
                <a:sym typeface="Monserat"/>
              </a:defRPr>
            </a:lvl1pPr>
          </a:lstStyle>
          <a:p>
            <a:pPr/>
            <a:r>
              <a:t>KEY MOGLOOP FIELD RESULTS ON COCONUT (BEFORE MOGLOOP)</a:t>
            </a:r>
          </a:p>
        </p:txBody>
      </p:sp>
      <p:pic>
        <p:nvPicPr>
          <p:cNvPr id="434" name="Picture 16" descr="Picture 16"/>
          <p:cNvPicPr>
            <a:picLocks noChangeAspect="1"/>
          </p:cNvPicPr>
          <p:nvPr/>
        </p:nvPicPr>
        <p:blipFill>
          <a:blip r:embed="rId2">
            <a:extLst/>
          </a:blip>
          <a:stretch>
            <a:fillRect/>
          </a:stretch>
        </p:blipFill>
        <p:spPr>
          <a:xfrm>
            <a:off x="5548745" y="989804"/>
            <a:ext cx="3595255" cy="2085359"/>
          </a:xfrm>
          <a:prstGeom prst="rect">
            <a:avLst/>
          </a:prstGeom>
          <a:ln w="12700">
            <a:miter lim="400000"/>
          </a:ln>
        </p:spPr>
      </p:pic>
      <p:pic>
        <p:nvPicPr>
          <p:cNvPr id="435" name="Picture 22" descr="Picture 22"/>
          <p:cNvPicPr>
            <a:picLocks noChangeAspect="1"/>
          </p:cNvPicPr>
          <p:nvPr/>
        </p:nvPicPr>
        <p:blipFill>
          <a:blip r:embed="rId3">
            <a:extLst/>
          </a:blip>
          <a:stretch>
            <a:fillRect/>
          </a:stretch>
        </p:blipFill>
        <p:spPr>
          <a:xfrm>
            <a:off x="3169224" y="989801"/>
            <a:ext cx="2379520" cy="3904317"/>
          </a:xfrm>
          <a:prstGeom prst="rect">
            <a:avLst/>
          </a:prstGeom>
          <a:ln w="12700">
            <a:miter lim="400000"/>
          </a:ln>
        </p:spPr>
      </p:pic>
      <p:pic>
        <p:nvPicPr>
          <p:cNvPr id="436" name="Picture 23" descr="Picture 23"/>
          <p:cNvPicPr>
            <a:picLocks noChangeAspect="1"/>
          </p:cNvPicPr>
          <p:nvPr/>
        </p:nvPicPr>
        <p:blipFill>
          <a:blip r:embed="rId4">
            <a:extLst/>
          </a:blip>
          <a:stretch>
            <a:fillRect/>
          </a:stretch>
        </p:blipFill>
        <p:spPr>
          <a:xfrm>
            <a:off x="3176" y="989804"/>
            <a:ext cx="3166050" cy="3904315"/>
          </a:xfrm>
          <a:prstGeom prst="rect">
            <a:avLst/>
          </a:prstGeom>
          <a:ln w="12700">
            <a:miter lim="400000"/>
          </a:ln>
        </p:spPr>
      </p:pic>
      <p:pic>
        <p:nvPicPr>
          <p:cNvPr id="437" name="Picture 24" descr="Picture 24"/>
          <p:cNvPicPr>
            <a:picLocks noChangeAspect="1"/>
          </p:cNvPicPr>
          <p:nvPr/>
        </p:nvPicPr>
        <p:blipFill>
          <a:blip r:embed="rId5">
            <a:extLst/>
          </a:blip>
          <a:stretch>
            <a:fillRect/>
          </a:stretch>
        </p:blipFill>
        <p:spPr>
          <a:xfrm>
            <a:off x="5548743" y="3075161"/>
            <a:ext cx="3595257" cy="1818957"/>
          </a:xfrm>
          <a:prstGeom prst="rect">
            <a:avLst/>
          </a:prstGeom>
          <a:ln w="12700">
            <a:miter lim="400000"/>
          </a:ln>
        </p:spPr>
      </p:pic>
      <p:sp>
        <p:nvSpPr>
          <p:cNvPr id="438" name="TextBox 32"/>
          <p:cNvSpPr txBox="1"/>
          <p:nvPr/>
        </p:nvSpPr>
        <p:spPr>
          <a:xfrm>
            <a:off x="3179" y="4883736"/>
            <a:ext cx="9140822"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0000"/>
                </a:solidFill>
                <a:latin typeface="Monserat"/>
                <a:ea typeface="Monserat"/>
                <a:cs typeface="Monserat"/>
                <a:sym typeface="Monserat"/>
              </a:defRPr>
            </a:lvl1pPr>
          </a:lstStyle>
          <a:p>
            <a:pPr/>
            <a:r>
              <a:t>Pale Green Leaves with Yellow Tips	                  Dry Nuts with Flaccid Roots		          Necrotic Leaves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Google Shape;204;p34"/>
          <p:cNvSpPr/>
          <p:nvPr/>
        </p:nvSpPr>
        <p:spPr>
          <a:xfrm rot="10800000">
            <a:off x="0" y="5015808"/>
            <a:ext cx="1076721" cy="127689"/>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91"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92" name="Google Shape;204;p34"/>
          <p:cNvSpPr/>
          <p:nvPr/>
        </p:nvSpPr>
        <p:spPr>
          <a:xfrm rot="16200000">
            <a:off x="-376504" y="4617368"/>
            <a:ext cx="902634" cy="149620"/>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93" name="Google Shape;204;p34"/>
          <p:cNvSpPr/>
          <p:nvPr/>
        </p:nvSpPr>
        <p:spPr>
          <a:xfrm>
            <a:off x="0" y="633"/>
            <a:ext cx="997528" cy="13444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94" name="Google Shape;204;p34"/>
          <p:cNvSpPr/>
          <p:nvPr/>
        </p:nvSpPr>
        <p:spPr>
          <a:xfrm rot="16200000">
            <a:off x="-377117" y="380294"/>
            <a:ext cx="907035" cy="146445"/>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95" name="Title 1"/>
          <p:cNvSpPr txBox="1"/>
          <p:nvPr>
            <p:ph type="title"/>
          </p:nvPr>
        </p:nvSpPr>
        <p:spPr>
          <a:xfrm>
            <a:off x="1319644" y="-1"/>
            <a:ext cx="7356765" cy="920417"/>
          </a:xfrm>
          <a:prstGeom prst="rect">
            <a:avLst/>
          </a:prstGeom>
          <a:solidFill>
            <a:srgbClr val="001236"/>
          </a:solidFill>
        </p:spPr>
        <p:txBody>
          <a:bodyPr/>
          <a:lstStyle>
            <a:lvl1pPr algn="ctr">
              <a:defRPr sz="2600">
                <a:solidFill>
                  <a:schemeClr val="accent4">
                    <a:lumOff val="44000"/>
                  </a:schemeClr>
                </a:solidFill>
                <a:latin typeface="Montserat"/>
                <a:ea typeface="Montserat"/>
                <a:cs typeface="Montserat"/>
                <a:sym typeface="Montserat"/>
              </a:defRPr>
            </a:lvl1pPr>
          </a:lstStyle>
          <a:p>
            <a:pPr/>
            <a:r>
              <a:t>TABLE OF CONTENT</a:t>
            </a:r>
          </a:p>
        </p:txBody>
      </p:sp>
      <p:grpSp>
        <p:nvGrpSpPr>
          <p:cNvPr id="98" name="Pentagon 4"/>
          <p:cNvGrpSpPr/>
          <p:nvPr/>
        </p:nvGrpSpPr>
        <p:grpSpPr>
          <a:xfrm>
            <a:off x="1319645" y="1191722"/>
            <a:ext cx="1889115" cy="477521"/>
            <a:chOff x="0" y="0"/>
            <a:chExt cx="1889113" cy="477519"/>
          </a:xfrm>
        </p:grpSpPr>
        <p:sp>
          <p:nvSpPr>
            <p:cNvPr id="96" name="Shape"/>
            <p:cNvSpPr/>
            <p:nvPr/>
          </p:nvSpPr>
          <p:spPr>
            <a:xfrm>
              <a:off x="0" y="-1"/>
              <a:ext cx="1889114" cy="4775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870" y="0"/>
                  </a:lnTo>
                  <a:lnTo>
                    <a:pt x="21600" y="10800"/>
                  </a:lnTo>
                  <a:lnTo>
                    <a:pt x="18870" y="21600"/>
                  </a:lnTo>
                  <a:lnTo>
                    <a:pt x="0" y="21600"/>
                  </a:lnTo>
                  <a:close/>
                </a:path>
              </a:pathLst>
            </a:custGeom>
            <a:solidFill>
              <a:srgbClr val="002B4C"/>
            </a:solidFill>
            <a:ln w="12700" cap="flat">
              <a:noFill/>
              <a:miter lim="400000"/>
            </a:ln>
            <a:effectLst/>
          </p:spPr>
          <p:txBody>
            <a:bodyPr wrap="square" lIns="45719" tIns="45719" rIns="45719" bIns="45719" numCol="1" anchor="ctr">
              <a:noAutofit/>
            </a:bodyPr>
            <a:lstStyle/>
            <a:p>
              <a:pPr>
                <a:defRPr b="1" sz="1200">
                  <a:solidFill>
                    <a:schemeClr val="accent4">
                      <a:lumOff val="44000"/>
                    </a:schemeClr>
                  </a:solidFill>
                  <a:latin typeface="Montserat"/>
                  <a:ea typeface="Montserat"/>
                  <a:cs typeface="Montserat"/>
                  <a:sym typeface="Montserat"/>
                </a:defRPr>
              </a:pPr>
            </a:p>
          </p:txBody>
        </p:sp>
        <p:sp>
          <p:nvSpPr>
            <p:cNvPr id="97" name="01"/>
            <p:cNvSpPr txBox="1"/>
            <p:nvPr/>
          </p:nvSpPr>
          <p:spPr>
            <a:xfrm>
              <a:off x="45719" y="104139"/>
              <a:ext cx="1678296"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b="1" sz="1200">
                  <a:solidFill>
                    <a:schemeClr val="accent4">
                      <a:lumOff val="44000"/>
                    </a:schemeClr>
                  </a:solidFill>
                  <a:latin typeface="Montserat"/>
                  <a:ea typeface="Montserat"/>
                  <a:cs typeface="Montserat"/>
                  <a:sym typeface="Montserat"/>
                </a:defRPr>
              </a:lvl1pPr>
            </a:lstStyle>
            <a:p>
              <a:pPr/>
              <a:r>
                <a:t>                01</a:t>
              </a:r>
            </a:p>
          </p:txBody>
        </p:sp>
      </p:grpSp>
      <p:grpSp>
        <p:nvGrpSpPr>
          <p:cNvPr id="101" name="Chevron 7"/>
          <p:cNvGrpSpPr/>
          <p:nvPr/>
        </p:nvGrpSpPr>
        <p:grpSpPr>
          <a:xfrm>
            <a:off x="3208759" y="1191722"/>
            <a:ext cx="5467649" cy="487682"/>
            <a:chOff x="0" y="0"/>
            <a:chExt cx="5467648" cy="487680"/>
          </a:xfrm>
        </p:grpSpPr>
        <p:sp>
          <p:nvSpPr>
            <p:cNvPr id="99" name="Chevron"/>
            <p:cNvSpPr/>
            <p:nvPr/>
          </p:nvSpPr>
          <p:spPr>
            <a:xfrm>
              <a:off x="0" y="0"/>
              <a:ext cx="5467649" cy="487681"/>
            </a:xfrm>
            <a:prstGeom prst="chevron">
              <a:avLst>
                <a:gd name="adj" fmla="val 50000"/>
              </a:avLst>
            </a:prstGeom>
            <a:solidFill>
              <a:srgbClr val="37CBFF"/>
            </a:solidFill>
            <a:ln w="12700" cap="flat">
              <a:noFill/>
              <a:miter lim="400000"/>
            </a:ln>
            <a:effectLst/>
          </p:spPr>
          <p:txBody>
            <a:bodyPr wrap="square" lIns="45719" tIns="45719" rIns="45719" bIns="45719" numCol="1" anchor="ctr">
              <a:noAutofit/>
            </a:bodyPr>
            <a:lstStyle/>
            <a:p>
              <a:pPr algn="ctr">
                <a:defRPr b="1">
                  <a:latin typeface="Montserat"/>
                  <a:ea typeface="Montserat"/>
                  <a:cs typeface="Montserat"/>
                  <a:sym typeface="Montserat"/>
                </a:defRPr>
              </a:pPr>
            </a:p>
          </p:txBody>
        </p:sp>
        <p:sp>
          <p:nvSpPr>
            <p:cNvPr id="100" name="MOGLOOP Overview"/>
            <p:cNvSpPr txBox="1"/>
            <p:nvPr/>
          </p:nvSpPr>
          <p:spPr>
            <a:xfrm>
              <a:off x="289561" y="90170"/>
              <a:ext cx="4888527"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latin typeface="Montserat"/>
                  <a:ea typeface="Montserat"/>
                  <a:cs typeface="Montserat"/>
                  <a:sym typeface="Montserat"/>
                </a:defRPr>
              </a:lvl1pPr>
            </a:lstStyle>
            <a:p>
              <a:pPr/>
              <a:r>
                <a:t>MOGLOOP Overview</a:t>
              </a:r>
            </a:p>
          </p:txBody>
        </p:sp>
      </p:grpSp>
      <p:grpSp>
        <p:nvGrpSpPr>
          <p:cNvPr id="104" name="Pentagon 25"/>
          <p:cNvGrpSpPr/>
          <p:nvPr/>
        </p:nvGrpSpPr>
        <p:grpSpPr>
          <a:xfrm>
            <a:off x="1319645" y="1838960"/>
            <a:ext cx="1889115" cy="528321"/>
            <a:chOff x="0" y="0"/>
            <a:chExt cx="1889113" cy="528319"/>
          </a:xfrm>
        </p:grpSpPr>
        <p:sp>
          <p:nvSpPr>
            <p:cNvPr id="102" name="Shape"/>
            <p:cNvSpPr/>
            <p:nvPr/>
          </p:nvSpPr>
          <p:spPr>
            <a:xfrm>
              <a:off x="0" y="0"/>
              <a:ext cx="1889114" cy="5283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580" y="0"/>
                  </a:lnTo>
                  <a:lnTo>
                    <a:pt x="21600" y="10800"/>
                  </a:lnTo>
                  <a:lnTo>
                    <a:pt x="18580" y="21600"/>
                  </a:lnTo>
                  <a:lnTo>
                    <a:pt x="0" y="21600"/>
                  </a:lnTo>
                  <a:close/>
                </a:path>
              </a:pathLst>
            </a:custGeom>
            <a:solidFill>
              <a:srgbClr val="002B4C"/>
            </a:solidFill>
            <a:ln w="12700" cap="flat">
              <a:noFill/>
              <a:miter lim="400000"/>
            </a:ln>
            <a:effectLst/>
          </p:spPr>
          <p:txBody>
            <a:bodyPr wrap="square" lIns="45719" tIns="45719" rIns="45719" bIns="45719" numCol="1" anchor="ctr">
              <a:noAutofit/>
            </a:bodyPr>
            <a:lstStyle/>
            <a:p>
              <a:pPr algn="ctr">
                <a:defRPr b="1" sz="1200">
                  <a:solidFill>
                    <a:schemeClr val="accent4">
                      <a:lumOff val="44000"/>
                    </a:schemeClr>
                  </a:solidFill>
                  <a:latin typeface="Montserat"/>
                  <a:ea typeface="Montserat"/>
                  <a:cs typeface="Montserat"/>
                  <a:sym typeface="Montserat"/>
                </a:defRPr>
              </a:pPr>
            </a:p>
          </p:txBody>
        </p:sp>
        <p:sp>
          <p:nvSpPr>
            <p:cNvPr id="103" name="02"/>
            <p:cNvSpPr txBox="1"/>
            <p:nvPr/>
          </p:nvSpPr>
          <p:spPr>
            <a:xfrm>
              <a:off x="45719" y="129539"/>
              <a:ext cx="1665596"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200">
                  <a:solidFill>
                    <a:schemeClr val="accent4">
                      <a:lumOff val="44000"/>
                    </a:schemeClr>
                  </a:solidFill>
                  <a:latin typeface="Montserat"/>
                  <a:ea typeface="Montserat"/>
                  <a:cs typeface="Montserat"/>
                  <a:sym typeface="Montserat"/>
                </a:defRPr>
              </a:lvl1pPr>
            </a:lstStyle>
            <a:p>
              <a:pPr/>
              <a:r>
                <a:t>02</a:t>
              </a:r>
            </a:p>
          </p:txBody>
        </p:sp>
      </p:grpSp>
      <p:grpSp>
        <p:nvGrpSpPr>
          <p:cNvPr id="107" name="Pentagon 26"/>
          <p:cNvGrpSpPr/>
          <p:nvPr/>
        </p:nvGrpSpPr>
        <p:grpSpPr>
          <a:xfrm>
            <a:off x="1319645" y="2672079"/>
            <a:ext cx="1889115" cy="518161"/>
            <a:chOff x="0" y="0"/>
            <a:chExt cx="1889113" cy="518159"/>
          </a:xfrm>
        </p:grpSpPr>
        <p:sp>
          <p:nvSpPr>
            <p:cNvPr id="105" name="Shape"/>
            <p:cNvSpPr/>
            <p:nvPr/>
          </p:nvSpPr>
          <p:spPr>
            <a:xfrm>
              <a:off x="0" y="0"/>
              <a:ext cx="1889114" cy="518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638" y="0"/>
                  </a:lnTo>
                  <a:lnTo>
                    <a:pt x="21600" y="10800"/>
                  </a:lnTo>
                  <a:lnTo>
                    <a:pt x="18638" y="21600"/>
                  </a:lnTo>
                  <a:lnTo>
                    <a:pt x="0" y="21600"/>
                  </a:lnTo>
                  <a:close/>
                </a:path>
              </a:pathLst>
            </a:custGeom>
            <a:solidFill>
              <a:srgbClr val="002B4C"/>
            </a:solidFill>
            <a:ln w="12700" cap="flat">
              <a:noFill/>
              <a:miter lim="400000"/>
            </a:ln>
            <a:effectLst/>
          </p:spPr>
          <p:txBody>
            <a:bodyPr wrap="square" lIns="45719" tIns="45719" rIns="45719" bIns="45719" numCol="1" anchor="ctr">
              <a:noAutofit/>
            </a:bodyPr>
            <a:lstStyle/>
            <a:p>
              <a:pPr algn="ctr">
                <a:defRPr b="1" sz="1200">
                  <a:solidFill>
                    <a:schemeClr val="accent4">
                      <a:lumOff val="44000"/>
                    </a:schemeClr>
                  </a:solidFill>
                  <a:latin typeface="Montserat"/>
                  <a:ea typeface="Montserat"/>
                  <a:cs typeface="Montserat"/>
                  <a:sym typeface="Montserat"/>
                </a:defRPr>
              </a:pPr>
            </a:p>
          </p:txBody>
        </p:sp>
        <p:sp>
          <p:nvSpPr>
            <p:cNvPr id="106" name="03"/>
            <p:cNvSpPr txBox="1"/>
            <p:nvPr/>
          </p:nvSpPr>
          <p:spPr>
            <a:xfrm>
              <a:off x="45720" y="124459"/>
              <a:ext cx="1668135"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200">
                  <a:solidFill>
                    <a:schemeClr val="accent4">
                      <a:lumOff val="44000"/>
                    </a:schemeClr>
                  </a:solidFill>
                  <a:latin typeface="Montserat"/>
                  <a:ea typeface="Montserat"/>
                  <a:cs typeface="Montserat"/>
                  <a:sym typeface="Montserat"/>
                </a:defRPr>
              </a:lvl1pPr>
            </a:lstStyle>
            <a:p>
              <a:pPr/>
              <a:r>
                <a:t>03</a:t>
              </a:r>
            </a:p>
          </p:txBody>
        </p:sp>
      </p:grpSp>
      <p:grpSp>
        <p:nvGrpSpPr>
          <p:cNvPr id="110" name="Pentagon 27"/>
          <p:cNvGrpSpPr/>
          <p:nvPr/>
        </p:nvGrpSpPr>
        <p:grpSpPr>
          <a:xfrm>
            <a:off x="1319645" y="3444240"/>
            <a:ext cx="1889115" cy="518161"/>
            <a:chOff x="0" y="0"/>
            <a:chExt cx="1889113" cy="518159"/>
          </a:xfrm>
        </p:grpSpPr>
        <p:sp>
          <p:nvSpPr>
            <p:cNvPr id="108" name="Shape"/>
            <p:cNvSpPr/>
            <p:nvPr/>
          </p:nvSpPr>
          <p:spPr>
            <a:xfrm>
              <a:off x="0" y="0"/>
              <a:ext cx="1889114" cy="518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638" y="0"/>
                  </a:lnTo>
                  <a:lnTo>
                    <a:pt x="21600" y="10800"/>
                  </a:lnTo>
                  <a:lnTo>
                    <a:pt x="18638" y="21600"/>
                  </a:lnTo>
                  <a:lnTo>
                    <a:pt x="0" y="21600"/>
                  </a:lnTo>
                  <a:close/>
                </a:path>
              </a:pathLst>
            </a:custGeom>
            <a:solidFill>
              <a:srgbClr val="002B4C"/>
            </a:solidFill>
            <a:ln w="12700" cap="flat">
              <a:noFill/>
              <a:miter lim="400000"/>
            </a:ln>
            <a:effectLst/>
          </p:spPr>
          <p:txBody>
            <a:bodyPr wrap="square" lIns="45719" tIns="45719" rIns="45719" bIns="45719" numCol="1" anchor="ctr">
              <a:noAutofit/>
            </a:bodyPr>
            <a:lstStyle/>
            <a:p>
              <a:pPr algn="ctr">
                <a:defRPr b="1" sz="1200">
                  <a:solidFill>
                    <a:schemeClr val="accent4">
                      <a:lumOff val="44000"/>
                    </a:schemeClr>
                  </a:solidFill>
                  <a:latin typeface="Montserat"/>
                  <a:ea typeface="Montserat"/>
                  <a:cs typeface="Montserat"/>
                  <a:sym typeface="Montserat"/>
                </a:defRPr>
              </a:pPr>
            </a:p>
          </p:txBody>
        </p:sp>
        <p:sp>
          <p:nvSpPr>
            <p:cNvPr id="109" name="04"/>
            <p:cNvSpPr txBox="1"/>
            <p:nvPr/>
          </p:nvSpPr>
          <p:spPr>
            <a:xfrm>
              <a:off x="45720" y="124459"/>
              <a:ext cx="1668135"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200">
                  <a:solidFill>
                    <a:schemeClr val="accent4">
                      <a:lumOff val="44000"/>
                    </a:schemeClr>
                  </a:solidFill>
                  <a:latin typeface="Montserat"/>
                  <a:ea typeface="Montserat"/>
                  <a:cs typeface="Montserat"/>
                  <a:sym typeface="Montserat"/>
                </a:defRPr>
              </a:lvl1pPr>
            </a:lstStyle>
            <a:p>
              <a:pPr/>
              <a:r>
                <a:t>04</a:t>
              </a:r>
            </a:p>
          </p:txBody>
        </p:sp>
      </p:grpSp>
      <p:grpSp>
        <p:nvGrpSpPr>
          <p:cNvPr id="113" name="Chevron 28"/>
          <p:cNvGrpSpPr/>
          <p:nvPr/>
        </p:nvGrpSpPr>
        <p:grpSpPr>
          <a:xfrm>
            <a:off x="3117272" y="1838960"/>
            <a:ext cx="5559136" cy="528321"/>
            <a:chOff x="0" y="0"/>
            <a:chExt cx="5559135" cy="528319"/>
          </a:xfrm>
        </p:grpSpPr>
        <p:sp>
          <p:nvSpPr>
            <p:cNvPr id="111" name="Chevron"/>
            <p:cNvSpPr/>
            <p:nvPr/>
          </p:nvSpPr>
          <p:spPr>
            <a:xfrm>
              <a:off x="0" y="0"/>
              <a:ext cx="5559136" cy="528320"/>
            </a:xfrm>
            <a:prstGeom prst="chevron">
              <a:avLst>
                <a:gd name="adj" fmla="val 50000"/>
              </a:avLst>
            </a:prstGeom>
            <a:solidFill>
              <a:srgbClr val="37CBFF"/>
            </a:solidFill>
            <a:ln w="12700" cap="flat">
              <a:noFill/>
              <a:miter lim="400000"/>
            </a:ln>
            <a:effectLst/>
          </p:spPr>
          <p:txBody>
            <a:bodyPr wrap="square" lIns="45719" tIns="45719" rIns="45719" bIns="45719" numCol="1" anchor="ctr">
              <a:noAutofit/>
            </a:bodyPr>
            <a:lstStyle/>
            <a:p>
              <a:pPr algn="ctr">
                <a:defRPr b="1">
                  <a:latin typeface="Montserat"/>
                  <a:ea typeface="Montserat"/>
                  <a:cs typeface="Montserat"/>
                  <a:sym typeface="Montserat"/>
                </a:defRPr>
              </a:pPr>
            </a:p>
          </p:txBody>
        </p:sp>
        <p:sp>
          <p:nvSpPr>
            <p:cNvPr id="112" name="MOGLOOP Caution"/>
            <p:cNvSpPr txBox="1"/>
            <p:nvPr/>
          </p:nvSpPr>
          <p:spPr>
            <a:xfrm>
              <a:off x="309879" y="110489"/>
              <a:ext cx="4939376"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latin typeface="Montserat"/>
                  <a:ea typeface="Montserat"/>
                  <a:cs typeface="Montserat"/>
                  <a:sym typeface="Montserat"/>
                </a:defRPr>
              </a:lvl1pPr>
            </a:lstStyle>
            <a:p>
              <a:pPr/>
              <a:r>
                <a:t>MOGLOOP Caution</a:t>
              </a:r>
            </a:p>
          </p:txBody>
        </p:sp>
      </p:grpSp>
      <p:grpSp>
        <p:nvGrpSpPr>
          <p:cNvPr id="116" name="Chevron 29"/>
          <p:cNvGrpSpPr/>
          <p:nvPr/>
        </p:nvGrpSpPr>
        <p:grpSpPr>
          <a:xfrm>
            <a:off x="3117272" y="2682239"/>
            <a:ext cx="5559136" cy="497841"/>
            <a:chOff x="0" y="0"/>
            <a:chExt cx="5559135" cy="497840"/>
          </a:xfrm>
        </p:grpSpPr>
        <p:sp>
          <p:nvSpPr>
            <p:cNvPr id="114" name="Chevron"/>
            <p:cNvSpPr/>
            <p:nvPr/>
          </p:nvSpPr>
          <p:spPr>
            <a:xfrm>
              <a:off x="0" y="0"/>
              <a:ext cx="5559136" cy="497841"/>
            </a:xfrm>
            <a:prstGeom prst="chevron">
              <a:avLst>
                <a:gd name="adj" fmla="val 50000"/>
              </a:avLst>
            </a:prstGeom>
            <a:solidFill>
              <a:srgbClr val="37CBFF"/>
            </a:solidFill>
            <a:ln w="12700" cap="flat">
              <a:noFill/>
              <a:miter lim="400000"/>
            </a:ln>
            <a:effectLst/>
          </p:spPr>
          <p:txBody>
            <a:bodyPr wrap="square" lIns="45719" tIns="45719" rIns="45719" bIns="45719" numCol="1" anchor="ctr">
              <a:noAutofit/>
            </a:bodyPr>
            <a:lstStyle/>
            <a:p>
              <a:pPr algn="ctr">
                <a:defRPr b="1">
                  <a:latin typeface="Montserat"/>
                  <a:ea typeface="Montserat"/>
                  <a:cs typeface="Montserat"/>
                  <a:sym typeface="Montserat"/>
                </a:defRPr>
              </a:pPr>
            </a:p>
          </p:txBody>
        </p:sp>
        <p:sp>
          <p:nvSpPr>
            <p:cNvPr id="115" name="MOGLOOP Content"/>
            <p:cNvSpPr txBox="1"/>
            <p:nvPr/>
          </p:nvSpPr>
          <p:spPr>
            <a:xfrm>
              <a:off x="294640" y="95250"/>
              <a:ext cx="4969855" cy="307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latin typeface="Montserat"/>
                  <a:ea typeface="Montserat"/>
                  <a:cs typeface="Montserat"/>
                  <a:sym typeface="Montserat"/>
                </a:defRPr>
              </a:lvl1pPr>
            </a:lstStyle>
            <a:p>
              <a:pPr/>
              <a:r>
                <a:t>MOGLOOP Content</a:t>
              </a:r>
            </a:p>
          </p:txBody>
        </p:sp>
      </p:grpSp>
      <p:grpSp>
        <p:nvGrpSpPr>
          <p:cNvPr id="119" name="Chevron 30"/>
          <p:cNvGrpSpPr/>
          <p:nvPr/>
        </p:nvGrpSpPr>
        <p:grpSpPr>
          <a:xfrm>
            <a:off x="3117272" y="3464559"/>
            <a:ext cx="5559136" cy="508001"/>
            <a:chOff x="0" y="0"/>
            <a:chExt cx="5559135" cy="508000"/>
          </a:xfrm>
        </p:grpSpPr>
        <p:sp>
          <p:nvSpPr>
            <p:cNvPr id="117" name="Chevron"/>
            <p:cNvSpPr/>
            <p:nvPr/>
          </p:nvSpPr>
          <p:spPr>
            <a:xfrm>
              <a:off x="0" y="0"/>
              <a:ext cx="5559136" cy="508000"/>
            </a:xfrm>
            <a:prstGeom prst="chevron">
              <a:avLst>
                <a:gd name="adj" fmla="val 50000"/>
              </a:avLst>
            </a:prstGeom>
            <a:solidFill>
              <a:srgbClr val="37CBFF"/>
            </a:solidFill>
            <a:ln w="12700" cap="flat">
              <a:noFill/>
              <a:miter lim="400000"/>
            </a:ln>
            <a:effectLst/>
          </p:spPr>
          <p:txBody>
            <a:bodyPr wrap="square" lIns="45719" tIns="45719" rIns="45719" bIns="45719" numCol="1" anchor="ctr">
              <a:noAutofit/>
            </a:bodyPr>
            <a:lstStyle/>
            <a:p>
              <a:pPr algn="ctr">
                <a:defRPr b="1">
                  <a:latin typeface="Montserat"/>
                  <a:ea typeface="Montserat"/>
                  <a:cs typeface="Montserat"/>
                  <a:sym typeface="Montserat"/>
                </a:defRPr>
              </a:pPr>
            </a:p>
          </p:txBody>
        </p:sp>
        <p:sp>
          <p:nvSpPr>
            <p:cNvPr id="118" name="MOGLOOP Protocol"/>
            <p:cNvSpPr txBox="1"/>
            <p:nvPr/>
          </p:nvSpPr>
          <p:spPr>
            <a:xfrm>
              <a:off x="299719" y="100329"/>
              <a:ext cx="4959696"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latin typeface="Montserat"/>
                  <a:ea typeface="Montserat"/>
                  <a:cs typeface="Montserat"/>
                  <a:sym typeface="Montserat"/>
                </a:defRPr>
              </a:lvl1pPr>
            </a:lstStyle>
            <a:p>
              <a:pPr/>
              <a:r>
                <a:t>MOGLOOP Protocol</a:t>
              </a:r>
            </a:p>
          </p:txBody>
        </p:sp>
      </p:grpSp>
      <p:grpSp>
        <p:nvGrpSpPr>
          <p:cNvPr id="122" name="Pentagon 16"/>
          <p:cNvGrpSpPr/>
          <p:nvPr/>
        </p:nvGrpSpPr>
        <p:grpSpPr>
          <a:xfrm>
            <a:off x="1319645" y="4399279"/>
            <a:ext cx="1889115" cy="518161"/>
            <a:chOff x="0" y="0"/>
            <a:chExt cx="1889113" cy="518159"/>
          </a:xfrm>
        </p:grpSpPr>
        <p:sp>
          <p:nvSpPr>
            <p:cNvPr id="120" name="Shape"/>
            <p:cNvSpPr/>
            <p:nvPr/>
          </p:nvSpPr>
          <p:spPr>
            <a:xfrm>
              <a:off x="0" y="0"/>
              <a:ext cx="1889114" cy="518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638" y="0"/>
                  </a:lnTo>
                  <a:lnTo>
                    <a:pt x="21600" y="10800"/>
                  </a:lnTo>
                  <a:lnTo>
                    <a:pt x="18638" y="21600"/>
                  </a:lnTo>
                  <a:lnTo>
                    <a:pt x="0" y="21600"/>
                  </a:lnTo>
                  <a:close/>
                </a:path>
              </a:pathLst>
            </a:custGeom>
            <a:solidFill>
              <a:srgbClr val="002B4C"/>
            </a:solidFill>
            <a:ln w="12700" cap="flat">
              <a:noFill/>
              <a:miter lim="400000"/>
            </a:ln>
            <a:effectLst/>
          </p:spPr>
          <p:txBody>
            <a:bodyPr wrap="square" lIns="45719" tIns="45719" rIns="45719" bIns="45719" numCol="1" anchor="ctr">
              <a:noAutofit/>
            </a:bodyPr>
            <a:lstStyle/>
            <a:p>
              <a:pPr algn="ctr">
                <a:defRPr b="1" sz="1200">
                  <a:solidFill>
                    <a:schemeClr val="accent4">
                      <a:lumOff val="44000"/>
                    </a:schemeClr>
                  </a:solidFill>
                  <a:latin typeface="Montserat"/>
                  <a:ea typeface="Montserat"/>
                  <a:cs typeface="Montserat"/>
                  <a:sym typeface="Montserat"/>
                </a:defRPr>
              </a:pPr>
            </a:p>
          </p:txBody>
        </p:sp>
        <p:sp>
          <p:nvSpPr>
            <p:cNvPr id="121" name="05"/>
            <p:cNvSpPr txBox="1"/>
            <p:nvPr/>
          </p:nvSpPr>
          <p:spPr>
            <a:xfrm>
              <a:off x="45720" y="124459"/>
              <a:ext cx="1668135"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200">
                  <a:solidFill>
                    <a:schemeClr val="accent4">
                      <a:lumOff val="44000"/>
                    </a:schemeClr>
                  </a:solidFill>
                  <a:latin typeface="Montserat"/>
                  <a:ea typeface="Montserat"/>
                  <a:cs typeface="Montserat"/>
                  <a:sym typeface="Montserat"/>
                </a:defRPr>
              </a:lvl1pPr>
            </a:lstStyle>
            <a:p>
              <a:pPr/>
              <a:r>
                <a:t>05</a:t>
              </a:r>
            </a:p>
          </p:txBody>
        </p:sp>
      </p:grpSp>
      <p:grpSp>
        <p:nvGrpSpPr>
          <p:cNvPr id="125" name="Chevron 20"/>
          <p:cNvGrpSpPr/>
          <p:nvPr/>
        </p:nvGrpSpPr>
        <p:grpSpPr>
          <a:xfrm>
            <a:off x="3117272" y="4409440"/>
            <a:ext cx="5559136" cy="508001"/>
            <a:chOff x="0" y="0"/>
            <a:chExt cx="5559135" cy="508000"/>
          </a:xfrm>
        </p:grpSpPr>
        <p:sp>
          <p:nvSpPr>
            <p:cNvPr id="123" name="Chevron"/>
            <p:cNvSpPr/>
            <p:nvPr/>
          </p:nvSpPr>
          <p:spPr>
            <a:xfrm>
              <a:off x="0" y="0"/>
              <a:ext cx="5559136" cy="508000"/>
            </a:xfrm>
            <a:prstGeom prst="chevron">
              <a:avLst>
                <a:gd name="adj" fmla="val 50000"/>
              </a:avLst>
            </a:prstGeom>
            <a:solidFill>
              <a:srgbClr val="37CBFF"/>
            </a:solidFill>
            <a:ln w="12700" cap="flat">
              <a:noFill/>
              <a:miter lim="400000"/>
            </a:ln>
            <a:effectLst/>
          </p:spPr>
          <p:txBody>
            <a:bodyPr wrap="square" lIns="45719" tIns="45719" rIns="45719" bIns="45719" numCol="1" anchor="ctr">
              <a:noAutofit/>
            </a:bodyPr>
            <a:lstStyle/>
            <a:p>
              <a:pPr algn="ctr">
                <a:defRPr b="1">
                  <a:latin typeface="Montserat"/>
                  <a:ea typeface="Montserat"/>
                  <a:cs typeface="Montserat"/>
                  <a:sym typeface="Montserat"/>
                </a:defRPr>
              </a:pPr>
            </a:p>
          </p:txBody>
        </p:sp>
        <p:sp>
          <p:nvSpPr>
            <p:cNvPr id="124" name="MOGLOOP Benefits"/>
            <p:cNvSpPr txBox="1"/>
            <p:nvPr/>
          </p:nvSpPr>
          <p:spPr>
            <a:xfrm>
              <a:off x="299719" y="100329"/>
              <a:ext cx="4959696"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latin typeface="Montserat"/>
                  <a:ea typeface="Montserat"/>
                  <a:cs typeface="Montserat"/>
                  <a:sym typeface="Montserat"/>
                </a:defRPr>
              </a:lvl1pPr>
            </a:lstStyle>
            <a:p>
              <a:pPr/>
              <a:r>
                <a:t>MOGLOOP Benefits</a:t>
              </a:r>
            </a:p>
          </p:txBody>
        </p:sp>
      </p:grpSp>
      <p:sp>
        <p:nvSpPr>
          <p:cNvPr id="126" name="Rectangle 2"/>
          <p:cNvSpPr/>
          <p:nvPr/>
        </p:nvSpPr>
        <p:spPr>
          <a:xfrm>
            <a:off x="2886642" y="910025"/>
            <a:ext cx="571501" cy="4223080"/>
          </a:xfrm>
          <a:prstGeom prst="rect">
            <a:avLst/>
          </a:prstGeom>
          <a:solidFill>
            <a:srgbClr val="001236"/>
          </a:solidFill>
          <a:ln w="12700">
            <a:miter lim="400000"/>
          </a:ln>
        </p:spPr>
        <p:txBody>
          <a:bodyPr lIns="45719" rIns="45719" anchor="ctr"/>
          <a:lstStyle/>
          <a:p>
            <a:pPr algn="ctr">
              <a:defRPr>
                <a:solidFill>
                  <a:srgbClr val="C2C2C2"/>
                </a:solidFill>
              </a:defRPr>
            </a:pPr>
          </a:p>
        </p:txBody>
      </p:sp>
      <p:pic>
        <p:nvPicPr>
          <p:cNvPr id="127" name="Picture 21" descr="Picture 21"/>
          <p:cNvPicPr>
            <a:picLocks noChangeAspect="1"/>
          </p:cNvPicPr>
          <p:nvPr/>
        </p:nvPicPr>
        <p:blipFill>
          <a:blip r:embed="rId2">
            <a:extLst/>
          </a:blip>
          <a:stretch>
            <a:fillRect/>
          </a:stretch>
        </p:blipFill>
        <p:spPr>
          <a:xfrm>
            <a:off x="160013" y="135082"/>
            <a:ext cx="837515" cy="771949"/>
          </a:xfrm>
          <a:prstGeom prst="rect">
            <a:avLst/>
          </a:prstGeom>
          <a:ln>
            <a:solidFill>
              <a:schemeClr val="accent4">
                <a:lumOff val="44000"/>
              </a:schemeClr>
            </a:solidFill>
          </a:ln>
        </p:spPr>
      </p:pic>
      <p:pic>
        <p:nvPicPr>
          <p:cNvPr id="128" name="Picture 22" descr="Picture 22"/>
          <p:cNvPicPr>
            <a:picLocks noChangeAspect="1"/>
          </p:cNvPicPr>
          <p:nvPr/>
        </p:nvPicPr>
        <p:blipFill>
          <a:blip r:embed="rId3">
            <a:extLst/>
          </a:blip>
          <a:stretch>
            <a:fillRect/>
          </a:stretch>
        </p:blipFill>
        <p:spPr>
          <a:xfrm>
            <a:off x="149623" y="4243859"/>
            <a:ext cx="927097" cy="77195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441" name="TextBox 2"/>
          <p:cNvSpPr txBox="1"/>
          <p:nvPr/>
        </p:nvSpPr>
        <p:spPr>
          <a:xfrm>
            <a:off x="3178" y="581893"/>
            <a:ext cx="9140823"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a:solidFill>
                  <a:schemeClr val="accent4">
                    <a:lumOff val="44000"/>
                  </a:schemeClr>
                </a:solidFill>
                <a:latin typeface="Monserat"/>
                <a:ea typeface="Monserat"/>
                <a:cs typeface="Monserat"/>
                <a:sym typeface="Monserat"/>
              </a:defRPr>
            </a:lvl1pPr>
          </a:lstStyle>
          <a:p>
            <a:pPr/>
            <a:r>
              <a:t>KEY MOGLOOP FIELD RESULTS ON CONDITIONING OF COCONUT SEEDLINGS</a:t>
            </a:r>
          </a:p>
        </p:txBody>
      </p:sp>
      <p:pic>
        <p:nvPicPr>
          <p:cNvPr id="442" name="Picture 16" descr="Picture 16"/>
          <p:cNvPicPr>
            <a:picLocks noChangeAspect="1"/>
          </p:cNvPicPr>
          <p:nvPr/>
        </p:nvPicPr>
        <p:blipFill>
          <a:blip r:embed="rId2">
            <a:extLst/>
          </a:blip>
          <a:stretch>
            <a:fillRect/>
          </a:stretch>
        </p:blipFill>
        <p:spPr>
          <a:xfrm>
            <a:off x="4894119" y="997389"/>
            <a:ext cx="4249881" cy="2077773"/>
          </a:xfrm>
          <a:prstGeom prst="rect">
            <a:avLst/>
          </a:prstGeom>
          <a:ln w="12700">
            <a:miter lim="400000"/>
          </a:ln>
        </p:spPr>
      </p:pic>
      <p:pic>
        <p:nvPicPr>
          <p:cNvPr id="443" name="Picture 22" descr="Picture 22"/>
          <p:cNvPicPr>
            <a:picLocks noChangeAspect="1"/>
          </p:cNvPicPr>
          <p:nvPr/>
        </p:nvPicPr>
        <p:blipFill>
          <a:blip r:embed="rId3">
            <a:extLst/>
          </a:blip>
          <a:stretch>
            <a:fillRect/>
          </a:stretch>
        </p:blipFill>
        <p:spPr>
          <a:xfrm>
            <a:off x="2464673" y="1000191"/>
            <a:ext cx="2429447" cy="4140156"/>
          </a:xfrm>
          <a:prstGeom prst="rect">
            <a:avLst/>
          </a:prstGeom>
          <a:ln w="12700">
            <a:miter lim="400000"/>
          </a:ln>
        </p:spPr>
      </p:pic>
      <p:pic>
        <p:nvPicPr>
          <p:cNvPr id="444" name="Picture 23" descr="Picture 23"/>
          <p:cNvPicPr>
            <a:picLocks noChangeAspect="1"/>
          </p:cNvPicPr>
          <p:nvPr/>
        </p:nvPicPr>
        <p:blipFill>
          <a:blip r:embed="rId4">
            <a:extLst/>
          </a:blip>
          <a:stretch>
            <a:fillRect/>
          </a:stretch>
        </p:blipFill>
        <p:spPr>
          <a:xfrm>
            <a:off x="3178" y="1000194"/>
            <a:ext cx="2461494" cy="3904315"/>
          </a:xfrm>
          <a:prstGeom prst="rect">
            <a:avLst/>
          </a:prstGeom>
          <a:ln w="12700">
            <a:miter lim="400000"/>
          </a:ln>
        </p:spPr>
      </p:pic>
      <p:pic>
        <p:nvPicPr>
          <p:cNvPr id="445" name="Picture 24" descr="Picture 24"/>
          <p:cNvPicPr>
            <a:picLocks noChangeAspect="1"/>
          </p:cNvPicPr>
          <p:nvPr/>
        </p:nvPicPr>
        <p:blipFill>
          <a:blip r:embed="rId5">
            <a:extLst/>
          </a:blip>
          <a:stretch>
            <a:fillRect/>
          </a:stretch>
        </p:blipFill>
        <p:spPr>
          <a:xfrm>
            <a:off x="4894119" y="3075160"/>
            <a:ext cx="4249881" cy="2068340"/>
          </a:xfrm>
          <a:prstGeom prst="rect">
            <a:avLst/>
          </a:prstGeom>
          <a:ln w="12700">
            <a:miter lim="400000"/>
          </a:ln>
        </p:spPr>
      </p:pic>
      <p:sp>
        <p:nvSpPr>
          <p:cNvPr id="446" name="TextBox 32"/>
          <p:cNvSpPr txBox="1"/>
          <p:nvPr/>
        </p:nvSpPr>
        <p:spPr>
          <a:xfrm>
            <a:off x="3179" y="4904518"/>
            <a:ext cx="9140822" cy="2311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900">
                <a:solidFill>
                  <a:srgbClr val="FF0000"/>
                </a:solidFill>
                <a:latin typeface="Monserat"/>
                <a:ea typeface="Monserat"/>
                <a:cs typeface="Monserat"/>
                <a:sym typeface="Monserat"/>
              </a:defRPr>
            </a:lvl1pPr>
          </a:lstStyle>
          <a:p>
            <a:pPr/>
            <a:r>
              <a:t>                Well Conditioned Seedlings with Green Foliage &amp; New Root Emergence                   Healthy &amp; Robust Seedlings with Green Foliage Ready for Transplanting</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449" name="TextBox 2"/>
          <p:cNvSpPr txBox="1"/>
          <p:nvPr/>
        </p:nvSpPr>
        <p:spPr>
          <a:xfrm>
            <a:off x="3178" y="581893"/>
            <a:ext cx="9140823" cy="2946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300">
                <a:solidFill>
                  <a:schemeClr val="accent4">
                    <a:lumOff val="44000"/>
                  </a:schemeClr>
                </a:solidFill>
                <a:latin typeface="Monserat"/>
                <a:ea typeface="Monserat"/>
                <a:cs typeface="Monserat"/>
                <a:sym typeface="Monserat"/>
              </a:defRPr>
            </a:lvl1pPr>
          </a:lstStyle>
          <a:p>
            <a:pPr/>
            <a:r>
              <a:t>KEY MOGLOOP FIELD RESULTS ON SWEET POTATO</a:t>
            </a:r>
          </a:p>
        </p:txBody>
      </p:sp>
      <p:pic>
        <p:nvPicPr>
          <p:cNvPr id="450" name="Picture 14" descr="Picture 14"/>
          <p:cNvPicPr>
            <a:picLocks noChangeAspect="1"/>
          </p:cNvPicPr>
          <p:nvPr/>
        </p:nvPicPr>
        <p:blipFill>
          <a:blip r:embed="rId2">
            <a:extLst/>
          </a:blip>
          <a:stretch>
            <a:fillRect/>
          </a:stretch>
        </p:blipFill>
        <p:spPr>
          <a:xfrm>
            <a:off x="5942293" y="871369"/>
            <a:ext cx="3201706" cy="2053861"/>
          </a:xfrm>
          <a:prstGeom prst="rect">
            <a:avLst/>
          </a:prstGeom>
          <a:ln w="12700">
            <a:miter lim="400000"/>
          </a:ln>
        </p:spPr>
      </p:pic>
      <p:pic>
        <p:nvPicPr>
          <p:cNvPr id="451" name="Picture 25" descr="Picture 25"/>
          <p:cNvPicPr>
            <a:picLocks noChangeAspect="1"/>
          </p:cNvPicPr>
          <p:nvPr/>
        </p:nvPicPr>
        <p:blipFill>
          <a:blip r:embed="rId3">
            <a:extLst/>
          </a:blip>
          <a:stretch>
            <a:fillRect/>
          </a:stretch>
        </p:blipFill>
        <p:spPr>
          <a:xfrm>
            <a:off x="5946718" y="2945482"/>
            <a:ext cx="3193990" cy="2089098"/>
          </a:xfrm>
          <a:prstGeom prst="rect">
            <a:avLst/>
          </a:prstGeom>
          <a:ln w="12700">
            <a:miter lim="400000"/>
          </a:ln>
        </p:spPr>
      </p:pic>
      <p:pic>
        <p:nvPicPr>
          <p:cNvPr id="452" name="Picture 26" descr="Picture 26"/>
          <p:cNvPicPr>
            <a:picLocks noChangeAspect="1"/>
          </p:cNvPicPr>
          <p:nvPr/>
        </p:nvPicPr>
        <p:blipFill>
          <a:blip r:embed="rId4">
            <a:extLst/>
          </a:blip>
          <a:stretch>
            <a:fillRect/>
          </a:stretch>
        </p:blipFill>
        <p:spPr>
          <a:xfrm rot="5400000">
            <a:off x="2185954" y="675428"/>
            <a:ext cx="1705442" cy="2097326"/>
          </a:xfrm>
          <a:prstGeom prst="rect">
            <a:avLst/>
          </a:prstGeom>
          <a:ln w="12700">
            <a:miter lim="400000"/>
          </a:ln>
        </p:spPr>
      </p:pic>
      <p:pic>
        <p:nvPicPr>
          <p:cNvPr id="453" name="Picture 27" descr="Picture 27"/>
          <p:cNvPicPr>
            <a:picLocks noChangeAspect="1"/>
          </p:cNvPicPr>
          <p:nvPr/>
        </p:nvPicPr>
        <p:blipFill>
          <a:blip r:embed="rId5">
            <a:extLst/>
          </a:blip>
          <a:stretch>
            <a:fillRect/>
          </a:stretch>
        </p:blipFill>
        <p:spPr>
          <a:xfrm rot="16200000">
            <a:off x="4382882" y="3475168"/>
            <a:ext cx="1272714" cy="1846111"/>
          </a:xfrm>
          <a:prstGeom prst="rect">
            <a:avLst/>
          </a:prstGeom>
          <a:ln w="12700">
            <a:miter lim="400000"/>
          </a:ln>
        </p:spPr>
      </p:pic>
      <p:pic>
        <p:nvPicPr>
          <p:cNvPr id="454" name="Picture 28" descr="Picture 28"/>
          <p:cNvPicPr>
            <a:picLocks noChangeAspect="1"/>
          </p:cNvPicPr>
          <p:nvPr/>
        </p:nvPicPr>
        <p:blipFill>
          <a:blip r:embed="rId6">
            <a:extLst/>
          </a:blip>
          <a:stretch>
            <a:fillRect/>
          </a:stretch>
        </p:blipFill>
        <p:spPr>
          <a:xfrm rot="16200000">
            <a:off x="824264" y="1771504"/>
            <a:ext cx="2441988" cy="4084163"/>
          </a:xfrm>
          <a:prstGeom prst="rect">
            <a:avLst/>
          </a:prstGeom>
          <a:ln w="12700">
            <a:miter lim="400000"/>
          </a:ln>
        </p:spPr>
      </p:pic>
      <p:pic>
        <p:nvPicPr>
          <p:cNvPr id="455" name="Picture 31" descr="Picture 31"/>
          <p:cNvPicPr>
            <a:picLocks noChangeAspect="1"/>
          </p:cNvPicPr>
          <p:nvPr/>
        </p:nvPicPr>
        <p:blipFill>
          <a:blip r:embed="rId7">
            <a:extLst/>
          </a:blip>
          <a:stretch>
            <a:fillRect/>
          </a:stretch>
        </p:blipFill>
        <p:spPr>
          <a:xfrm>
            <a:off x="-2" y="871369"/>
            <a:ext cx="1979259" cy="1705443"/>
          </a:xfrm>
          <a:prstGeom prst="rect">
            <a:avLst/>
          </a:prstGeom>
          <a:ln w="12700">
            <a:miter lim="400000"/>
          </a:ln>
        </p:spPr>
      </p:pic>
      <p:pic>
        <p:nvPicPr>
          <p:cNvPr id="456" name="Picture 15" descr="Picture 15"/>
          <p:cNvPicPr>
            <a:picLocks noChangeAspect="1"/>
          </p:cNvPicPr>
          <p:nvPr/>
        </p:nvPicPr>
        <p:blipFill>
          <a:blip r:embed="rId8">
            <a:extLst/>
          </a:blip>
          <a:stretch>
            <a:fillRect/>
          </a:stretch>
        </p:blipFill>
        <p:spPr>
          <a:xfrm>
            <a:off x="4096284" y="879381"/>
            <a:ext cx="1846010" cy="1423116"/>
          </a:xfrm>
          <a:prstGeom prst="rect">
            <a:avLst/>
          </a:prstGeom>
          <a:ln w="12700">
            <a:miter lim="400000"/>
          </a:ln>
        </p:spPr>
      </p:pic>
      <p:sp>
        <p:nvSpPr>
          <p:cNvPr id="457" name="TextBox 19"/>
          <p:cNvSpPr txBox="1"/>
          <p:nvPr/>
        </p:nvSpPr>
        <p:spPr>
          <a:xfrm>
            <a:off x="3179" y="4883736"/>
            <a:ext cx="9140822"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b="1" sz="1000">
                <a:latin typeface="Monserat"/>
                <a:ea typeface="Monserat"/>
                <a:cs typeface="Monserat"/>
                <a:sym typeface="Monserat"/>
              </a:defRPr>
            </a:pPr>
            <a:r>
              <a:t>Orange Flesh SP:</a:t>
            </a:r>
            <a:r>
              <a:rPr>
                <a:solidFill>
                  <a:srgbClr val="FF0000"/>
                </a:solidFill>
              </a:rPr>
              <a:t>        Superior Bulking &amp; High Yield Per Stand               High Yield Per Stand                     Wholesome Skin &amp; Export-Style Quality</a:t>
            </a:r>
          </a:p>
        </p:txBody>
      </p:sp>
      <p:sp>
        <p:nvSpPr>
          <p:cNvPr id="458" name="TextBox 20"/>
          <p:cNvSpPr txBox="1"/>
          <p:nvPr/>
        </p:nvSpPr>
        <p:spPr>
          <a:xfrm>
            <a:off x="-1" y="2422753"/>
            <a:ext cx="4106678"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b="1" sz="1000">
                <a:latin typeface="Monserat"/>
                <a:ea typeface="Monserat"/>
                <a:cs typeface="Monserat"/>
                <a:sym typeface="Monserat"/>
              </a:defRPr>
            </a:pPr>
            <a:r>
              <a:t>Purple Flesh SP:</a:t>
            </a:r>
            <a:r>
              <a:rPr>
                <a:solidFill>
                  <a:srgbClr val="FF0000"/>
                </a:solidFill>
              </a:rPr>
              <a:t> Superior Yield, High Quality Wholesome Tubers </a:t>
            </a:r>
          </a:p>
        </p:txBody>
      </p:sp>
      <p:pic>
        <p:nvPicPr>
          <p:cNvPr id="459" name="Content Placeholder 9" descr="Content Placeholder 9"/>
          <p:cNvPicPr>
            <a:picLocks noChangeAspect="1"/>
          </p:cNvPicPr>
          <p:nvPr/>
        </p:nvPicPr>
        <p:blipFill>
          <a:blip r:embed="rId9">
            <a:extLst/>
          </a:blip>
          <a:stretch>
            <a:fillRect/>
          </a:stretch>
        </p:blipFill>
        <p:spPr>
          <a:xfrm>
            <a:off x="4096084" y="2312461"/>
            <a:ext cx="1846211" cy="143944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Title 1"/>
          <p:cNvSpPr txBox="1"/>
          <p:nvPr>
            <p:ph type="title"/>
          </p:nvPr>
        </p:nvSpPr>
        <p:spPr>
          <a:xfrm>
            <a:off x="3178" y="-1"/>
            <a:ext cx="9140823" cy="640775"/>
          </a:xfrm>
          <a:prstGeom prst="rect">
            <a:avLst/>
          </a:prstGeom>
          <a:solidFill>
            <a:srgbClr val="001236"/>
          </a:solidFill>
        </p:spPr>
        <p:txBody>
          <a:bodyPr/>
          <a:lstStyle>
            <a:lvl1pPr algn="ctr">
              <a:lnSpc>
                <a:spcPct val="150000"/>
              </a:lnSpc>
              <a:defRPr sz="2000">
                <a:solidFill>
                  <a:schemeClr val="accent4">
                    <a:lumOff val="44000"/>
                  </a:schemeClr>
                </a:solidFill>
                <a:latin typeface="Montserat"/>
                <a:ea typeface="Montserat"/>
                <a:cs typeface="Montserat"/>
                <a:sym typeface="Montserat"/>
              </a:defRPr>
            </a:lvl1pPr>
          </a:lstStyle>
          <a:p>
            <a:pPr/>
            <a:r>
              <a:t>MOGLOOP BENEFITS</a:t>
            </a:r>
          </a:p>
        </p:txBody>
      </p:sp>
      <p:sp>
        <p:nvSpPr>
          <p:cNvPr id="462" name="TextBox 2"/>
          <p:cNvSpPr txBox="1"/>
          <p:nvPr/>
        </p:nvSpPr>
        <p:spPr>
          <a:xfrm>
            <a:off x="3178" y="644239"/>
            <a:ext cx="9140823" cy="3200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300000"/>
              </a:lnSpc>
              <a:defRPr b="1" sz="1500">
                <a:solidFill>
                  <a:schemeClr val="accent4">
                    <a:lumOff val="44000"/>
                  </a:schemeClr>
                </a:solidFill>
                <a:latin typeface="Monserat"/>
                <a:ea typeface="Monserat"/>
                <a:cs typeface="Monserat"/>
                <a:sym typeface="Monserat"/>
              </a:defRPr>
            </a:lvl1pPr>
          </a:lstStyle>
          <a:p>
            <a:pPr/>
            <a:r>
              <a:t>KEY MOGLOOP FIELD RESULTS ON CABBAGE</a:t>
            </a:r>
          </a:p>
        </p:txBody>
      </p:sp>
      <p:pic>
        <p:nvPicPr>
          <p:cNvPr id="463" name="Picture 25" descr="Picture 25"/>
          <p:cNvPicPr>
            <a:picLocks noChangeAspect="1"/>
          </p:cNvPicPr>
          <p:nvPr/>
        </p:nvPicPr>
        <p:blipFill>
          <a:blip r:embed="rId2">
            <a:extLst/>
          </a:blip>
          <a:stretch>
            <a:fillRect/>
          </a:stretch>
        </p:blipFill>
        <p:spPr>
          <a:xfrm>
            <a:off x="3178" y="1295446"/>
            <a:ext cx="4453408" cy="3233523"/>
          </a:xfrm>
          <a:prstGeom prst="rect">
            <a:avLst/>
          </a:prstGeom>
          <a:ln w="12700">
            <a:miter lim="400000"/>
          </a:ln>
        </p:spPr>
      </p:pic>
      <p:pic>
        <p:nvPicPr>
          <p:cNvPr id="464" name="Picture 22" descr="Picture 22"/>
          <p:cNvPicPr>
            <a:picLocks noChangeAspect="1"/>
          </p:cNvPicPr>
          <p:nvPr/>
        </p:nvPicPr>
        <p:blipFill>
          <a:blip r:embed="rId3">
            <a:extLst/>
          </a:blip>
          <a:stretch>
            <a:fillRect/>
          </a:stretch>
        </p:blipFill>
        <p:spPr>
          <a:xfrm>
            <a:off x="4478482" y="1287456"/>
            <a:ext cx="4665518" cy="3241513"/>
          </a:xfrm>
          <a:prstGeom prst="rect">
            <a:avLst/>
          </a:prstGeom>
          <a:ln w="12700">
            <a:miter lim="400000"/>
          </a:ln>
        </p:spPr>
      </p:pic>
      <p:sp>
        <p:nvSpPr>
          <p:cNvPr id="465" name="TextBox 29"/>
          <p:cNvSpPr txBox="1"/>
          <p:nvPr/>
        </p:nvSpPr>
        <p:spPr>
          <a:xfrm>
            <a:off x="6295323" y="4269764"/>
            <a:ext cx="2870573" cy="294641"/>
          </a:xfrm>
          <a:prstGeom prst="rect">
            <a:avLst/>
          </a:prstGeom>
          <a:solidFill>
            <a:srgbClr val="002E15"/>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300">
                <a:solidFill>
                  <a:srgbClr val="F3F3F3"/>
                </a:solidFill>
                <a:latin typeface="Monserat"/>
                <a:ea typeface="Monserat"/>
                <a:cs typeface="Monserat"/>
                <a:sym typeface="Monserat"/>
              </a:defRPr>
            </a:lvl1pPr>
          </a:lstStyle>
          <a:p>
            <a:pPr/>
            <a:r>
              <a:t>MOGLOOP</a:t>
            </a:r>
          </a:p>
        </p:txBody>
      </p:sp>
      <p:sp>
        <p:nvSpPr>
          <p:cNvPr id="466" name="TextBox 34"/>
          <p:cNvSpPr txBox="1"/>
          <p:nvPr/>
        </p:nvSpPr>
        <p:spPr>
          <a:xfrm>
            <a:off x="2736153" y="4280151"/>
            <a:ext cx="1720433" cy="294641"/>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300">
                <a:solidFill>
                  <a:srgbClr val="F3F3F3"/>
                </a:solidFill>
                <a:latin typeface="Monserat"/>
                <a:ea typeface="Monserat"/>
                <a:cs typeface="Monserat"/>
                <a:sym typeface="Monserat"/>
              </a:defRPr>
            </a:lvl1pPr>
          </a:lstStyle>
          <a:p>
            <a:pPr/>
            <a:r>
              <a:t>CONTROL</a:t>
            </a:r>
          </a:p>
        </p:txBody>
      </p:sp>
      <p:sp>
        <p:nvSpPr>
          <p:cNvPr id="467" name="TextBox 35"/>
          <p:cNvSpPr txBox="1"/>
          <p:nvPr/>
        </p:nvSpPr>
        <p:spPr>
          <a:xfrm>
            <a:off x="4471556" y="4266298"/>
            <a:ext cx="1823769" cy="294641"/>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300">
                <a:solidFill>
                  <a:srgbClr val="F3F3F3"/>
                </a:solidFill>
                <a:latin typeface="Monserat"/>
                <a:ea typeface="Monserat"/>
                <a:cs typeface="Monserat"/>
                <a:sym typeface="Monserat"/>
              </a:defRPr>
            </a:lvl1pPr>
          </a:lstStyle>
          <a:p>
            <a:pPr/>
            <a:r>
              <a:t>CONTROL</a:t>
            </a:r>
          </a:p>
        </p:txBody>
      </p:sp>
      <p:sp>
        <p:nvSpPr>
          <p:cNvPr id="468" name="TextBox 18"/>
          <p:cNvSpPr txBox="1"/>
          <p:nvPr/>
        </p:nvSpPr>
        <p:spPr>
          <a:xfrm>
            <a:off x="3178" y="4269649"/>
            <a:ext cx="2735903" cy="294641"/>
          </a:xfrm>
          <a:prstGeom prst="rect">
            <a:avLst/>
          </a:prstGeom>
          <a:solidFill>
            <a:srgbClr val="002E15"/>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300">
                <a:solidFill>
                  <a:srgbClr val="F3F3F3"/>
                </a:solidFill>
                <a:latin typeface="Monserat"/>
                <a:ea typeface="Monserat"/>
                <a:cs typeface="Monserat"/>
                <a:sym typeface="Monserat"/>
              </a:defRPr>
            </a:lvl1pPr>
          </a:lstStyle>
          <a:p>
            <a:pPr/>
            <a:r>
              <a:t>MOGLOOP</a:t>
            </a:r>
          </a:p>
        </p:txBody>
      </p:sp>
      <p:sp>
        <p:nvSpPr>
          <p:cNvPr id="469" name="TextBox 10"/>
          <p:cNvSpPr txBox="1"/>
          <p:nvPr/>
        </p:nvSpPr>
        <p:spPr>
          <a:xfrm>
            <a:off x="-10677" y="4557135"/>
            <a:ext cx="9154677" cy="2946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300000"/>
              </a:lnSpc>
              <a:defRPr b="1" sz="1300">
                <a:solidFill>
                  <a:srgbClr val="FF0000"/>
                </a:solidFill>
                <a:latin typeface="Monserat"/>
                <a:ea typeface="Monserat"/>
                <a:cs typeface="Monserat"/>
                <a:sym typeface="Monserat"/>
              </a:defRPr>
            </a:lvl1pPr>
          </a:lstStyle>
          <a:p>
            <a:pPr/>
            <a:r>
              <a:t>Superior and More Vigorous Foliar Growth and Better Crop Health Status of MOGLOOP-Treated Cabbage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472" name="TextBox 2"/>
          <p:cNvSpPr txBox="1"/>
          <p:nvPr/>
        </p:nvSpPr>
        <p:spPr>
          <a:xfrm>
            <a:off x="3178" y="581893"/>
            <a:ext cx="9140823" cy="3200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sz="1500">
                <a:solidFill>
                  <a:schemeClr val="accent4">
                    <a:lumOff val="44000"/>
                  </a:schemeClr>
                </a:solidFill>
                <a:latin typeface="Monserat"/>
                <a:ea typeface="Monserat"/>
                <a:cs typeface="Monserat"/>
                <a:sym typeface="Monserat"/>
              </a:defRPr>
            </a:lvl1pPr>
          </a:lstStyle>
          <a:p>
            <a:pPr/>
            <a:r>
              <a:t>KEY MOGLOOP FIELD RESULTS ON ONION</a:t>
            </a:r>
          </a:p>
        </p:txBody>
      </p:sp>
      <p:pic>
        <p:nvPicPr>
          <p:cNvPr id="473" name="Content Placeholder 9" descr="Content Placeholder 9"/>
          <p:cNvPicPr>
            <a:picLocks noChangeAspect="1"/>
          </p:cNvPicPr>
          <p:nvPr/>
        </p:nvPicPr>
        <p:blipFill>
          <a:blip r:embed="rId2">
            <a:extLst/>
          </a:blip>
          <a:stretch>
            <a:fillRect/>
          </a:stretch>
        </p:blipFill>
        <p:spPr>
          <a:xfrm flipV="1" rot="10800000">
            <a:off x="2967520" y="1009721"/>
            <a:ext cx="3338173" cy="1621609"/>
          </a:xfrm>
          <a:prstGeom prst="rect">
            <a:avLst/>
          </a:prstGeom>
          <a:ln w="12700">
            <a:miter lim="400000"/>
          </a:ln>
        </p:spPr>
      </p:pic>
      <p:pic>
        <p:nvPicPr>
          <p:cNvPr id="474" name="Content Placeholder 9" descr="Content Placeholder 9"/>
          <p:cNvPicPr>
            <a:picLocks noChangeAspect="1"/>
          </p:cNvPicPr>
          <p:nvPr/>
        </p:nvPicPr>
        <p:blipFill>
          <a:blip r:embed="rId3">
            <a:extLst/>
          </a:blip>
          <a:stretch>
            <a:fillRect/>
          </a:stretch>
        </p:blipFill>
        <p:spPr>
          <a:xfrm>
            <a:off x="-10390" y="2456749"/>
            <a:ext cx="4592781" cy="2697509"/>
          </a:xfrm>
          <a:prstGeom prst="rect">
            <a:avLst/>
          </a:prstGeom>
          <a:ln w="12700">
            <a:miter lim="400000"/>
          </a:ln>
        </p:spPr>
      </p:pic>
      <p:pic>
        <p:nvPicPr>
          <p:cNvPr id="475" name="Content Placeholder 3" descr="Content Placeholder 3"/>
          <p:cNvPicPr>
            <a:picLocks noChangeAspect="1"/>
          </p:cNvPicPr>
          <p:nvPr/>
        </p:nvPicPr>
        <p:blipFill>
          <a:blip r:embed="rId4">
            <a:extLst/>
          </a:blip>
          <a:stretch>
            <a:fillRect/>
          </a:stretch>
        </p:blipFill>
        <p:spPr>
          <a:xfrm rot="5400000">
            <a:off x="5664127" y="1663631"/>
            <a:ext cx="4123026" cy="2836718"/>
          </a:xfrm>
          <a:prstGeom prst="rect">
            <a:avLst/>
          </a:prstGeom>
          <a:ln w="12700">
            <a:miter lim="400000"/>
          </a:ln>
        </p:spPr>
      </p:pic>
      <p:pic>
        <p:nvPicPr>
          <p:cNvPr id="476" name="Content Placeholder 3" descr="Content Placeholder 3"/>
          <p:cNvPicPr>
            <a:picLocks noChangeAspect="1"/>
          </p:cNvPicPr>
          <p:nvPr/>
        </p:nvPicPr>
        <p:blipFill>
          <a:blip r:embed="rId5">
            <a:extLst/>
          </a:blip>
          <a:stretch>
            <a:fillRect/>
          </a:stretch>
        </p:blipFill>
        <p:spPr>
          <a:xfrm>
            <a:off x="0" y="1020473"/>
            <a:ext cx="2969110" cy="1436276"/>
          </a:xfrm>
          <a:prstGeom prst="rect">
            <a:avLst/>
          </a:prstGeom>
          <a:ln w="12700">
            <a:miter lim="400000"/>
          </a:ln>
        </p:spPr>
      </p:pic>
      <p:sp>
        <p:nvSpPr>
          <p:cNvPr id="477" name="TextBox 16"/>
          <p:cNvSpPr txBox="1"/>
          <p:nvPr/>
        </p:nvSpPr>
        <p:spPr>
          <a:xfrm>
            <a:off x="-1" y="2456749"/>
            <a:ext cx="6305694" cy="2565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0000"/>
                </a:solidFill>
                <a:latin typeface="Monserat"/>
                <a:ea typeface="Monserat"/>
                <a:cs typeface="Monserat"/>
                <a:sym typeface="Monserat"/>
              </a:defRPr>
            </a:lvl1pPr>
          </a:lstStyle>
          <a:p>
            <a:pPr/>
            <a:r>
              <a:t>Very High Germination &amp; Establishment              Vigorous Early Vegetative Growth Pattern  </a:t>
            </a:r>
          </a:p>
        </p:txBody>
      </p:sp>
      <p:sp>
        <p:nvSpPr>
          <p:cNvPr id="478" name="TextBox 18"/>
          <p:cNvSpPr txBox="1"/>
          <p:nvPr/>
        </p:nvSpPr>
        <p:spPr>
          <a:xfrm>
            <a:off x="-1589" y="4888865"/>
            <a:ext cx="9145589" cy="2565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100">
                <a:solidFill>
                  <a:srgbClr val="FF0000"/>
                </a:solidFill>
                <a:latin typeface="Monserat"/>
                <a:ea typeface="Monserat"/>
                <a:cs typeface="Monserat"/>
                <a:sym typeface="Monserat"/>
              </a:defRPr>
            </a:lvl1pPr>
          </a:lstStyle>
          <a:p>
            <a:pPr/>
            <a:r>
              <a:t>Good Drought Tolerance and Vigorous Bulking of Onion Bulbs on Marginal Gravelly Sandy Loam Soil </a:t>
            </a:r>
          </a:p>
        </p:txBody>
      </p:sp>
      <p:pic>
        <p:nvPicPr>
          <p:cNvPr id="479" name="Content Placeholder 9" descr="Content Placeholder 9"/>
          <p:cNvPicPr>
            <a:picLocks noChangeAspect="1"/>
          </p:cNvPicPr>
          <p:nvPr/>
        </p:nvPicPr>
        <p:blipFill>
          <a:blip r:embed="rId6">
            <a:extLst/>
          </a:blip>
          <a:stretch>
            <a:fillRect/>
          </a:stretch>
        </p:blipFill>
        <p:spPr>
          <a:xfrm>
            <a:off x="4592782" y="2718360"/>
            <a:ext cx="1712911" cy="2163535"/>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482" name="TextBox 2"/>
          <p:cNvSpPr txBox="1"/>
          <p:nvPr/>
        </p:nvSpPr>
        <p:spPr>
          <a:xfrm>
            <a:off x="3178" y="581893"/>
            <a:ext cx="9140823" cy="3200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sz="1500">
                <a:solidFill>
                  <a:schemeClr val="accent4">
                    <a:lumOff val="44000"/>
                  </a:schemeClr>
                </a:solidFill>
                <a:latin typeface="Monserat"/>
                <a:ea typeface="Monserat"/>
                <a:cs typeface="Monserat"/>
                <a:sym typeface="Monserat"/>
              </a:defRPr>
            </a:lvl1pPr>
          </a:lstStyle>
          <a:p>
            <a:pPr/>
            <a:r>
              <a:t>KEY MOGLOOP FIELD RESULTS ON EGGPLANT</a:t>
            </a:r>
          </a:p>
        </p:txBody>
      </p:sp>
      <p:pic>
        <p:nvPicPr>
          <p:cNvPr id="483" name="Content Placeholder 9" descr="Content Placeholder 9"/>
          <p:cNvPicPr>
            <a:picLocks noChangeAspect="1"/>
          </p:cNvPicPr>
          <p:nvPr/>
        </p:nvPicPr>
        <p:blipFill>
          <a:blip r:embed="rId2">
            <a:extLst/>
          </a:blip>
          <a:stretch>
            <a:fillRect/>
          </a:stretch>
        </p:blipFill>
        <p:spPr>
          <a:xfrm>
            <a:off x="3178" y="1020473"/>
            <a:ext cx="3185438" cy="2145925"/>
          </a:xfrm>
          <a:prstGeom prst="rect">
            <a:avLst/>
          </a:prstGeom>
          <a:ln w="12700">
            <a:miter lim="400000"/>
          </a:ln>
        </p:spPr>
      </p:pic>
      <p:pic>
        <p:nvPicPr>
          <p:cNvPr id="484" name="Content Placeholder 3" descr="Content Placeholder 3"/>
          <p:cNvPicPr>
            <a:picLocks noChangeAspect="1"/>
          </p:cNvPicPr>
          <p:nvPr/>
        </p:nvPicPr>
        <p:blipFill>
          <a:blip r:embed="rId3">
            <a:extLst/>
          </a:blip>
          <a:stretch>
            <a:fillRect/>
          </a:stretch>
        </p:blipFill>
        <p:spPr>
          <a:xfrm>
            <a:off x="3178" y="3166398"/>
            <a:ext cx="3185438" cy="2031572"/>
          </a:xfrm>
          <a:prstGeom prst="rect">
            <a:avLst/>
          </a:prstGeom>
          <a:ln w="12700">
            <a:miter lim="400000"/>
          </a:ln>
        </p:spPr>
      </p:pic>
      <p:pic>
        <p:nvPicPr>
          <p:cNvPr id="485" name="Content Placeholder 3" descr="Content Placeholder 3"/>
          <p:cNvPicPr>
            <a:picLocks noChangeAspect="1"/>
          </p:cNvPicPr>
          <p:nvPr/>
        </p:nvPicPr>
        <p:blipFill>
          <a:blip r:embed="rId4">
            <a:extLst/>
          </a:blip>
          <a:stretch>
            <a:fillRect/>
          </a:stretch>
        </p:blipFill>
        <p:spPr>
          <a:xfrm>
            <a:off x="5974772" y="1141313"/>
            <a:ext cx="3169228" cy="4056657"/>
          </a:xfrm>
          <a:prstGeom prst="rect">
            <a:avLst/>
          </a:prstGeom>
          <a:ln w="12700">
            <a:miter lim="400000"/>
          </a:ln>
        </p:spPr>
      </p:pic>
      <p:pic>
        <p:nvPicPr>
          <p:cNvPr id="486" name="Content Placeholder 9" descr="Content Placeholder 9"/>
          <p:cNvPicPr>
            <a:picLocks noChangeAspect="1"/>
          </p:cNvPicPr>
          <p:nvPr/>
        </p:nvPicPr>
        <p:blipFill>
          <a:blip r:embed="rId5">
            <a:extLst/>
          </a:blip>
          <a:stretch>
            <a:fillRect/>
          </a:stretch>
        </p:blipFill>
        <p:spPr>
          <a:xfrm>
            <a:off x="3200401" y="1020472"/>
            <a:ext cx="2762586" cy="4177498"/>
          </a:xfrm>
          <a:prstGeom prst="rect">
            <a:avLst/>
          </a:prstGeom>
          <a:ln w="12700">
            <a:miter lim="400000"/>
          </a:ln>
        </p:spPr>
      </p:pic>
      <p:sp>
        <p:nvSpPr>
          <p:cNvPr id="487" name="TextBox 17"/>
          <p:cNvSpPr txBox="1"/>
          <p:nvPr/>
        </p:nvSpPr>
        <p:spPr>
          <a:xfrm>
            <a:off x="-10393" y="3046213"/>
            <a:ext cx="3199010" cy="2565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100">
                <a:solidFill>
                  <a:srgbClr val="FF0000"/>
                </a:solidFill>
                <a:latin typeface="Monserat"/>
                <a:ea typeface="Monserat"/>
                <a:cs typeface="Monserat"/>
                <a:sym typeface="Monserat"/>
              </a:defRPr>
            </a:lvl1pPr>
          </a:lstStyle>
          <a:p>
            <a:pPr/>
            <a:r>
              <a:t>Very High Establishment &amp; Early Rooting</a:t>
            </a:r>
          </a:p>
        </p:txBody>
      </p:sp>
      <p:sp>
        <p:nvSpPr>
          <p:cNvPr id="488" name="TextBox 19"/>
          <p:cNvSpPr txBox="1"/>
          <p:nvPr/>
        </p:nvSpPr>
        <p:spPr>
          <a:xfrm>
            <a:off x="3460" y="4947749"/>
            <a:ext cx="3185156"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0000"/>
                </a:solidFill>
                <a:latin typeface="Monserat"/>
                <a:ea typeface="Monserat"/>
                <a:cs typeface="Monserat"/>
                <a:sym typeface="Monserat"/>
              </a:defRPr>
            </a:lvl1pPr>
          </a:lstStyle>
          <a:p>
            <a:pPr/>
            <a:r>
              <a:t>Monitoring of Post-MOGLOOP Fruit Bud Initiation</a:t>
            </a:r>
          </a:p>
        </p:txBody>
      </p:sp>
      <p:sp>
        <p:nvSpPr>
          <p:cNvPr id="489" name="TextBox 20"/>
          <p:cNvSpPr txBox="1"/>
          <p:nvPr/>
        </p:nvSpPr>
        <p:spPr>
          <a:xfrm>
            <a:off x="3200401" y="4947749"/>
            <a:ext cx="5943598"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000">
                <a:solidFill>
                  <a:srgbClr val="FF0000"/>
                </a:solidFill>
                <a:latin typeface="Monserat"/>
                <a:ea typeface="Monserat"/>
                <a:cs typeface="Monserat"/>
                <a:sym typeface="Monserat"/>
              </a:defRPr>
            </a:lvl1pPr>
          </a:lstStyle>
          <a:p>
            <a:pPr/>
            <a:r>
              <a:t>Prolific Fruit Formation &amp; Bulking; Healthy Fruit Status; High Yield &amp; Export-Style Quality</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492" name="TextBox 2"/>
          <p:cNvSpPr txBox="1"/>
          <p:nvPr/>
        </p:nvSpPr>
        <p:spPr>
          <a:xfrm>
            <a:off x="3178" y="581893"/>
            <a:ext cx="9140823" cy="3200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sz="1500">
                <a:solidFill>
                  <a:schemeClr val="accent4">
                    <a:lumOff val="44000"/>
                  </a:schemeClr>
                </a:solidFill>
                <a:latin typeface="Monserat"/>
                <a:ea typeface="Monserat"/>
                <a:cs typeface="Monserat"/>
                <a:sym typeface="Monserat"/>
              </a:defRPr>
            </a:lvl1pPr>
          </a:lstStyle>
          <a:p>
            <a:pPr/>
            <a:r>
              <a:t>KEY MOGLOOP FIELD RESULTS ON SQUASH</a:t>
            </a:r>
          </a:p>
        </p:txBody>
      </p:sp>
      <p:pic>
        <p:nvPicPr>
          <p:cNvPr id="493" name="Content Placeholder 9" descr="Content Placeholder 9"/>
          <p:cNvPicPr>
            <a:picLocks noChangeAspect="1"/>
          </p:cNvPicPr>
          <p:nvPr/>
        </p:nvPicPr>
        <p:blipFill>
          <a:blip r:embed="rId2">
            <a:extLst/>
          </a:blip>
          <a:stretch>
            <a:fillRect/>
          </a:stretch>
        </p:blipFill>
        <p:spPr>
          <a:xfrm>
            <a:off x="-10758" y="1020475"/>
            <a:ext cx="2807748" cy="1809396"/>
          </a:xfrm>
          <a:prstGeom prst="rect">
            <a:avLst/>
          </a:prstGeom>
          <a:ln w="12700">
            <a:miter lim="400000"/>
          </a:ln>
        </p:spPr>
      </p:pic>
      <p:pic>
        <p:nvPicPr>
          <p:cNvPr id="494" name="Content Placeholder 3" descr="Content Placeholder 3"/>
          <p:cNvPicPr>
            <a:picLocks noChangeAspect="1"/>
          </p:cNvPicPr>
          <p:nvPr/>
        </p:nvPicPr>
        <p:blipFill>
          <a:blip r:embed="rId3">
            <a:extLst/>
          </a:blip>
          <a:stretch>
            <a:fillRect/>
          </a:stretch>
        </p:blipFill>
        <p:spPr>
          <a:xfrm>
            <a:off x="2810056" y="1020475"/>
            <a:ext cx="2956043" cy="1820209"/>
          </a:xfrm>
          <a:prstGeom prst="rect">
            <a:avLst/>
          </a:prstGeom>
          <a:ln w="12700">
            <a:miter lim="400000"/>
          </a:ln>
        </p:spPr>
      </p:pic>
      <p:pic>
        <p:nvPicPr>
          <p:cNvPr id="495" name="Content Placeholder 9" descr="Content Placeholder 9"/>
          <p:cNvPicPr>
            <a:picLocks noChangeAspect="1"/>
          </p:cNvPicPr>
          <p:nvPr/>
        </p:nvPicPr>
        <p:blipFill>
          <a:blip r:embed="rId4">
            <a:extLst/>
          </a:blip>
          <a:stretch>
            <a:fillRect/>
          </a:stretch>
        </p:blipFill>
        <p:spPr>
          <a:xfrm>
            <a:off x="5776855" y="2474259"/>
            <a:ext cx="3367145" cy="2669241"/>
          </a:xfrm>
          <a:prstGeom prst="rect">
            <a:avLst/>
          </a:prstGeom>
          <a:ln w="12700">
            <a:miter lim="400000"/>
          </a:ln>
        </p:spPr>
      </p:pic>
      <p:pic>
        <p:nvPicPr>
          <p:cNvPr id="496" name="Content Placeholder 9" descr="Content Placeholder 9"/>
          <p:cNvPicPr>
            <a:picLocks noChangeAspect="1"/>
          </p:cNvPicPr>
          <p:nvPr/>
        </p:nvPicPr>
        <p:blipFill>
          <a:blip r:embed="rId5">
            <a:extLst/>
          </a:blip>
          <a:stretch>
            <a:fillRect/>
          </a:stretch>
        </p:blipFill>
        <p:spPr>
          <a:xfrm>
            <a:off x="5776855" y="1020475"/>
            <a:ext cx="3367145" cy="1820210"/>
          </a:xfrm>
          <a:prstGeom prst="rect">
            <a:avLst/>
          </a:prstGeom>
          <a:ln w="12700">
            <a:miter lim="400000"/>
          </a:ln>
        </p:spPr>
      </p:pic>
      <p:pic>
        <p:nvPicPr>
          <p:cNvPr id="497" name="Content Placeholder 9" descr="Content Placeholder 9"/>
          <p:cNvPicPr>
            <a:picLocks noChangeAspect="1"/>
          </p:cNvPicPr>
          <p:nvPr/>
        </p:nvPicPr>
        <p:blipFill>
          <a:blip r:embed="rId6">
            <a:extLst/>
          </a:blip>
          <a:stretch>
            <a:fillRect/>
          </a:stretch>
        </p:blipFill>
        <p:spPr>
          <a:xfrm rot="16200000">
            <a:off x="229768" y="2576277"/>
            <a:ext cx="2313629" cy="2820815"/>
          </a:xfrm>
          <a:prstGeom prst="rect">
            <a:avLst/>
          </a:prstGeom>
          <a:ln w="12700">
            <a:miter lim="400000"/>
          </a:ln>
        </p:spPr>
      </p:pic>
      <p:pic>
        <p:nvPicPr>
          <p:cNvPr id="498" name="Content Placeholder 9" descr="Content Placeholder 9"/>
          <p:cNvPicPr>
            <a:picLocks noChangeAspect="1"/>
          </p:cNvPicPr>
          <p:nvPr/>
        </p:nvPicPr>
        <p:blipFill>
          <a:blip r:embed="rId7">
            <a:extLst/>
          </a:blip>
          <a:stretch>
            <a:fillRect/>
          </a:stretch>
        </p:blipFill>
        <p:spPr>
          <a:xfrm>
            <a:off x="2810056" y="2840682"/>
            <a:ext cx="2956043" cy="2297162"/>
          </a:xfrm>
          <a:prstGeom prst="rect">
            <a:avLst/>
          </a:prstGeom>
          <a:ln w="12700">
            <a:miter lim="400000"/>
          </a:ln>
        </p:spPr>
      </p:pic>
      <p:sp>
        <p:nvSpPr>
          <p:cNvPr id="499" name="TextBox 4"/>
          <p:cNvSpPr txBox="1"/>
          <p:nvPr/>
        </p:nvSpPr>
        <p:spPr>
          <a:xfrm>
            <a:off x="-23826" y="4894365"/>
            <a:ext cx="2844120" cy="256541"/>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100">
                <a:solidFill>
                  <a:schemeClr val="accent4">
                    <a:lumOff val="44000"/>
                  </a:schemeClr>
                </a:solidFill>
                <a:latin typeface="Monserat"/>
                <a:ea typeface="Monserat"/>
                <a:cs typeface="Monserat"/>
                <a:sym typeface="Monserat"/>
              </a:defRPr>
            </a:lvl1pPr>
          </a:lstStyle>
          <a:p>
            <a:pPr/>
            <a:r>
              <a:t>CONTROL (Choanephora Fruit Rot)</a:t>
            </a:r>
          </a:p>
        </p:txBody>
      </p:sp>
      <p:sp>
        <p:nvSpPr>
          <p:cNvPr id="500" name="TextBox 18"/>
          <p:cNvSpPr txBox="1"/>
          <p:nvPr/>
        </p:nvSpPr>
        <p:spPr>
          <a:xfrm>
            <a:off x="2820293" y="4896161"/>
            <a:ext cx="2945805" cy="243841"/>
          </a:xfrm>
          <a:prstGeom prst="rect">
            <a:avLst/>
          </a:prstGeom>
          <a:solidFill>
            <a:srgbClr val="002E15"/>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000">
                <a:solidFill>
                  <a:schemeClr val="accent4">
                    <a:lumOff val="44000"/>
                  </a:schemeClr>
                </a:solidFill>
                <a:latin typeface="Monserat"/>
                <a:ea typeface="Monserat"/>
                <a:cs typeface="Monserat"/>
                <a:sym typeface="Monserat"/>
              </a:defRPr>
            </a:lvl1pPr>
          </a:lstStyle>
          <a:p>
            <a:pPr/>
            <a:r>
              <a:t>MOGLOOP (Disease Resistance Observed)</a:t>
            </a:r>
          </a:p>
        </p:txBody>
      </p:sp>
      <p:sp>
        <p:nvSpPr>
          <p:cNvPr id="501" name="TextBox 19"/>
          <p:cNvSpPr txBox="1"/>
          <p:nvPr/>
        </p:nvSpPr>
        <p:spPr>
          <a:xfrm>
            <a:off x="0" y="2595814"/>
            <a:ext cx="9144000" cy="243841"/>
          </a:xfrm>
          <a:prstGeom prst="rect">
            <a:avLst/>
          </a:prstGeom>
          <a:solidFill>
            <a:srgbClr val="002E15"/>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chemeClr val="accent4">
                    <a:lumOff val="44000"/>
                  </a:schemeClr>
                </a:solidFill>
                <a:latin typeface="Monserat"/>
                <a:ea typeface="Monserat"/>
                <a:cs typeface="Monserat"/>
                <a:sym typeface="Monserat"/>
              </a:defRPr>
            </a:lvl1pPr>
          </a:lstStyle>
          <a:p>
            <a:pPr/>
            <a:r>
              <a:t>MOGLOOP (Very High Establishment)	          Prolific Flowering &amp; Fruit Initiation		              Very High Yield</a:t>
            </a:r>
          </a:p>
        </p:txBody>
      </p:sp>
      <p:sp>
        <p:nvSpPr>
          <p:cNvPr id="502" name="TextBox 21"/>
          <p:cNvSpPr txBox="1"/>
          <p:nvPr/>
        </p:nvSpPr>
        <p:spPr>
          <a:xfrm>
            <a:off x="5779010" y="4894367"/>
            <a:ext cx="3375748" cy="256541"/>
          </a:xfrm>
          <a:prstGeom prst="rect">
            <a:avLst/>
          </a:prstGeom>
          <a:solidFill>
            <a:srgbClr val="002E15"/>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100">
                <a:solidFill>
                  <a:schemeClr val="accent4">
                    <a:lumOff val="44000"/>
                  </a:schemeClr>
                </a:solidFill>
                <a:latin typeface="Monserat"/>
                <a:ea typeface="Monserat"/>
                <a:cs typeface="Monserat"/>
                <a:sym typeface="Monserat"/>
              </a:defRPr>
            </a:lvl1pPr>
          </a:lstStyle>
          <a:p>
            <a:pPr/>
            <a:r>
              <a:t>MOGLOOP (Wholesome Export-Style Quality)</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505" name="TextBox 2"/>
          <p:cNvSpPr txBox="1"/>
          <p:nvPr/>
        </p:nvSpPr>
        <p:spPr>
          <a:xfrm>
            <a:off x="3178" y="581893"/>
            <a:ext cx="9140823" cy="3200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sz="1500">
                <a:solidFill>
                  <a:schemeClr val="accent4">
                    <a:lumOff val="44000"/>
                  </a:schemeClr>
                </a:solidFill>
                <a:latin typeface="Monserat"/>
                <a:ea typeface="Monserat"/>
                <a:cs typeface="Monserat"/>
                <a:sym typeface="Monserat"/>
              </a:defRPr>
            </a:lvl1pPr>
          </a:lstStyle>
          <a:p>
            <a:pPr/>
            <a:r>
              <a:t>KEY MOGLOOP FIELD RESULTS ON GINGER</a:t>
            </a:r>
          </a:p>
        </p:txBody>
      </p:sp>
      <p:pic>
        <p:nvPicPr>
          <p:cNvPr id="506" name="Content Placeholder 9" descr="Content Placeholder 9"/>
          <p:cNvPicPr>
            <a:picLocks noChangeAspect="1"/>
          </p:cNvPicPr>
          <p:nvPr/>
        </p:nvPicPr>
        <p:blipFill>
          <a:blip r:embed="rId2">
            <a:extLst/>
          </a:blip>
          <a:stretch>
            <a:fillRect/>
          </a:stretch>
        </p:blipFill>
        <p:spPr>
          <a:xfrm>
            <a:off x="3178" y="1020475"/>
            <a:ext cx="1999509" cy="1905606"/>
          </a:xfrm>
          <a:prstGeom prst="rect">
            <a:avLst/>
          </a:prstGeom>
          <a:ln w="12700">
            <a:miter lim="400000"/>
          </a:ln>
        </p:spPr>
      </p:pic>
      <p:pic>
        <p:nvPicPr>
          <p:cNvPr id="507" name="Content Placeholder 10" descr="Content Placeholder 10"/>
          <p:cNvPicPr>
            <a:picLocks noChangeAspect="1"/>
          </p:cNvPicPr>
          <p:nvPr/>
        </p:nvPicPr>
        <p:blipFill>
          <a:blip r:embed="rId3">
            <a:extLst/>
          </a:blip>
          <a:stretch>
            <a:fillRect/>
          </a:stretch>
        </p:blipFill>
        <p:spPr>
          <a:xfrm>
            <a:off x="2002686" y="1020472"/>
            <a:ext cx="3729914" cy="1968053"/>
          </a:xfrm>
          <a:prstGeom prst="rect">
            <a:avLst/>
          </a:prstGeom>
          <a:ln w="12700">
            <a:miter lim="400000"/>
          </a:ln>
        </p:spPr>
      </p:pic>
      <p:pic>
        <p:nvPicPr>
          <p:cNvPr id="508" name="Content Placeholder 9" descr="Content Placeholder 9"/>
          <p:cNvPicPr>
            <a:picLocks noChangeAspect="1"/>
          </p:cNvPicPr>
          <p:nvPr/>
        </p:nvPicPr>
        <p:blipFill>
          <a:blip r:embed="rId4">
            <a:extLst/>
          </a:blip>
          <a:stretch>
            <a:fillRect/>
          </a:stretch>
        </p:blipFill>
        <p:spPr>
          <a:xfrm>
            <a:off x="2867891" y="2926079"/>
            <a:ext cx="2864710" cy="2217421"/>
          </a:xfrm>
          <a:prstGeom prst="rect">
            <a:avLst/>
          </a:prstGeom>
          <a:ln w="12700">
            <a:miter lim="400000"/>
          </a:ln>
        </p:spPr>
      </p:pic>
      <p:pic>
        <p:nvPicPr>
          <p:cNvPr id="509" name="Content Placeholder 10" descr="Content Placeholder 10"/>
          <p:cNvPicPr>
            <a:picLocks noChangeAspect="1"/>
          </p:cNvPicPr>
          <p:nvPr/>
        </p:nvPicPr>
        <p:blipFill>
          <a:blip r:embed="rId5">
            <a:extLst/>
          </a:blip>
          <a:stretch>
            <a:fillRect/>
          </a:stretch>
        </p:blipFill>
        <p:spPr>
          <a:xfrm>
            <a:off x="5732602" y="1020475"/>
            <a:ext cx="3411397" cy="4123026"/>
          </a:xfrm>
          <a:prstGeom prst="rect">
            <a:avLst/>
          </a:prstGeom>
          <a:ln w="12700">
            <a:miter lim="400000"/>
          </a:ln>
        </p:spPr>
      </p:pic>
      <p:pic>
        <p:nvPicPr>
          <p:cNvPr id="510" name="Content Placeholder 10" descr="Content Placeholder 10"/>
          <p:cNvPicPr>
            <a:picLocks noChangeAspect="1"/>
          </p:cNvPicPr>
          <p:nvPr/>
        </p:nvPicPr>
        <p:blipFill>
          <a:blip r:embed="rId6">
            <a:extLst/>
          </a:blip>
          <a:stretch>
            <a:fillRect/>
          </a:stretch>
        </p:blipFill>
        <p:spPr>
          <a:xfrm>
            <a:off x="3178" y="2982618"/>
            <a:ext cx="2864713" cy="1899272"/>
          </a:xfrm>
          <a:prstGeom prst="rect">
            <a:avLst/>
          </a:prstGeom>
          <a:ln w="12700">
            <a:miter lim="400000"/>
          </a:ln>
        </p:spPr>
      </p:pic>
      <p:sp>
        <p:nvSpPr>
          <p:cNvPr id="511" name="TextBox 24"/>
          <p:cNvSpPr txBox="1"/>
          <p:nvPr/>
        </p:nvSpPr>
        <p:spPr>
          <a:xfrm>
            <a:off x="0" y="2726914"/>
            <a:ext cx="5732599" cy="2565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0000"/>
                </a:solidFill>
                <a:latin typeface="Monserat"/>
                <a:ea typeface="Monserat"/>
                <a:cs typeface="Monserat"/>
                <a:sym typeface="Monserat"/>
              </a:defRPr>
            </a:lvl1pPr>
          </a:lstStyle>
          <a:p>
            <a:pPr/>
            <a:r>
              <a:t>      Robust Stem Growth            Uniform Establishment &amp; Vigorous Growth  Pattern </a:t>
            </a:r>
          </a:p>
        </p:txBody>
      </p:sp>
      <p:sp>
        <p:nvSpPr>
          <p:cNvPr id="512" name="TextBox 27"/>
          <p:cNvSpPr txBox="1"/>
          <p:nvPr/>
        </p:nvSpPr>
        <p:spPr>
          <a:xfrm>
            <a:off x="0" y="4888224"/>
            <a:ext cx="9144000" cy="2565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0000"/>
                </a:solidFill>
                <a:latin typeface="Monserat"/>
                <a:ea typeface="Monserat"/>
                <a:cs typeface="Monserat"/>
                <a:sym typeface="Monserat"/>
              </a:defRPr>
            </a:lvl1pPr>
          </a:lstStyle>
          <a:p>
            <a:pPr/>
            <a:r>
              <a:t>  Early Rhizome Formation at 8WAP            Post-MOGLOOP Monitoring of Rhizomes        Early Bulking of Healthy Rhizomes at 14WAP</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515" name="TextBox 2"/>
          <p:cNvSpPr txBox="1"/>
          <p:nvPr/>
        </p:nvSpPr>
        <p:spPr>
          <a:xfrm>
            <a:off x="3178" y="581893"/>
            <a:ext cx="9140823" cy="3200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sz="1500">
                <a:solidFill>
                  <a:schemeClr val="accent4">
                    <a:lumOff val="44000"/>
                  </a:schemeClr>
                </a:solidFill>
                <a:latin typeface="Monserat"/>
                <a:ea typeface="Monserat"/>
                <a:cs typeface="Monserat"/>
                <a:sym typeface="Monserat"/>
              </a:defRPr>
            </a:lvl1pPr>
          </a:lstStyle>
          <a:p>
            <a:pPr/>
            <a:r>
              <a:t>KEY MOGLOOP FIELD RESULTS ON MAIZE</a:t>
            </a:r>
          </a:p>
        </p:txBody>
      </p:sp>
      <p:pic>
        <p:nvPicPr>
          <p:cNvPr id="516" name="Picture 25" descr="Picture 25"/>
          <p:cNvPicPr>
            <a:picLocks noChangeAspect="1"/>
          </p:cNvPicPr>
          <p:nvPr/>
        </p:nvPicPr>
        <p:blipFill>
          <a:blip r:embed="rId2">
            <a:extLst/>
          </a:blip>
          <a:stretch>
            <a:fillRect/>
          </a:stretch>
        </p:blipFill>
        <p:spPr>
          <a:xfrm>
            <a:off x="-1638" y="1020475"/>
            <a:ext cx="2970750" cy="1959393"/>
          </a:xfrm>
          <a:prstGeom prst="rect">
            <a:avLst/>
          </a:prstGeom>
          <a:ln w="12700">
            <a:miter lim="400000"/>
          </a:ln>
        </p:spPr>
      </p:pic>
      <p:pic>
        <p:nvPicPr>
          <p:cNvPr id="517" name="Picture 27" descr="Picture 27"/>
          <p:cNvPicPr>
            <a:picLocks noChangeAspect="1"/>
          </p:cNvPicPr>
          <p:nvPr/>
        </p:nvPicPr>
        <p:blipFill>
          <a:blip r:embed="rId3">
            <a:extLst/>
          </a:blip>
          <a:stretch>
            <a:fillRect/>
          </a:stretch>
        </p:blipFill>
        <p:spPr>
          <a:xfrm>
            <a:off x="2969111" y="2732444"/>
            <a:ext cx="2655715" cy="2411056"/>
          </a:xfrm>
          <a:prstGeom prst="rect">
            <a:avLst/>
          </a:prstGeom>
          <a:ln w="12700">
            <a:miter lim="400000"/>
          </a:ln>
        </p:spPr>
      </p:pic>
      <p:pic>
        <p:nvPicPr>
          <p:cNvPr id="518" name="Picture 40" descr="Picture 40"/>
          <p:cNvPicPr>
            <a:picLocks noChangeAspect="1"/>
          </p:cNvPicPr>
          <p:nvPr/>
        </p:nvPicPr>
        <p:blipFill>
          <a:blip r:embed="rId4">
            <a:extLst/>
          </a:blip>
          <a:stretch>
            <a:fillRect/>
          </a:stretch>
        </p:blipFill>
        <p:spPr>
          <a:xfrm rot="5400000">
            <a:off x="5309894" y="1346165"/>
            <a:ext cx="4170555" cy="3519177"/>
          </a:xfrm>
          <a:prstGeom prst="rect">
            <a:avLst/>
          </a:prstGeom>
          <a:ln w="12700">
            <a:miter lim="400000"/>
          </a:ln>
        </p:spPr>
      </p:pic>
      <p:pic>
        <p:nvPicPr>
          <p:cNvPr id="519" name="Picture 41" descr="Picture 41"/>
          <p:cNvPicPr>
            <a:picLocks noChangeAspect="1"/>
          </p:cNvPicPr>
          <p:nvPr/>
        </p:nvPicPr>
        <p:blipFill>
          <a:blip r:embed="rId5">
            <a:extLst/>
          </a:blip>
          <a:stretch>
            <a:fillRect/>
          </a:stretch>
        </p:blipFill>
        <p:spPr>
          <a:xfrm rot="5400000">
            <a:off x="273648" y="2458796"/>
            <a:ext cx="2411056" cy="2958353"/>
          </a:xfrm>
          <a:prstGeom prst="rect">
            <a:avLst/>
          </a:prstGeom>
          <a:ln w="12700">
            <a:miter lim="400000"/>
          </a:ln>
        </p:spPr>
      </p:pic>
      <p:pic>
        <p:nvPicPr>
          <p:cNvPr id="520" name="Picture 43" descr="Picture 43"/>
          <p:cNvPicPr>
            <a:picLocks noChangeAspect="1"/>
          </p:cNvPicPr>
          <p:nvPr/>
        </p:nvPicPr>
        <p:blipFill>
          <a:blip r:embed="rId6">
            <a:extLst/>
          </a:blip>
          <a:stretch>
            <a:fillRect/>
          </a:stretch>
        </p:blipFill>
        <p:spPr>
          <a:xfrm>
            <a:off x="2973927" y="1020475"/>
            <a:ext cx="2650898" cy="1711969"/>
          </a:xfrm>
          <a:prstGeom prst="rect">
            <a:avLst/>
          </a:prstGeom>
          <a:ln w="12700">
            <a:miter lim="400000"/>
          </a:ln>
        </p:spPr>
      </p:pic>
      <p:sp>
        <p:nvSpPr>
          <p:cNvPr id="521" name="TextBox 9"/>
          <p:cNvSpPr txBox="1"/>
          <p:nvPr/>
        </p:nvSpPr>
        <p:spPr>
          <a:xfrm>
            <a:off x="-1" y="2726914"/>
            <a:ext cx="5635585"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0000"/>
                </a:solidFill>
                <a:latin typeface="Monserat"/>
                <a:ea typeface="Monserat"/>
                <a:cs typeface="Monserat"/>
                <a:sym typeface="Monserat"/>
              </a:defRPr>
            </a:lvl1pPr>
          </a:lstStyle>
          <a:p>
            <a:pPr/>
            <a:r>
              <a:t>Uniform Crop  with Very High Establishment     Vigorous Formation of Healthy Cobs </a:t>
            </a:r>
          </a:p>
        </p:txBody>
      </p:sp>
      <p:sp>
        <p:nvSpPr>
          <p:cNvPr id="522" name="TextBox 10"/>
          <p:cNvSpPr txBox="1"/>
          <p:nvPr/>
        </p:nvSpPr>
        <p:spPr>
          <a:xfrm>
            <a:off x="-2" y="4936716"/>
            <a:ext cx="9165519" cy="2565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0000"/>
                </a:solidFill>
                <a:latin typeface="Monserat"/>
                <a:ea typeface="Monserat"/>
                <a:cs typeface="Monserat"/>
                <a:sym typeface="Monserat"/>
              </a:defRPr>
            </a:lvl1pPr>
          </a:lstStyle>
          <a:p>
            <a:pPr/>
            <a:r>
              <a:t>     Post-MOGLOOP Monitoring of Cobs           Superior Grain Filling &amp; Grain Yield	       Vigorous Formation &amp; Bulking of Healthy Cobs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525" name="TextBox 2"/>
          <p:cNvSpPr txBox="1"/>
          <p:nvPr/>
        </p:nvSpPr>
        <p:spPr>
          <a:xfrm>
            <a:off x="3178" y="581893"/>
            <a:ext cx="9140823" cy="3200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sz="1500">
                <a:solidFill>
                  <a:schemeClr val="accent4">
                    <a:lumOff val="44000"/>
                  </a:schemeClr>
                </a:solidFill>
                <a:latin typeface="Monserat"/>
                <a:ea typeface="Monserat"/>
                <a:cs typeface="Monserat"/>
                <a:sym typeface="Monserat"/>
              </a:defRPr>
            </a:lvl1pPr>
          </a:lstStyle>
          <a:p>
            <a:pPr/>
            <a:r>
              <a:t>KEY MOGLOOP FIELD RESULTS ON RICE</a:t>
            </a:r>
          </a:p>
        </p:txBody>
      </p:sp>
      <p:pic>
        <p:nvPicPr>
          <p:cNvPr id="526" name="Picture 43" descr="Picture 43"/>
          <p:cNvPicPr>
            <a:picLocks noChangeAspect="1"/>
          </p:cNvPicPr>
          <p:nvPr/>
        </p:nvPicPr>
        <p:blipFill>
          <a:blip r:embed="rId2">
            <a:extLst/>
          </a:blip>
          <a:stretch>
            <a:fillRect/>
          </a:stretch>
        </p:blipFill>
        <p:spPr>
          <a:xfrm>
            <a:off x="7027274" y="2937904"/>
            <a:ext cx="2116726" cy="2213546"/>
          </a:xfrm>
          <a:prstGeom prst="rect">
            <a:avLst/>
          </a:prstGeom>
          <a:ln w="12700">
            <a:miter lim="400000"/>
          </a:ln>
        </p:spPr>
      </p:pic>
      <p:pic>
        <p:nvPicPr>
          <p:cNvPr id="527" name="Picture 10" descr="Picture 10"/>
          <p:cNvPicPr>
            <a:picLocks noChangeAspect="1"/>
          </p:cNvPicPr>
          <p:nvPr/>
        </p:nvPicPr>
        <p:blipFill>
          <a:blip r:embed="rId3">
            <a:extLst/>
          </a:blip>
          <a:stretch>
            <a:fillRect/>
          </a:stretch>
        </p:blipFill>
        <p:spPr>
          <a:xfrm>
            <a:off x="4905485" y="2977018"/>
            <a:ext cx="2119021" cy="2182445"/>
          </a:xfrm>
          <a:prstGeom prst="rect">
            <a:avLst/>
          </a:prstGeom>
          <a:ln w="12700">
            <a:miter lim="400000"/>
          </a:ln>
        </p:spPr>
      </p:pic>
      <p:pic>
        <p:nvPicPr>
          <p:cNvPr id="528" name="Picture 14" descr="Picture 14"/>
          <p:cNvPicPr>
            <a:picLocks noChangeAspect="1"/>
          </p:cNvPicPr>
          <p:nvPr/>
        </p:nvPicPr>
        <p:blipFill>
          <a:blip r:embed="rId4">
            <a:extLst/>
          </a:blip>
          <a:stretch>
            <a:fillRect/>
          </a:stretch>
        </p:blipFill>
        <p:spPr>
          <a:xfrm>
            <a:off x="2880518" y="2980831"/>
            <a:ext cx="2024970" cy="2070953"/>
          </a:xfrm>
          <a:prstGeom prst="rect">
            <a:avLst/>
          </a:prstGeom>
          <a:ln w="12700">
            <a:miter lim="400000"/>
          </a:ln>
        </p:spPr>
      </p:pic>
      <p:pic>
        <p:nvPicPr>
          <p:cNvPr id="529" name="Picture 15" descr="Picture 15"/>
          <p:cNvPicPr>
            <a:picLocks noChangeAspect="1"/>
          </p:cNvPicPr>
          <p:nvPr/>
        </p:nvPicPr>
        <p:blipFill>
          <a:blip r:embed="rId5">
            <a:extLst/>
          </a:blip>
          <a:stretch>
            <a:fillRect/>
          </a:stretch>
        </p:blipFill>
        <p:spPr>
          <a:xfrm>
            <a:off x="7027275" y="1020473"/>
            <a:ext cx="2113955" cy="1905607"/>
          </a:xfrm>
          <a:prstGeom prst="rect">
            <a:avLst/>
          </a:prstGeom>
          <a:ln w="12700">
            <a:miter lim="400000"/>
          </a:ln>
        </p:spPr>
      </p:pic>
      <p:pic>
        <p:nvPicPr>
          <p:cNvPr id="530" name="Picture 16" descr="Picture 16"/>
          <p:cNvPicPr>
            <a:picLocks noChangeAspect="1"/>
          </p:cNvPicPr>
          <p:nvPr/>
        </p:nvPicPr>
        <p:blipFill>
          <a:blip r:embed="rId6">
            <a:extLst/>
          </a:blip>
          <a:stretch>
            <a:fillRect/>
          </a:stretch>
        </p:blipFill>
        <p:spPr>
          <a:xfrm>
            <a:off x="-2" y="2926079"/>
            <a:ext cx="3076689" cy="2217421"/>
          </a:xfrm>
          <a:prstGeom prst="rect">
            <a:avLst/>
          </a:prstGeom>
          <a:ln>
            <a:solidFill>
              <a:schemeClr val="accent2"/>
            </a:solidFill>
          </a:ln>
        </p:spPr>
      </p:pic>
      <p:pic>
        <p:nvPicPr>
          <p:cNvPr id="531" name="Content Placeholder 9" descr="Content Placeholder 9"/>
          <p:cNvPicPr>
            <a:picLocks noChangeAspect="1"/>
          </p:cNvPicPr>
          <p:nvPr/>
        </p:nvPicPr>
        <p:blipFill>
          <a:blip r:embed="rId7">
            <a:extLst/>
          </a:blip>
          <a:stretch>
            <a:fillRect/>
          </a:stretch>
        </p:blipFill>
        <p:spPr>
          <a:xfrm>
            <a:off x="3178" y="1020473"/>
            <a:ext cx="2171202" cy="1905607"/>
          </a:xfrm>
          <a:prstGeom prst="rect">
            <a:avLst/>
          </a:prstGeom>
          <a:ln w="12700">
            <a:miter lim="400000"/>
          </a:ln>
        </p:spPr>
      </p:pic>
      <p:pic>
        <p:nvPicPr>
          <p:cNvPr id="532" name="Content Placeholder 10" descr="Content Placeholder 10"/>
          <p:cNvPicPr>
            <a:picLocks noChangeAspect="1"/>
          </p:cNvPicPr>
          <p:nvPr/>
        </p:nvPicPr>
        <p:blipFill>
          <a:blip r:embed="rId8">
            <a:extLst/>
          </a:blip>
          <a:stretch>
            <a:fillRect/>
          </a:stretch>
        </p:blipFill>
        <p:spPr>
          <a:xfrm>
            <a:off x="2171394" y="1020473"/>
            <a:ext cx="2357575" cy="1905607"/>
          </a:xfrm>
          <a:prstGeom prst="rect">
            <a:avLst/>
          </a:prstGeom>
          <a:ln w="12700">
            <a:miter lim="400000"/>
          </a:ln>
        </p:spPr>
      </p:pic>
      <p:pic>
        <p:nvPicPr>
          <p:cNvPr id="533" name="Content Placeholder 9" descr="Content Placeholder 9"/>
          <p:cNvPicPr>
            <a:picLocks noChangeAspect="1"/>
          </p:cNvPicPr>
          <p:nvPr/>
        </p:nvPicPr>
        <p:blipFill>
          <a:blip r:embed="rId9">
            <a:extLst/>
          </a:blip>
          <a:stretch>
            <a:fillRect/>
          </a:stretch>
        </p:blipFill>
        <p:spPr>
          <a:xfrm>
            <a:off x="4528968" y="1020473"/>
            <a:ext cx="2498307" cy="1905607"/>
          </a:xfrm>
          <a:prstGeom prst="rect">
            <a:avLst/>
          </a:prstGeom>
          <a:ln w="12700">
            <a:miter lim="400000"/>
          </a:ln>
        </p:spPr>
      </p:pic>
      <p:sp>
        <p:nvSpPr>
          <p:cNvPr id="534" name="TextBox 12"/>
          <p:cNvSpPr txBox="1"/>
          <p:nvPr/>
        </p:nvSpPr>
        <p:spPr>
          <a:xfrm>
            <a:off x="0" y="2726914"/>
            <a:ext cx="9141230"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0000"/>
                </a:solidFill>
                <a:latin typeface="Monserat"/>
                <a:ea typeface="Monserat"/>
                <a:cs typeface="Monserat"/>
                <a:sym typeface="Monserat"/>
              </a:defRPr>
            </a:lvl1pPr>
          </a:lstStyle>
          <a:p>
            <a:pPr/>
            <a:r>
              <a:t>        Very High Germination             High Establishment &amp; Uniformity            Vigorous and Robust Tillering           Healthy Pre-flowering Status </a:t>
            </a:r>
          </a:p>
        </p:txBody>
      </p:sp>
      <p:sp>
        <p:nvSpPr>
          <p:cNvPr id="535" name="TextBox 13"/>
          <p:cNvSpPr txBox="1"/>
          <p:nvPr/>
        </p:nvSpPr>
        <p:spPr>
          <a:xfrm>
            <a:off x="-13856" y="4905545"/>
            <a:ext cx="9123913"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0000"/>
                </a:solidFill>
                <a:latin typeface="Monserat"/>
                <a:ea typeface="Monserat"/>
                <a:cs typeface="Monserat"/>
                <a:sym typeface="Monserat"/>
              </a:defRPr>
            </a:lvl1pPr>
          </a:lstStyle>
          <a:p>
            <a:pPr/>
            <a:r>
              <a:t>          Superior Grain Filling of Paddy Rice	            Uniform Grain Drying            	Harvesting of High Yield &amp; Top Quality Grains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538" name="TextBox 2"/>
          <p:cNvSpPr txBox="1"/>
          <p:nvPr/>
        </p:nvSpPr>
        <p:spPr>
          <a:xfrm>
            <a:off x="3178" y="581893"/>
            <a:ext cx="9140823" cy="3200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sz="1500">
                <a:solidFill>
                  <a:schemeClr val="accent4">
                    <a:lumOff val="44000"/>
                  </a:schemeClr>
                </a:solidFill>
                <a:latin typeface="Monserat"/>
                <a:ea typeface="Monserat"/>
                <a:cs typeface="Monserat"/>
                <a:sym typeface="Monserat"/>
              </a:defRPr>
            </a:lvl1pPr>
          </a:lstStyle>
          <a:p>
            <a:pPr/>
            <a:r>
              <a:t>KEY MOGLOOP FIELD RESULTS ON COWPEA</a:t>
            </a:r>
          </a:p>
        </p:txBody>
      </p:sp>
      <p:pic>
        <p:nvPicPr>
          <p:cNvPr id="539" name="Picture 9" descr="Picture 9"/>
          <p:cNvPicPr>
            <a:picLocks noChangeAspect="1"/>
          </p:cNvPicPr>
          <p:nvPr/>
        </p:nvPicPr>
        <p:blipFill>
          <a:blip r:embed="rId2">
            <a:extLst/>
          </a:blip>
          <a:stretch>
            <a:fillRect/>
          </a:stretch>
        </p:blipFill>
        <p:spPr>
          <a:xfrm>
            <a:off x="3043030" y="1016240"/>
            <a:ext cx="3121467" cy="1978905"/>
          </a:xfrm>
          <a:prstGeom prst="rect">
            <a:avLst/>
          </a:prstGeom>
          <a:ln w="12700">
            <a:miter lim="400000"/>
          </a:ln>
        </p:spPr>
      </p:pic>
      <p:pic>
        <p:nvPicPr>
          <p:cNvPr id="540" name="Picture 10" descr="Picture 10"/>
          <p:cNvPicPr>
            <a:picLocks noChangeAspect="1"/>
          </p:cNvPicPr>
          <p:nvPr/>
        </p:nvPicPr>
        <p:blipFill>
          <a:blip r:embed="rId3">
            <a:extLst/>
          </a:blip>
          <a:stretch>
            <a:fillRect/>
          </a:stretch>
        </p:blipFill>
        <p:spPr>
          <a:xfrm>
            <a:off x="0" y="2999378"/>
            <a:ext cx="3094732" cy="2143571"/>
          </a:xfrm>
          <a:prstGeom prst="rect">
            <a:avLst/>
          </a:prstGeom>
          <a:ln w="12700">
            <a:miter lim="400000"/>
          </a:ln>
        </p:spPr>
      </p:pic>
      <p:pic>
        <p:nvPicPr>
          <p:cNvPr id="541" name="Picture 11" descr="Picture 11"/>
          <p:cNvPicPr>
            <a:picLocks noChangeAspect="1"/>
          </p:cNvPicPr>
          <p:nvPr/>
        </p:nvPicPr>
        <p:blipFill>
          <a:blip r:embed="rId4">
            <a:extLst/>
          </a:blip>
          <a:stretch>
            <a:fillRect/>
          </a:stretch>
        </p:blipFill>
        <p:spPr>
          <a:xfrm>
            <a:off x="6164496" y="1020475"/>
            <a:ext cx="2979504" cy="1971345"/>
          </a:xfrm>
          <a:prstGeom prst="rect">
            <a:avLst/>
          </a:prstGeom>
          <a:ln w="12700">
            <a:miter lim="400000"/>
          </a:ln>
        </p:spPr>
      </p:pic>
      <p:pic>
        <p:nvPicPr>
          <p:cNvPr id="542" name="Picture 13" descr="Picture 13"/>
          <p:cNvPicPr>
            <a:picLocks noChangeAspect="1"/>
          </p:cNvPicPr>
          <p:nvPr/>
        </p:nvPicPr>
        <p:blipFill>
          <a:blip r:embed="rId5">
            <a:extLst/>
          </a:blip>
          <a:stretch>
            <a:fillRect/>
          </a:stretch>
        </p:blipFill>
        <p:spPr>
          <a:xfrm>
            <a:off x="3178" y="1016240"/>
            <a:ext cx="3042221" cy="1978905"/>
          </a:xfrm>
          <a:prstGeom prst="rect">
            <a:avLst/>
          </a:prstGeom>
          <a:ln w="12700">
            <a:miter lim="400000"/>
          </a:ln>
        </p:spPr>
      </p:pic>
      <p:pic>
        <p:nvPicPr>
          <p:cNvPr id="543" name="Picture 16" descr="Picture 16"/>
          <p:cNvPicPr>
            <a:picLocks noChangeAspect="1"/>
          </p:cNvPicPr>
          <p:nvPr/>
        </p:nvPicPr>
        <p:blipFill>
          <a:blip r:embed="rId6">
            <a:extLst/>
          </a:blip>
          <a:stretch>
            <a:fillRect/>
          </a:stretch>
        </p:blipFill>
        <p:spPr>
          <a:xfrm>
            <a:off x="6174887" y="3002983"/>
            <a:ext cx="2969114" cy="2139966"/>
          </a:xfrm>
          <a:prstGeom prst="rect">
            <a:avLst/>
          </a:prstGeom>
          <a:ln w="12700">
            <a:miter lim="400000"/>
          </a:ln>
        </p:spPr>
      </p:pic>
      <p:pic>
        <p:nvPicPr>
          <p:cNvPr id="544" name="Picture 17" descr="Picture 17"/>
          <p:cNvPicPr>
            <a:picLocks noChangeAspect="1"/>
          </p:cNvPicPr>
          <p:nvPr/>
        </p:nvPicPr>
        <p:blipFill>
          <a:blip r:embed="rId7">
            <a:extLst/>
          </a:blip>
          <a:stretch>
            <a:fillRect/>
          </a:stretch>
        </p:blipFill>
        <p:spPr>
          <a:xfrm>
            <a:off x="3053422" y="2999378"/>
            <a:ext cx="3121465" cy="2143571"/>
          </a:xfrm>
          <a:prstGeom prst="rect">
            <a:avLst/>
          </a:prstGeom>
          <a:ln w="12700">
            <a:miter lim="400000"/>
          </a:ln>
        </p:spPr>
      </p:pic>
      <p:sp>
        <p:nvSpPr>
          <p:cNvPr id="545" name="TextBox 12"/>
          <p:cNvSpPr txBox="1"/>
          <p:nvPr/>
        </p:nvSpPr>
        <p:spPr>
          <a:xfrm>
            <a:off x="-1" y="2737305"/>
            <a:ext cx="9144001"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0000"/>
                </a:solidFill>
                <a:latin typeface="Monserat"/>
                <a:ea typeface="Monserat"/>
                <a:cs typeface="Monserat"/>
                <a:sym typeface="Monserat"/>
              </a:defRPr>
            </a:lvl1pPr>
          </a:lstStyle>
          <a:p>
            <a:pPr/>
            <a:r>
              <a:t>Uniform Crop  with Very High Establishment      Formation of Vigorous and Healthy Canopy             Post-MOGLOOP Monitoring of  Pod Filling  </a:t>
            </a:r>
          </a:p>
        </p:txBody>
      </p:sp>
      <p:sp>
        <p:nvSpPr>
          <p:cNvPr id="546" name="TextBox 14"/>
          <p:cNvSpPr txBox="1"/>
          <p:nvPr/>
        </p:nvSpPr>
        <p:spPr>
          <a:xfrm>
            <a:off x="-3465" y="4905543"/>
            <a:ext cx="9147465"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0000"/>
                </a:solidFill>
                <a:latin typeface="Monserat"/>
                <a:ea typeface="Monserat"/>
                <a:cs typeface="Monserat"/>
                <a:sym typeface="Monserat"/>
              </a:defRPr>
            </a:lvl1pPr>
          </a:lstStyle>
          <a:p>
            <a:pPr/>
            <a:r>
              <a:t>                Uniform and Vigorous Pod Formation and Grain Filling of Healthy Cowpea 	                      High Yield &amp; Top Quality Cowpea Harvest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31"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132"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33"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34" name="Google Shape;204;p34"/>
          <p:cNvSpPr/>
          <p:nvPr/>
        </p:nvSpPr>
        <p:spPr>
          <a:xfrm rot="16200000">
            <a:off x="-292479" y="295656"/>
            <a:ext cx="737760" cy="146446"/>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35"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OVERVIEW</a:t>
            </a:r>
          </a:p>
        </p:txBody>
      </p:sp>
      <p:pic>
        <p:nvPicPr>
          <p:cNvPr id="136" name="Picture 21" descr="Picture 21"/>
          <p:cNvPicPr>
            <a:picLocks noChangeAspect="1"/>
          </p:cNvPicPr>
          <p:nvPr/>
        </p:nvPicPr>
        <p:blipFill>
          <a:blip r:embed="rId2">
            <a:extLst/>
          </a:blip>
          <a:stretch>
            <a:fillRect/>
          </a:stretch>
        </p:blipFill>
        <p:spPr>
          <a:xfrm>
            <a:off x="160015" y="135082"/>
            <a:ext cx="827122" cy="602675"/>
          </a:xfrm>
          <a:prstGeom prst="rect">
            <a:avLst/>
          </a:prstGeom>
          <a:ln>
            <a:solidFill>
              <a:schemeClr val="accent4">
                <a:lumOff val="44000"/>
              </a:schemeClr>
            </a:solidFill>
          </a:ln>
        </p:spPr>
      </p:pic>
      <p:pic>
        <p:nvPicPr>
          <p:cNvPr id="137" name="Picture 22" descr="Picture 22"/>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
        <p:nvSpPr>
          <p:cNvPr id="138" name="TextBox 3"/>
          <p:cNvSpPr txBox="1"/>
          <p:nvPr/>
        </p:nvSpPr>
        <p:spPr>
          <a:xfrm>
            <a:off x="1043245" y="654628"/>
            <a:ext cx="7701744" cy="447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1900">
                <a:latin typeface="Monserat"/>
                <a:ea typeface="Monserat"/>
                <a:cs typeface="Monserat"/>
                <a:sym typeface="Monserat"/>
              </a:defRPr>
            </a:pPr>
            <a:r>
              <a:t>This product is a fertilizer containing 100% plant enzymes, microorganisms and amino acids produced by using physical methods in all production stages.</a:t>
            </a:r>
            <a:endParaRPr>
              <a:solidFill>
                <a:srgbClr val="000000"/>
              </a:solidFill>
            </a:endParaRPr>
          </a:p>
          <a:p>
            <a:pPr algn="just">
              <a:defRPr b="1" sz="1900">
                <a:latin typeface="Monserat"/>
                <a:ea typeface="Monserat"/>
                <a:cs typeface="Monserat"/>
                <a:sym typeface="Monserat"/>
              </a:defRPr>
            </a:pPr>
          </a:p>
          <a:p>
            <a:pPr algn="just">
              <a:defRPr b="1" sz="1900">
                <a:latin typeface="Monserat"/>
                <a:ea typeface="Monserat"/>
                <a:cs typeface="Monserat"/>
                <a:sym typeface="Monserat"/>
              </a:defRPr>
            </a:pPr>
            <a:r>
              <a:t>The fertilizer contains all the essential (and trace) elements needed for promoting robust plant growth, sustainable soil health, structure conservation and fertility improvement. </a:t>
            </a:r>
            <a:endParaRPr>
              <a:solidFill>
                <a:srgbClr val="000000"/>
              </a:solidFill>
            </a:endParaRPr>
          </a:p>
          <a:p>
            <a:pPr algn="just">
              <a:defRPr b="1" sz="1900">
                <a:latin typeface="Monserat"/>
                <a:ea typeface="Monserat"/>
                <a:cs typeface="Monserat"/>
                <a:sym typeface="Monserat"/>
              </a:defRPr>
            </a:pPr>
          </a:p>
          <a:p>
            <a:pPr algn="just">
              <a:defRPr b="1" sz="1900">
                <a:latin typeface="Monserat"/>
                <a:ea typeface="Monserat"/>
                <a:cs typeface="Monserat"/>
                <a:sym typeface="Monserat"/>
              </a:defRPr>
            </a:pPr>
            <a:r>
              <a:t>Harmful microorganisms cannot thrive and proliferate in areas where this organic fertilizer is used because it contains plant growth promoting rhizobacteria (PGPR).</a:t>
            </a:r>
            <a:endParaRPr>
              <a:solidFill>
                <a:srgbClr val="000000"/>
              </a:solidFill>
            </a:endParaRPr>
          </a:p>
          <a:p>
            <a:pPr algn="just">
              <a:defRPr b="1" sz="1900">
                <a:latin typeface="Monserat"/>
                <a:ea typeface="Monserat"/>
                <a:cs typeface="Monserat"/>
                <a:sym typeface="Monserat"/>
              </a:defRPr>
            </a:pPr>
          </a:p>
          <a:p>
            <a:pPr algn="just">
              <a:defRPr b="1" sz="1900">
                <a:latin typeface="Monserat"/>
                <a:ea typeface="Monserat"/>
                <a:cs typeface="Monserat"/>
                <a:sym typeface="Monserat"/>
              </a:defRPr>
            </a:pPr>
            <a:r>
              <a:t>This fertilizer has been prepared to address persistent requests from our farmers to create innovative bio-technological solutions for general problems in the natural way.</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Title 1"/>
          <p:cNvSpPr txBox="1"/>
          <p:nvPr>
            <p:ph type="title"/>
          </p:nvPr>
        </p:nvSpPr>
        <p:spPr>
          <a:xfrm>
            <a:off x="3178" y="-1"/>
            <a:ext cx="9140823"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BENEFITS</a:t>
            </a:r>
          </a:p>
        </p:txBody>
      </p:sp>
      <p:sp>
        <p:nvSpPr>
          <p:cNvPr id="549" name="TextBox 2"/>
          <p:cNvSpPr txBox="1"/>
          <p:nvPr/>
        </p:nvSpPr>
        <p:spPr>
          <a:xfrm>
            <a:off x="3178" y="581893"/>
            <a:ext cx="9140823" cy="3200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sz="1500">
                <a:solidFill>
                  <a:schemeClr val="accent4">
                    <a:lumOff val="44000"/>
                  </a:schemeClr>
                </a:solidFill>
                <a:latin typeface="Monserat"/>
                <a:ea typeface="Monserat"/>
                <a:cs typeface="Monserat"/>
                <a:sym typeface="Monserat"/>
              </a:defRPr>
            </a:lvl1pPr>
          </a:lstStyle>
          <a:p>
            <a:pPr/>
            <a:r>
              <a:t>KEY MOGLOOP FIELD RESULTS ON GROUNDNUT</a:t>
            </a:r>
          </a:p>
        </p:txBody>
      </p:sp>
      <p:pic>
        <p:nvPicPr>
          <p:cNvPr id="550" name="Picture 14" descr="Picture 14"/>
          <p:cNvPicPr>
            <a:picLocks noChangeAspect="1"/>
          </p:cNvPicPr>
          <p:nvPr/>
        </p:nvPicPr>
        <p:blipFill>
          <a:blip r:embed="rId2">
            <a:extLst/>
          </a:blip>
          <a:stretch>
            <a:fillRect/>
          </a:stretch>
        </p:blipFill>
        <p:spPr>
          <a:xfrm>
            <a:off x="6071603" y="1020473"/>
            <a:ext cx="3072397" cy="2064477"/>
          </a:xfrm>
          <a:prstGeom prst="rect">
            <a:avLst/>
          </a:prstGeom>
          <a:ln w="12700">
            <a:miter lim="400000"/>
          </a:ln>
        </p:spPr>
      </p:pic>
      <p:pic>
        <p:nvPicPr>
          <p:cNvPr id="551" name="Picture 18" descr="Picture 18"/>
          <p:cNvPicPr>
            <a:picLocks noChangeAspect="1"/>
          </p:cNvPicPr>
          <p:nvPr/>
        </p:nvPicPr>
        <p:blipFill>
          <a:blip r:embed="rId3">
            <a:extLst/>
          </a:blip>
          <a:stretch>
            <a:fillRect/>
          </a:stretch>
        </p:blipFill>
        <p:spPr>
          <a:xfrm>
            <a:off x="-3765" y="1020977"/>
            <a:ext cx="3051570" cy="2066657"/>
          </a:xfrm>
          <a:prstGeom prst="rect">
            <a:avLst/>
          </a:prstGeom>
          <a:ln w="12700">
            <a:miter lim="400000"/>
          </a:ln>
        </p:spPr>
      </p:pic>
      <p:pic>
        <p:nvPicPr>
          <p:cNvPr id="552" name="Picture 25" descr="Picture 25"/>
          <p:cNvPicPr>
            <a:picLocks noChangeAspect="1"/>
          </p:cNvPicPr>
          <p:nvPr/>
        </p:nvPicPr>
        <p:blipFill>
          <a:blip r:embed="rId4">
            <a:extLst/>
          </a:blip>
          <a:stretch>
            <a:fillRect/>
          </a:stretch>
        </p:blipFill>
        <p:spPr>
          <a:xfrm>
            <a:off x="3054749" y="1020473"/>
            <a:ext cx="3008854" cy="2058551"/>
          </a:xfrm>
          <a:prstGeom prst="rect">
            <a:avLst/>
          </a:prstGeom>
          <a:ln w="12700">
            <a:miter lim="400000"/>
          </a:ln>
        </p:spPr>
      </p:pic>
      <p:pic>
        <p:nvPicPr>
          <p:cNvPr id="553" name="Picture 26" descr="Picture 26"/>
          <p:cNvPicPr>
            <a:picLocks noChangeAspect="1"/>
          </p:cNvPicPr>
          <p:nvPr/>
        </p:nvPicPr>
        <p:blipFill>
          <a:blip r:embed="rId5">
            <a:extLst/>
          </a:blip>
          <a:stretch>
            <a:fillRect/>
          </a:stretch>
        </p:blipFill>
        <p:spPr>
          <a:xfrm>
            <a:off x="0" y="3087633"/>
            <a:ext cx="3039804" cy="2067160"/>
          </a:xfrm>
          <a:prstGeom prst="rect">
            <a:avLst/>
          </a:prstGeom>
          <a:ln w="12700">
            <a:miter lim="400000"/>
          </a:ln>
        </p:spPr>
      </p:pic>
      <p:pic>
        <p:nvPicPr>
          <p:cNvPr id="554" name="Picture 27" descr="Picture 27"/>
          <p:cNvPicPr>
            <a:picLocks noChangeAspect="1"/>
          </p:cNvPicPr>
          <p:nvPr/>
        </p:nvPicPr>
        <p:blipFill>
          <a:blip r:embed="rId6">
            <a:extLst/>
          </a:blip>
          <a:stretch>
            <a:fillRect/>
          </a:stretch>
        </p:blipFill>
        <p:spPr>
          <a:xfrm>
            <a:off x="3039803" y="3083051"/>
            <a:ext cx="3031802" cy="2012171"/>
          </a:xfrm>
          <a:prstGeom prst="rect">
            <a:avLst/>
          </a:prstGeom>
          <a:ln w="12700">
            <a:miter lim="400000"/>
          </a:ln>
        </p:spPr>
      </p:pic>
      <p:pic>
        <p:nvPicPr>
          <p:cNvPr id="555" name="Picture 28" descr="Picture 28"/>
          <p:cNvPicPr>
            <a:picLocks noChangeAspect="1"/>
          </p:cNvPicPr>
          <p:nvPr/>
        </p:nvPicPr>
        <p:blipFill>
          <a:blip r:embed="rId7">
            <a:extLst/>
          </a:blip>
          <a:stretch>
            <a:fillRect/>
          </a:stretch>
        </p:blipFill>
        <p:spPr>
          <a:xfrm>
            <a:off x="6079606" y="3076340"/>
            <a:ext cx="3064394" cy="2067160"/>
          </a:xfrm>
          <a:prstGeom prst="rect">
            <a:avLst/>
          </a:prstGeom>
          <a:ln w="12700">
            <a:miter lim="400000"/>
          </a:ln>
        </p:spPr>
      </p:pic>
      <p:sp>
        <p:nvSpPr>
          <p:cNvPr id="556" name="TextBox 29"/>
          <p:cNvSpPr txBox="1"/>
          <p:nvPr/>
        </p:nvSpPr>
        <p:spPr>
          <a:xfrm>
            <a:off x="-1" y="2830825"/>
            <a:ext cx="9144001"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0000"/>
                </a:solidFill>
                <a:latin typeface="Monserat"/>
                <a:ea typeface="Monserat"/>
                <a:cs typeface="Monserat"/>
                <a:sym typeface="Monserat"/>
              </a:defRPr>
            </a:lvl1pPr>
          </a:lstStyle>
          <a:p>
            <a:pPr/>
            <a:r>
              <a:t>Uniform Crop  with Very High Establishment                 Sustained Vegetative Growth Phase             Flowering of Healthy Groundnut at 5Weeks </a:t>
            </a:r>
          </a:p>
        </p:txBody>
      </p:sp>
      <p:sp>
        <p:nvSpPr>
          <p:cNvPr id="557" name="TextBox 30"/>
          <p:cNvSpPr txBox="1"/>
          <p:nvPr/>
        </p:nvSpPr>
        <p:spPr>
          <a:xfrm>
            <a:off x="17316" y="4895153"/>
            <a:ext cx="9144001" cy="2438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0000"/>
                </a:solidFill>
                <a:latin typeface="Monserat"/>
                <a:ea typeface="Monserat"/>
                <a:cs typeface="Monserat"/>
                <a:sym typeface="Monserat"/>
              </a:defRPr>
            </a:lvl1pPr>
          </a:lstStyle>
          <a:p>
            <a:pPr/>
            <a:r>
              <a:t>                             Prolific Pod Formation and Pod Filling of Healthy Groundnut	                    High Yield and Excellent Grain Quality  </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9" name="Picture 1" descr="Picture 1"/>
          <p:cNvPicPr>
            <a:picLocks noChangeAspect="1"/>
          </p:cNvPicPr>
          <p:nvPr/>
        </p:nvPicPr>
        <p:blipFill>
          <a:blip r:embed="rId2">
            <a:extLst/>
          </a:blip>
          <a:stretch>
            <a:fillRect/>
          </a:stretch>
        </p:blipFill>
        <p:spPr>
          <a:xfrm>
            <a:off x="1381989" y="-11858"/>
            <a:ext cx="7595756" cy="5153890"/>
          </a:xfrm>
          <a:prstGeom prst="rect">
            <a:avLst/>
          </a:prstGeom>
          <a:ln w="12700">
            <a:miter lim="400000"/>
          </a:ln>
        </p:spPr>
      </p:pic>
      <p:sp>
        <p:nvSpPr>
          <p:cNvPr id="560" name="Google Shape;765;p57"/>
          <p:cNvSpPr/>
          <p:nvPr/>
        </p:nvSpPr>
        <p:spPr>
          <a:xfrm rot="16200000">
            <a:off x="598682" y="4350070"/>
            <a:ext cx="194746" cy="1392111"/>
          </a:xfrm>
          <a:prstGeom prst="rect">
            <a:avLst/>
          </a:prstGeom>
          <a:solidFill>
            <a:srgbClr val="92D050"/>
          </a:solidFill>
          <a:ln w="12700">
            <a:miter lim="400000"/>
          </a:ln>
        </p:spPr>
        <p:txBody>
          <a:bodyPr lIns="45719" rIns="45719" anchor="ctr"/>
          <a:lstStyle/>
          <a:p>
            <a:pPr>
              <a:defRPr>
                <a:solidFill>
                  <a:srgbClr val="000000"/>
                </a:solidFill>
              </a:defRPr>
            </a:pPr>
          </a:p>
        </p:txBody>
      </p:sp>
      <p:grpSp>
        <p:nvGrpSpPr>
          <p:cNvPr id="563" name="Teardrop 5"/>
          <p:cNvGrpSpPr/>
          <p:nvPr/>
        </p:nvGrpSpPr>
        <p:grpSpPr>
          <a:xfrm>
            <a:off x="-1" y="2082800"/>
            <a:ext cx="1381992" cy="914400"/>
            <a:chOff x="0" y="0"/>
            <a:chExt cx="1381990" cy="914400"/>
          </a:xfrm>
        </p:grpSpPr>
        <p:sp>
          <p:nvSpPr>
            <p:cNvPr id="561" name="Shape"/>
            <p:cNvSpPr/>
            <p:nvPr/>
          </p:nvSpPr>
          <p:spPr>
            <a:xfrm>
              <a:off x="-1" y="0"/>
              <a:ext cx="1381992"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FF00"/>
            </a:solidFill>
            <a:ln w="12700" cap="flat">
              <a:noFill/>
              <a:miter lim="400000"/>
            </a:ln>
            <a:effectLst/>
          </p:spPr>
          <p:txBody>
            <a:bodyPr wrap="square" lIns="45719" tIns="45719" rIns="45719" bIns="45719" numCol="1" anchor="ctr">
              <a:noAutofit/>
            </a:bodyPr>
            <a:lstStyle/>
            <a:p>
              <a:pPr algn="ctr">
                <a:defRPr b="1" sz="2100">
                  <a:solidFill>
                    <a:srgbClr val="FF0000"/>
                  </a:solidFill>
                  <a:latin typeface="Montserat"/>
                  <a:ea typeface="Montserat"/>
                  <a:cs typeface="Montserat"/>
                  <a:sym typeface="Montserat"/>
                </a:defRPr>
              </a:pPr>
            </a:p>
          </p:txBody>
        </p:sp>
        <p:sp>
          <p:nvSpPr>
            <p:cNvPr id="562" name="Thank You!"/>
            <p:cNvSpPr txBox="1"/>
            <p:nvPr/>
          </p:nvSpPr>
          <p:spPr>
            <a:xfrm>
              <a:off x="248107" y="93980"/>
              <a:ext cx="885776" cy="726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2100">
                  <a:solidFill>
                    <a:srgbClr val="FF0000"/>
                  </a:solidFill>
                  <a:latin typeface="Montserat"/>
                  <a:ea typeface="Montserat"/>
                  <a:cs typeface="Montserat"/>
                  <a:sym typeface="Montserat"/>
                </a:defRPr>
              </a:lvl1pPr>
            </a:lstStyle>
            <a:p>
              <a:pPr/>
              <a:r>
                <a:t>Thank You!</a:t>
              </a:r>
            </a:p>
          </p:txBody>
        </p:sp>
      </p:grpSp>
      <p:pic>
        <p:nvPicPr>
          <p:cNvPr id="564" name="Picture 8" descr="Picture 8"/>
          <p:cNvPicPr>
            <a:picLocks noChangeAspect="1"/>
          </p:cNvPicPr>
          <p:nvPr/>
        </p:nvPicPr>
        <p:blipFill>
          <a:blip r:embed="rId3">
            <a:extLst/>
          </a:blip>
          <a:stretch>
            <a:fillRect/>
          </a:stretch>
        </p:blipFill>
        <p:spPr>
          <a:xfrm>
            <a:off x="-2" y="176826"/>
            <a:ext cx="1381993" cy="840051"/>
          </a:xfrm>
          <a:prstGeom prst="rect">
            <a:avLst/>
          </a:prstGeom>
          <a:ln w="12700">
            <a:miter lim="400000"/>
          </a:ln>
        </p:spPr>
      </p:pic>
      <p:pic>
        <p:nvPicPr>
          <p:cNvPr id="565" name="Picture 10" descr="Picture 10"/>
          <p:cNvPicPr>
            <a:picLocks noChangeAspect="1"/>
          </p:cNvPicPr>
          <p:nvPr/>
        </p:nvPicPr>
        <p:blipFill>
          <a:blip r:embed="rId4">
            <a:extLst/>
          </a:blip>
          <a:stretch>
            <a:fillRect/>
          </a:stretch>
        </p:blipFill>
        <p:spPr>
          <a:xfrm>
            <a:off x="0" y="4301401"/>
            <a:ext cx="1388916" cy="723413"/>
          </a:xfrm>
          <a:prstGeom prst="rect">
            <a:avLst/>
          </a:prstGeom>
          <a:ln w="12700">
            <a:miter lim="400000"/>
          </a:ln>
        </p:spPr>
      </p:pic>
      <p:sp>
        <p:nvSpPr>
          <p:cNvPr id="566" name="Google Shape;765;p57"/>
          <p:cNvSpPr/>
          <p:nvPr/>
        </p:nvSpPr>
        <p:spPr>
          <a:xfrm>
            <a:off x="8977745" y="-1466"/>
            <a:ext cx="176646" cy="5143500"/>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567" name="Google Shape;765;p57"/>
          <p:cNvSpPr/>
          <p:nvPr/>
        </p:nvSpPr>
        <p:spPr>
          <a:xfrm rot="16200000">
            <a:off x="598501" y="-613769"/>
            <a:ext cx="191912" cy="1388915"/>
          </a:xfrm>
          <a:prstGeom prst="rect">
            <a:avLst/>
          </a:prstGeom>
          <a:solidFill>
            <a:srgbClr val="005426"/>
          </a:solidFill>
          <a:ln w="12700">
            <a:miter lim="400000"/>
          </a:ln>
        </p:spPr>
        <p:txBody>
          <a:bodyPr lIns="45719" rIns="45719" anchor="ctr"/>
          <a:lstStyle/>
          <a:p>
            <a:pPr>
              <a:defRPr>
                <a:solidFill>
                  <a:srgbClr val="000000"/>
                </a:solidFill>
              </a:defRPr>
            </a:pPr>
          </a:p>
        </p:txBody>
      </p:sp>
      <p:sp>
        <p:nvSpPr>
          <p:cNvPr id="568" name="TextBox 16"/>
          <p:cNvSpPr txBox="1"/>
          <p:nvPr/>
        </p:nvSpPr>
        <p:spPr>
          <a:xfrm>
            <a:off x="1381990" y="4313258"/>
            <a:ext cx="7592560" cy="815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b="1" sz="1000">
                <a:solidFill>
                  <a:srgbClr val="FF0000"/>
                </a:solidFill>
                <a:latin typeface="Monserat"/>
                <a:ea typeface="Monserat"/>
                <a:cs typeface="Monserat"/>
                <a:sym typeface="Monserat"/>
              </a:defRPr>
            </a:pPr>
            <a:r>
              <a:t>		                </a:t>
            </a:r>
            <a:r>
              <a:rPr sz="1600">
                <a:solidFill>
                  <a:schemeClr val="accent4">
                    <a:lumOff val="44000"/>
                  </a:schemeClr>
                </a:solidFill>
              </a:rPr>
              <a:t>RICHARD NINKYI BAIDOO </a:t>
            </a:r>
            <a:endParaRPr>
              <a:solidFill>
                <a:srgbClr val="000000"/>
              </a:solidFill>
            </a:endParaRPr>
          </a:p>
          <a:p>
            <a:pPr>
              <a:defRPr b="1" sz="1600">
                <a:solidFill>
                  <a:schemeClr val="accent4">
                    <a:lumOff val="44000"/>
                  </a:schemeClr>
                </a:solidFill>
                <a:latin typeface="Monserat"/>
                <a:ea typeface="Monserat"/>
                <a:cs typeface="Monserat"/>
                <a:sym typeface="Monserat"/>
              </a:defRPr>
            </a:pPr>
            <a:r>
              <a:t>                                   (CHIEF TECHNICAL CONSULTANT)</a:t>
            </a:r>
            <a:endParaRPr>
              <a:solidFill>
                <a:srgbClr val="000000"/>
              </a:solidFill>
            </a:endParaRPr>
          </a:p>
          <a:p>
            <a:pPr>
              <a:defRPr b="1" sz="1600">
                <a:solidFill>
                  <a:schemeClr val="accent4">
                    <a:lumOff val="44000"/>
                  </a:schemeClr>
                </a:solidFill>
                <a:latin typeface="Monserat"/>
                <a:ea typeface="Monserat"/>
                <a:cs typeface="Monserat"/>
                <a:sym typeface="Monserat"/>
              </a:defRPr>
            </a:pPr>
            <a:r>
              <a:t>                                  COTTON-WEBLINK PORTFOLIO LTD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41"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142"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43"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44" name="Google Shape;204;p34"/>
          <p:cNvSpPr/>
          <p:nvPr/>
        </p:nvSpPr>
        <p:spPr>
          <a:xfrm rot="16200000">
            <a:off x="-292479" y="295656"/>
            <a:ext cx="737760" cy="146446"/>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45"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OVERVIEW</a:t>
            </a:r>
          </a:p>
        </p:txBody>
      </p:sp>
      <p:pic>
        <p:nvPicPr>
          <p:cNvPr id="146" name="Picture 21" descr="Picture 21"/>
          <p:cNvPicPr>
            <a:picLocks noChangeAspect="1"/>
          </p:cNvPicPr>
          <p:nvPr/>
        </p:nvPicPr>
        <p:blipFill>
          <a:blip r:embed="rId2">
            <a:extLst/>
          </a:blip>
          <a:stretch>
            <a:fillRect/>
          </a:stretch>
        </p:blipFill>
        <p:spPr>
          <a:xfrm>
            <a:off x="160015" y="135082"/>
            <a:ext cx="827122" cy="602675"/>
          </a:xfrm>
          <a:prstGeom prst="rect">
            <a:avLst/>
          </a:prstGeom>
          <a:ln>
            <a:solidFill>
              <a:schemeClr val="accent4">
                <a:lumOff val="44000"/>
              </a:schemeClr>
            </a:solidFill>
          </a:ln>
        </p:spPr>
      </p:pic>
      <p:pic>
        <p:nvPicPr>
          <p:cNvPr id="147" name="Picture 22" descr="Picture 22"/>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
        <p:nvSpPr>
          <p:cNvPr id="148" name="TextBox 3"/>
          <p:cNvSpPr txBox="1"/>
          <p:nvPr/>
        </p:nvSpPr>
        <p:spPr>
          <a:xfrm>
            <a:off x="1155468" y="935186"/>
            <a:ext cx="7577051" cy="395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gn="just">
              <a:lnSpc>
                <a:spcPct val="150000"/>
              </a:lnSpc>
              <a:buClr>
                <a:srgbClr val="000000"/>
              </a:buClr>
              <a:buSzPct val="100000"/>
              <a:buChar char="❑"/>
              <a:defRPr b="1" sz="1600">
                <a:latin typeface="Monserat"/>
                <a:ea typeface="Monserat"/>
                <a:cs typeface="Monserat"/>
                <a:sym typeface="Monserat"/>
              </a:defRPr>
            </a:pPr>
            <a:r>
              <a:t>Saline soils (high salt content)</a:t>
            </a:r>
            <a:endParaRPr>
              <a:solidFill>
                <a:srgbClr val="000000"/>
              </a:solidFill>
            </a:endParaRPr>
          </a:p>
          <a:p>
            <a:pPr marL="285750" indent="-285750" algn="just">
              <a:lnSpc>
                <a:spcPct val="150000"/>
              </a:lnSpc>
              <a:buClr>
                <a:srgbClr val="000000"/>
              </a:buClr>
              <a:buSzPct val="100000"/>
              <a:buChar char="❑"/>
              <a:defRPr b="1" sz="1600">
                <a:latin typeface="Monserat"/>
                <a:ea typeface="Monserat"/>
                <a:cs typeface="Monserat"/>
                <a:sym typeface="Monserat"/>
              </a:defRPr>
            </a:pPr>
            <a:r>
              <a:t>Deteriorating soil structure</a:t>
            </a:r>
            <a:endParaRPr>
              <a:solidFill>
                <a:srgbClr val="000000"/>
              </a:solidFill>
            </a:endParaRPr>
          </a:p>
          <a:p>
            <a:pPr marL="285750" indent="-285750" algn="just">
              <a:lnSpc>
                <a:spcPct val="150000"/>
              </a:lnSpc>
              <a:buClr>
                <a:srgbClr val="000000"/>
              </a:buClr>
              <a:buSzPct val="100000"/>
              <a:buChar char="❑"/>
              <a:defRPr b="1" sz="1600">
                <a:latin typeface="Monserat"/>
                <a:ea typeface="Monserat"/>
                <a:cs typeface="Monserat"/>
                <a:sym typeface="Monserat"/>
              </a:defRPr>
            </a:pPr>
            <a:r>
              <a:t>Declining inherent soil fertility</a:t>
            </a:r>
            <a:endParaRPr>
              <a:solidFill>
                <a:srgbClr val="000000"/>
              </a:solidFill>
            </a:endParaRPr>
          </a:p>
          <a:p>
            <a:pPr marL="285750" indent="-285750" algn="just">
              <a:lnSpc>
                <a:spcPct val="150000"/>
              </a:lnSpc>
              <a:buClr>
                <a:srgbClr val="000000"/>
              </a:buClr>
              <a:buSzPct val="100000"/>
              <a:buChar char="❑"/>
              <a:defRPr b="1" sz="1600">
                <a:latin typeface="Monserat"/>
                <a:ea typeface="Monserat"/>
                <a:cs typeface="Monserat"/>
                <a:sym typeface="Monserat"/>
              </a:defRPr>
            </a:pPr>
            <a:r>
              <a:t>Poor rooting and germination</a:t>
            </a:r>
            <a:endParaRPr>
              <a:solidFill>
                <a:srgbClr val="000000"/>
              </a:solidFill>
            </a:endParaRPr>
          </a:p>
          <a:p>
            <a:pPr marL="285750" indent="-285750" algn="just">
              <a:lnSpc>
                <a:spcPct val="150000"/>
              </a:lnSpc>
              <a:buClr>
                <a:srgbClr val="000000"/>
              </a:buClr>
              <a:buSzPct val="100000"/>
              <a:buChar char="❑"/>
              <a:defRPr b="1" sz="1600">
                <a:latin typeface="Monserat"/>
                <a:ea typeface="Monserat"/>
                <a:cs typeface="Monserat"/>
                <a:sym typeface="Monserat"/>
              </a:defRPr>
            </a:pPr>
            <a:r>
              <a:t>Low crop establishment rate</a:t>
            </a:r>
            <a:endParaRPr>
              <a:solidFill>
                <a:srgbClr val="000000"/>
              </a:solidFill>
            </a:endParaRPr>
          </a:p>
          <a:p>
            <a:pPr marL="285750" indent="-285750" algn="just">
              <a:lnSpc>
                <a:spcPct val="150000"/>
              </a:lnSpc>
              <a:buClr>
                <a:srgbClr val="000000"/>
              </a:buClr>
              <a:buSzPct val="100000"/>
              <a:buChar char="❑"/>
              <a:defRPr b="1" sz="1600">
                <a:latin typeface="Monserat"/>
                <a:ea typeface="Monserat"/>
                <a:cs typeface="Monserat"/>
                <a:sym typeface="Monserat"/>
              </a:defRPr>
            </a:pPr>
            <a:r>
              <a:t>Stunted vegetative growth</a:t>
            </a:r>
            <a:endParaRPr>
              <a:solidFill>
                <a:srgbClr val="000000"/>
              </a:solidFill>
            </a:endParaRPr>
          </a:p>
          <a:p>
            <a:pPr marL="285750" indent="-285750" algn="just">
              <a:lnSpc>
                <a:spcPct val="150000"/>
              </a:lnSpc>
              <a:buClr>
                <a:srgbClr val="000000"/>
              </a:buClr>
              <a:buSzPct val="100000"/>
              <a:buChar char="❑"/>
              <a:defRPr b="1" sz="1600">
                <a:latin typeface="Monserat"/>
                <a:ea typeface="Monserat"/>
                <a:cs typeface="Monserat"/>
                <a:sym typeface="Monserat"/>
              </a:defRPr>
            </a:pPr>
            <a:r>
              <a:t>Pests and diseases infestation</a:t>
            </a:r>
            <a:endParaRPr>
              <a:solidFill>
                <a:srgbClr val="000000"/>
              </a:solidFill>
            </a:endParaRPr>
          </a:p>
          <a:p>
            <a:pPr marL="285750" indent="-285750" algn="just">
              <a:lnSpc>
                <a:spcPct val="150000"/>
              </a:lnSpc>
              <a:buClr>
                <a:srgbClr val="000000"/>
              </a:buClr>
              <a:buSzPct val="100000"/>
              <a:buChar char="❑"/>
              <a:defRPr b="1" sz="1600">
                <a:latin typeface="Monserat"/>
                <a:ea typeface="Monserat"/>
                <a:cs typeface="Monserat"/>
                <a:sym typeface="Monserat"/>
              </a:defRPr>
            </a:pPr>
            <a:r>
              <a:t>Unstable soil pH (acidic soils)</a:t>
            </a:r>
            <a:endParaRPr>
              <a:solidFill>
                <a:srgbClr val="000000"/>
              </a:solidFill>
            </a:endParaRPr>
          </a:p>
          <a:p>
            <a:pPr marL="285750" indent="-285750" algn="just">
              <a:lnSpc>
                <a:spcPct val="150000"/>
              </a:lnSpc>
              <a:buClr>
                <a:srgbClr val="000000"/>
              </a:buClr>
              <a:buSzPct val="100000"/>
              <a:buChar char="❑"/>
              <a:defRPr b="1" sz="1600">
                <a:latin typeface="Monserat"/>
                <a:ea typeface="Monserat"/>
                <a:cs typeface="Monserat"/>
                <a:sym typeface="Monserat"/>
              </a:defRPr>
            </a:pPr>
            <a:r>
              <a:t>Poor flowering and fruit formation</a:t>
            </a:r>
            <a:endParaRPr>
              <a:solidFill>
                <a:srgbClr val="000000"/>
              </a:solidFill>
            </a:endParaRPr>
          </a:p>
          <a:p>
            <a:pPr marL="285750" indent="-285750" algn="just">
              <a:lnSpc>
                <a:spcPct val="150000"/>
              </a:lnSpc>
              <a:buClr>
                <a:srgbClr val="000000"/>
              </a:buClr>
              <a:buSzPct val="100000"/>
              <a:buChar char="❑"/>
              <a:defRPr b="1" sz="1600">
                <a:latin typeface="Monserat"/>
                <a:ea typeface="Monserat"/>
                <a:cs typeface="Monserat"/>
                <a:sym typeface="Monserat"/>
              </a:defRPr>
            </a:pPr>
            <a:r>
              <a:t>Low yield and poor crop quality</a:t>
            </a:r>
            <a:endParaRPr>
              <a:solidFill>
                <a:srgbClr val="000000"/>
              </a:solidFill>
            </a:endParaRPr>
          </a:p>
          <a:p>
            <a:pPr marL="285750" indent="-285750" algn="just">
              <a:lnSpc>
                <a:spcPct val="150000"/>
              </a:lnSpc>
              <a:buClr>
                <a:srgbClr val="000000"/>
              </a:buClr>
              <a:buSzPct val="100000"/>
              <a:buChar char="❑"/>
              <a:defRPr b="1" sz="1600">
                <a:latin typeface="Monserat"/>
                <a:ea typeface="Monserat"/>
                <a:cs typeface="Monserat"/>
                <a:sym typeface="Monserat"/>
              </a:defRPr>
            </a:pPr>
            <a:r>
              <a:t>Short shelf life (high perishability)</a:t>
            </a:r>
          </a:p>
        </p:txBody>
      </p:sp>
      <p:sp>
        <p:nvSpPr>
          <p:cNvPr id="149" name="TextBox 10"/>
          <p:cNvSpPr txBox="1"/>
          <p:nvPr/>
        </p:nvSpPr>
        <p:spPr>
          <a:xfrm>
            <a:off x="1132608" y="578436"/>
            <a:ext cx="7656023" cy="3327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defRPr b="1" sz="1600">
                <a:solidFill>
                  <a:schemeClr val="accent4">
                    <a:lumOff val="44000"/>
                  </a:schemeClr>
                </a:solidFill>
                <a:latin typeface="Bahnschrift Condensed"/>
                <a:ea typeface="Bahnschrift Condensed"/>
                <a:cs typeface="Bahnschrift Condensed"/>
                <a:sym typeface="Bahnschrift Condensed"/>
              </a:defRPr>
            </a:lvl1pPr>
          </a:lstStyle>
          <a:p>
            <a:pPr/>
            <a:r>
              <a:t>GENERAL FARMERS’ PROBLEMS SOLVED WITH MOGLOOP</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52"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153"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54"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55" name="Google Shape;204;p34"/>
          <p:cNvSpPr/>
          <p:nvPr/>
        </p:nvSpPr>
        <p:spPr>
          <a:xfrm rot="16200000">
            <a:off x="-346029" y="350177"/>
            <a:ext cx="835441" cy="135084"/>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56" name="Title 1"/>
          <p:cNvSpPr txBox="1"/>
          <p:nvPr>
            <p:ph type="title"/>
          </p:nvPr>
        </p:nvSpPr>
        <p:spPr>
          <a:xfrm>
            <a:off x="1133581" y="-1"/>
            <a:ext cx="7657128" cy="581893"/>
          </a:xfrm>
          <a:prstGeom prst="rect">
            <a:avLst/>
          </a:prstGeom>
          <a:solidFill>
            <a:srgbClr val="001236"/>
          </a:solidFill>
        </p:spPr>
        <p:txBody>
          <a:bodyPr/>
          <a:lstStyle/>
          <a:p>
            <a:pPr algn="ctr">
              <a:defRPr sz="2000">
                <a:solidFill>
                  <a:schemeClr val="accent4">
                    <a:lumOff val="44000"/>
                  </a:schemeClr>
                </a:solidFill>
                <a:latin typeface="Montserat"/>
                <a:ea typeface="Montserat"/>
                <a:cs typeface="Montserat"/>
                <a:sym typeface="Montserat"/>
              </a:defRPr>
            </a:pPr>
            <a:r>
              <a:t>MOGLOOP </a:t>
            </a:r>
            <a:r>
              <a:rPr>
                <a:solidFill>
                  <a:srgbClr val="FF0000"/>
                </a:solidFill>
              </a:rPr>
              <a:t>CAUTION!</a:t>
            </a:r>
          </a:p>
        </p:txBody>
      </p:sp>
      <p:pic>
        <p:nvPicPr>
          <p:cNvPr id="157" name="Picture 21" descr="Picture 21"/>
          <p:cNvPicPr>
            <a:picLocks noChangeAspect="1"/>
          </p:cNvPicPr>
          <p:nvPr/>
        </p:nvPicPr>
        <p:blipFill>
          <a:blip r:embed="rId2">
            <a:extLst/>
          </a:blip>
          <a:stretch>
            <a:fillRect/>
          </a:stretch>
        </p:blipFill>
        <p:spPr>
          <a:xfrm>
            <a:off x="149623" y="135082"/>
            <a:ext cx="837514" cy="700356"/>
          </a:xfrm>
          <a:prstGeom prst="rect">
            <a:avLst/>
          </a:prstGeom>
          <a:ln>
            <a:solidFill>
              <a:schemeClr val="accent4">
                <a:lumOff val="44000"/>
              </a:schemeClr>
            </a:solidFill>
          </a:ln>
        </p:spPr>
      </p:pic>
      <p:pic>
        <p:nvPicPr>
          <p:cNvPr id="158" name="Picture 22" descr="Picture 22"/>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
        <p:nvSpPr>
          <p:cNvPr id="159" name="TextBox 3"/>
          <p:cNvSpPr txBox="1"/>
          <p:nvPr/>
        </p:nvSpPr>
        <p:spPr>
          <a:xfrm>
            <a:off x="1096172" y="623456"/>
            <a:ext cx="7648817" cy="420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gn="just">
              <a:buClr>
                <a:srgbClr val="000000"/>
              </a:buClr>
              <a:buSzPct val="100000"/>
              <a:buChar char="▪"/>
              <a:defRPr b="1" sz="1500">
                <a:solidFill>
                  <a:srgbClr val="000000"/>
                </a:solidFill>
                <a:latin typeface="Monserat"/>
                <a:ea typeface="Monserat"/>
                <a:cs typeface="Monserat"/>
                <a:sym typeface="Monserat"/>
              </a:defRPr>
            </a:pPr>
            <a:r>
              <a:t>The microorganisms, amino acids and enzymes are </a:t>
            </a:r>
            <a:r>
              <a:rPr>
                <a:solidFill>
                  <a:srgbClr val="040404"/>
                </a:solidFill>
              </a:rPr>
              <a:t>immobilized in the form of MOGLOOP enzymal fertilizer in package. For their mobilization, 1litre of the fertilizer should be mixed with at least 200litres of water</a:t>
            </a:r>
            <a:r>
              <a:rPr>
                <a:solidFill>
                  <a:srgbClr val="FF0000"/>
                </a:solidFill>
              </a:rPr>
              <a:t>!!!</a:t>
            </a:r>
            <a:r>
              <a:rPr>
                <a:solidFill>
                  <a:srgbClr val="040404"/>
                </a:solidFill>
              </a:rPr>
              <a:t> </a:t>
            </a:r>
          </a:p>
          <a:p>
            <a:pPr marL="285750" indent="-285750" algn="just">
              <a:buClr>
                <a:srgbClr val="000000"/>
              </a:buClr>
              <a:buSzPct val="100000"/>
              <a:buChar char="▪"/>
              <a:defRPr b="1" sz="1500">
                <a:latin typeface="Monserat"/>
                <a:ea typeface="Monserat"/>
                <a:cs typeface="Monserat"/>
                <a:sym typeface="Monserat"/>
              </a:defRPr>
            </a:pPr>
          </a:p>
          <a:p>
            <a:pPr marL="285750" indent="-285750" algn="just">
              <a:buClr>
                <a:srgbClr val="000000"/>
              </a:buClr>
              <a:buSzPct val="100000"/>
              <a:buChar char="▪"/>
              <a:defRPr b="1" sz="1500">
                <a:latin typeface="Monserat"/>
                <a:ea typeface="Monserat"/>
                <a:cs typeface="Monserat"/>
                <a:sym typeface="Monserat"/>
              </a:defRPr>
            </a:pPr>
            <a:r>
              <a:t>Never apply to soil that is completely dry and/or weedy. Firstly, the soil should be annealed or given water before fertilizer application</a:t>
            </a:r>
            <a:r>
              <a:rPr>
                <a:solidFill>
                  <a:srgbClr val="FF0000"/>
                </a:solidFill>
              </a:rPr>
              <a:t>!!!</a:t>
            </a:r>
            <a:endParaRPr>
              <a:solidFill>
                <a:srgbClr val="000000"/>
              </a:solidFill>
            </a:endParaRPr>
          </a:p>
          <a:p>
            <a:pPr marL="285750" indent="-285750" algn="just">
              <a:buClr>
                <a:srgbClr val="000000"/>
              </a:buClr>
              <a:buSzPct val="100000"/>
              <a:buChar char="▪"/>
              <a:defRPr b="1" sz="1500">
                <a:latin typeface="Monserat"/>
                <a:ea typeface="Monserat"/>
                <a:cs typeface="Monserat"/>
                <a:sym typeface="Monserat"/>
              </a:defRPr>
            </a:pPr>
          </a:p>
          <a:p>
            <a:pPr marL="285750" indent="-285750" algn="just">
              <a:buClr>
                <a:srgbClr val="000000"/>
              </a:buClr>
              <a:buSzPct val="100000"/>
              <a:buChar char="▪"/>
              <a:defRPr b="1" sz="1500">
                <a:latin typeface="Monserat"/>
                <a:ea typeface="Monserat"/>
                <a:cs typeface="Monserat"/>
                <a:sym typeface="Monserat"/>
              </a:defRPr>
            </a:pPr>
            <a:r>
              <a:t>This fertilizer can be used by mixing with fungicide or insecticide or herbicides or inorganic fertilizers. However, it should not be mixed directly with chlorinated city water. Rest chlorinated water for at least 24hours before the fertilizer usage</a:t>
            </a:r>
            <a:r>
              <a:rPr>
                <a:solidFill>
                  <a:srgbClr val="FF0000"/>
                </a:solidFill>
              </a:rPr>
              <a:t>!!!</a:t>
            </a:r>
            <a:endParaRPr>
              <a:solidFill>
                <a:srgbClr val="000000"/>
              </a:solidFill>
            </a:endParaRPr>
          </a:p>
          <a:p>
            <a:pPr marL="285750" indent="-285750" algn="just">
              <a:buClr>
                <a:srgbClr val="000000"/>
              </a:buClr>
              <a:buSzPct val="100000"/>
              <a:buChar char="▪"/>
              <a:defRPr b="1" sz="1500">
                <a:latin typeface="Monserat"/>
                <a:ea typeface="Monserat"/>
                <a:cs typeface="Monserat"/>
                <a:sym typeface="Monserat"/>
              </a:defRPr>
            </a:pPr>
          </a:p>
          <a:p>
            <a:pPr marL="285750" indent="-285750" algn="just">
              <a:buClr>
                <a:srgbClr val="000000"/>
              </a:buClr>
              <a:buSzPct val="100000"/>
              <a:buChar char="▪"/>
              <a:defRPr b="1" sz="1500">
                <a:latin typeface="Monserat"/>
                <a:ea typeface="Monserat"/>
                <a:cs typeface="Monserat"/>
                <a:sym typeface="Monserat"/>
              </a:defRPr>
            </a:pPr>
            <a:r>
              <a:t>If the use disinfectant is required, allow at least 48hrs before and after fertilizer application. Otherwise, the effect of the fertilizer will reduce drastically</a:t>
            </a:r>
            <a:r>
              <a:rPr>
                <a:solidFill>
                  <a:srgbClr val="FF0000"/>
                </a:solidFill>
              </a:rPr>
              <a:t>!!!</a:t>
            </a:r>
            <a:endParaRPr>
              <a:solidFill>
                <a:srgbClr val="000000"/>
              </a:solidFill>
            </a:endParaRPr>
          </a:p>
          <a:p>
            <a:pPr marL="285750" indent="-285750" algn="just">
              <a:buClr>
                <a:srgbClr val="000000"/>
              </a:buClr>
              <a:buSzPct val="100000"/>
              <a:buChar char="▪"/>
              <a:defRPr b="1" sz="1500">
                <a:latin typeface="Monserat"/>
                <a:ea typeface="Monserat"/>
                <a:cs typeface="Monserat"/>
                <a:sym typeface="Monserat"/>
              </a:defRPr>
            </a:pPr>
          </a:p>
          <a:p>
            <a:pPr marL="285750" indent="-285750" algn="just">
              <a:buClr>
                <a:srgbClr val="000000"/>
              </a:buClr>
              <a:buSzPct val="100000"/>
              <a:buChar char="▪"/>
              <a:defRPr b="1" sz="1500">
                <a:latin typeface="Monserat"/>
                <a:ea typeface="Monserat"/>
                <a:cs typeface="Monserat"/>
                <a:sym typeface="Monserat"/>
              </a:defRPr>
            </a:pPr>
            <a:r>
              <a:t>We do not recommend our fertilizer as a chemical or organic drug. It works to improve plant structure and boost plant immune system on its own through natural methods</a:t>
            </a:r>
            <a:r>
              <a:rPr>
                <a:solidFill>
                  <a:srgbClr val="FF0000"/>
                </a:solidFill>
              </a:rPr>
              <a: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62"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163" name="Google Shape;204;p34"/>
          <p:cNvSpPr/>
          <p:nvPr/>
        </p:nvSpPr>
        <p:spPr>
          <a:xfrm rot="16200000">
            <a:off x="-340831" y="4663432"/>
            <a:ext cx="825046" cy="135083"/>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64"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65" name="Google Shape;204;p34"/>
          <p:cNvSpPr/>
          <p:nvPr/>
        </p:nvSpPr>
        <p:spPr>
          <a:xfrm rot="16200000">
            <a:off x="-328846" y="332023"/>
            <a:ext cx="800104" cy="136054"/>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66"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CONTENT</a:t>
            </a:r>
          </a:p>
        </p:txBody>
      </p:sp>
      <p:pic>
        <p:nvPicPr>
          <p:cNvPr id="167" name="Picture 21" descr="Picture 21"/>
          <p:cNvPicPr>
            <a:picLocks noChangeAspect="1"/>
          </p:cNvPicPr>
          <p:nvPr/>
        </p:nvPicPr>
        <p:blipFill>
          <a:blip r:embed="rId2">
            <a:extLst/>
          </a:blip>
          <a:stretch>
            <a:fillRect/>
          </a:stretch>
        </p:blipFill>
        <p:spPr>
          <a:xfrm>
            <a:off x="149623" y="135082"/>
            <a:ext cx="837514" cy="665022"/>
          </a:xfrm>
          <a:prstGeom prst="rect">
            <a:avLst/>
          </a:prstGeom>
          <a:ln>
            <a:solidFill>
              <a:schemeClr val="accent4">
                <a:lumOff val="44000"/>
              </a:schemeClr>
            </a:solidFill>
          </a:ln>
        </p:spPr>
      </p:pic>
      <p:sp>
        <p:nvSpPr>
          <p:cNvPr id="168" name="TextBox 3"/>
          <p:cNvSpPr txBox="1"/>
          <p:nvPr/>
        </p:nvSpPr>
        <p:spPr>
          <a:xfrm>
            <a:off x="1179300" y="644237"/>
            <a:ext cx="7565689" cy="446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sz="1500">
                <a:solidFill>
                  <a:srgbClr val="C00000"/>
                </a:solidFill>
                <a:latin typeface="Monserat"/>
                <a:ea typeface="Monserat"/>
                <a:cs typeface="Monserat"/>
                <a:sym typeface="Monserat"/>
              </a:defRPr>
            </a:pPr>
            <a:r>
              <a:t>A. Guaranteed Content (W / W):                   </a:t>
            </a:r>
            <a:endParaRPr>
              <a:solidFill>
                <a:srgbClr val="000000"/>
              </a:solidFill>
            </a:endParaRPr>
          </a:p>
          <a:p>
            <a:pPr marL="285750" indent="-285750" algn="just">
              <a:buClr>
                <a:srgbClr val="000000"/>
              </a:buClr>
              <a:buSzPct val="100000"/>
              <a:buChar char="❑"/>
              <a:defRPr b="1">
                <a:solidFill>
                  <a:srgbClr val="000000"/>
                </a:solidFill>
                <a:latin typeface="Monserat"/>
                <a:ea typeface="Monserat"/>
                <a:cs typeface="Monserat"/>
                <a:sym typeface="Monserat"/>
              </a:defRPr>
            </a:pPr>
            <a:r>
              <a:t>Total Organic Matter        :    35%</a:t>
            </a:r>
          </a:p>
          <a:p>
            <a:pPr marL="285750" indent="-285750" algn="just">
              <a:buClr>
                <a:srgbClr val="000000"/>
              </a:buClr>
              <a:buSzPct val="100000"/>
              <a:buChar char="❑"/>
              <a:defRPr b="1">
                <a:solidFill>
                  <a:srgbClr val="000000"/>
                </a:solidFill>
                <a:latin typeface="Monserat"/>
                <a:ea typeface="Monserat"/>
                <a:cs typeface="Monserat"/>
                <a:sym typeface="Monserat"/>
              </a:defRPr>
            </a:pPr>
            <a:r>
              <a:t>Organic Carbon	            :    14% </a:t>
            </a:r>
          </a:p>
          <a:p>
            <a:pPr marL="285750" indent="-285750" algn="just">
              <a:buClr>
                <a:srgbClr val="000000"/>
              </a:buClr>
              <a:buSzPct val="100000"/>
              <a:buChar char="❑"/>
              <a:defRPr b="1">
                <a:solidFill>
                  <a:srgbClr val="000000"/>
                </a:solidFill>
                <a:latin typeface="Monserat"/>
                <a:ea typeface="Monserat"/>
                <a:cs typeface="Monserat"/>
                <a:sym typeface="Monserat"/>
              </a:defRPr>
            </a:pPr>
            <a:r>
              <a:t>Total Nitrogen	            :    1.5%</a:t>
            </a:r>
          </a:p>
          <a:p>
            <a:pPr marL="285750" indent="-285750" algn="just">
              <a:buClr>
                <a:srgbClr val="000000"/>
              </a:buClr>
              <a:buSzPct val="100000"/>
              <a:buChar char="❑"/>
              <a:defRPr b="1">
                <a:solidFill>
                  <a:srgbClr val="000000"/>
                </a:solidFill>
                <a:latin typeface="Monserat"/>
                <a:ea typeface="Monserat"/>
                <a:cs typeface="Monserat"/>
                <a:sym typeface="Monserat"/>
              </a:defRPr>
            </a:pPr>
            <a:r>
              <a:t>Water Soluble K</a:t>
            </a:r>
            <a:r>
              <a:rPr sz="1000"/>
              <a:t>2</a:t>
            </a:r>
            <a:r>
              <a:t>O           :    3.5%</a:t>
            </a:r>
          </a:p>
          <a:p>
            <a:pPr marL="285750" indent="-285750" algn="just">
              <a:buClr>
                <a:srgbClr val="000000"/>
              </a:buClr>
              <a:buSzPct val="100000"/>
              <a:buChar char="❑"/>
              <a:defRPr b="1">
                <a:solidFill>
                  <a:srgbClr val="000000"/>
                </a:solidFill>
                <a:latin typeface="Monserat"/>
                <a:ea typeface="Monserat"/>
                <a:cs typeface="Monserat"/>
                <a:sym typeface="Monserat"/>
              </a:defRPr>
            </a:pPr>
            <a:r>
              <a:t>pH Range                          :    4 – 6</a:t>
            </a:r>
          </a:p>
          <a:p>
            <a:pPr marL="285750" indent="-285750" algn="just">
              <a:buClr>
                <a:srgbClr val="000000"/>
              </a:buClr>
              <a:buSzPct val="100000"/>
              <a:buChar char="❑"/>
              <a:defRPr b="1">
                <a:solidFill>
                  <a:srgbClr val="000000"/>
                </a:solidFill>
                <a:latin typeface="Monserat"/>
                <a:ea typeface="Monserat"/>
                <a:cs typeface="Monserat"/>
                <a:sym typeface="Monserat"/>
              </a:defRPr>
            </a:pPr>
            <a:r>
              <a:t>Binding Antibody Unit     :    </a:t>
            </a:r>
            <a:r>
              <a:rPr>
                <a:solidFill>
                  <a:srgbClr val="040404"/>
                </a:solidFill>
              </a:rPr>
              <a:t>40/mL  enzyme per 1mm</a:t>
            </a:r>
            <a:r>
              <a:t>	</a:t>
            </a:r>
          </a:p>
          <a:p>
            <a:pPr algn="just">
              <a:defRPr b="1">
                <a:solidFill>
                  <a:srgbClr val="000000"/>
                </a:solidFill>
                <a:latin typeface="Monserat"/>
                <a:ea typeface="Monserat"/>
                <a:cs typeface="Monserat"/>
                <a:sym typeface="Monserat"/>
              </a:defRPr>
            </a:pPr>
          </a:p>
          <a:p>
            <a:pPr algn="just">
              <a:defRPr b="1" sz="1500">
                <a:solidFill>
                  <a:srgbClr val="C00000"/>
                </a:solidFill>
                <a:latin typeface="Monserat"/>
                <a:ea typeface="Monserat"/>
                <a:cs typeface="Monserat"/>
                <a:sym typeface="Monserat"/>
              </a:defRPr>
            </a:pPr>
            <a:r>
              <a:t>B. L-Alfa Amino Acids:</a:t>
            </a:r>
            <a:endParaRPr>
              <a:solidFill>
                <a:srgbClr val="000000"/>
              </a:solidFill>
            </a:endParaRPr>
          </a:p>
          <a:p>
            <a:pPr marL="285750" indent="-285750" algn="just">
              <a:buClr>
                <a:srgbClr val="000000"/>
              </a:buClr>
              <a:buSzPct val="100000"/>
              <a:buChar char="❑"/>
              <a:defRPr b="1">
                <a:solidFill>
                  <a:srgbClr val="000000"/>
                </a:solidFill>
                <a:latin typeface="Monserat"/>
                <a:ea typeface="Monserat"/>
                <a:cs typeface="Monserat"/>
                <a:sym typeface="Monserat"/>
              </a:defRPr>
            </a:pPr>
            <a:r>
              <a:t>L-Aspartic Acid, L-Glutamic Acid, L-Arginine, L-Cysteine</a:t>
            </a:r>
          </a:p>
          <a:p>
            <a:pPr marL="285750" indent="-285750" algn="just">
              <a:buClr>
                <a:srgbClr val="000000"/>
              </a:buClr>
              <a:buSzPct val="100000"/>
              <a:buChar char="❑"/>
              <a:defRPr b="1">
                <a:solidFill>
                  <a:srgbClr val="000000"/>
                </a:solidFill>
                <a:latin typeface="Monserat"/>
                <a:ea typeface="Monserat"/>
                <a:cs typeface="Monserat"/>
                <a:sym typeface="Monserat"/>
              </a:defRPr>
            </a:pPr>
            <a:r>
              <a:t>L-Histidine, L-Alanine, L-Lysine, L-Methionine, L-Proline</a:t>
            </a:r>
          </a:p>
          <a:p>
            <a:pPr marL="285750" indent="-285750" algn="just">
              <a:buClr>
                <a:srgbClr val="000000"/>
              </a:buClr>
              <a:buSzPct val="100000"/>
              <a:buChar char="❑"/>
              <a:defRPr b="1">
                <a:solidFill>
                  <a:srgbClr val="000000"/>
                </a:solidFill>
                <a:latin typeface="Monserat"/>
                <a:ea typeface="Monserat"/>
                <a:cs typeface="Monserat"/>
                <a:sym typeface="Monserat"/>
              </a:defRPr>
            </a:pPr>
            <a:r>
              <a:t>L-Serine, L-Threonine, L-Tryptophan and L-Valine</a:t>
            </a:r>
          </a:p>
          <a:p>
            <a:pPr marL="285750" indent="-285750" algn="just">
              <a:buClr>
                <a:srgbClr val="000000"/>
              </a:buClr>
              <a:buSzPct val="100000"/>
              <a:buChar char="❑"/>
              <a:defRPr b="1">
                <a:solidFill>
                  <a:srgbClr val="000000"/>
                </a:solidFill>
                <a:latin typeface="Monserat"/>
                <a:ea typeface="Monserat"/>
                <a:cs typeface="Monserat"/>
                <a:sym typeface="Monserat"/>
              </a:defRPr>
            </a:pPr>
          </a:p>
          <a:p>
            <a:pPr algn="just">
              <a:defRPr b="1" sz="1500">
                <a:solidFill>
                  <a:srgbClr val="C00000"/>
                </a:solidFill>
                <a:latin typeface="Monserat"/>
                <a:ea typeface="Monserat"/>
                <a:cs typeface="Monserat"/>
                <a:sym typeface="Monserat"/>
              </a:defRPr>
            </a:pPr>
            <a:r>
              <a:t>C. Enzymes:</a:t>
            </a:r>
            <a:endParaRPr>
              <a:solidFill>
                <a:srgbClr val="000000"/>
              </a:solidFill>
            </a:endParaRPr>
          </a:p>
          <a:p>
            <a:pPr marL="285750" indent="-285750" algn="just">
              <a:buClr>
                <a:srgbClr val="000000"/>
              </a:buClr>
              <a:buSzPct val="100000"/>
              <a:buChar char="❑"/>
              <a:defRPr b="1">
                <a:solidFill>
                  <a:srgbClr val="000000"/>
                </a:solidFill>
                <a:latin typeface="Monserat"/>
                <a:ea typeface="Monserat"/>
                <a:cs typeface="Monserat"/>
                <a:sym typeface="Monserat"/>
              </a:defRPr>
            </a:pPr>
            <a:r>
              <a:t>Alkaline Proteinase, Amylosine, Gluco-amylase, Xylanasa</a:t>
            </a:r>
          </a:p>
          <a:p>
            <a:pPr marL="285750" indent="-285750" algn="just">
              <a:buClr>
                <a:srgbClr val="000000"/>
              </a:buClr>
              <a:buSzPct val="100000"/>
              <a:buChar char="❑"/>
              <a:defRPr b="1">
                <a:solidFill>
                  <a:srgbClr val="000000"/>
                </a:solidFill>
                <a:latin typeface="Monserat"/>
                <a:ea typeface="Monserat"/>
                <a:cs typeface="Monserat"/>
                <a:sym typeface="Monserat"/>
              </a:defRPr>
            </a:pPr>
            <a:r>
              <a:t>Lipase, Lyase, Rubisco, Transglutaminase, Nitrogenase</a:t>
            </a:r>
          </a:p>
          <a:p>
            <a:pPr marL="285750" indent="-285750" algn="just">
              <a:buClr>
                <a:srgbClr val="000000"/>
              </a:buClr>
              <a:buSzPct val="100000"/>
              <a:buChar char="❑"/>
              <a:defRPr b="1">
                <a:solidFill>
                  <a:srgbClr val="000000"/>
                </a:solidFill>
                <a:latin typeface="Monserat"/>
                <a:ea typeface="Monserat"/>
                <a:cs typeface="Monserat"/>
                <a:sym typeface="Monserat"/>
              </a:defRPr>
            </a:pPr>
            <a:r>
              <a:t>Catalase, Lipoxygenase, Isomerase, Urease, Kitinase</a:t>
            </a:r>
          </a:p>
          <a:p>
            <a:pPr marL="285750" indent="-285750" algn="just">
              <a:buClr>
                <a:srgbClr val="000000"/>
              </a:buClr>
              <a:buSzPct val="100000"/>
              <a:buChar char="❑"/>
              <a:defRPr b="1">
                <a:solidFill>
                  <a:srgbClr val="000000"/>
                </a:solidFill>
                <a:latin typeface="Monserat"/>
                <a:ea typeface="Monserat"/>
                <a:cs typeface="Monserat"/>
                <a:sym typeface="Monserat"/>
              </a:defRPr>
            </a:pPr>
          </a:p>
          <a:p>
            <a:pPr algn="just">
              <a:defRPr b="1" sz="1500">
                <a:solidFill>
                  <a:srgbClr val="C00000"/>
                </a:solidFill>
                <a:latin typeface="Monserat"/>
                <a:ea typeface="Monserat"/>
                <a:cs typeface="Monserat"/>
                <a:sym typeface="Monserat"/>
              </a:defRPr>
            </a:pPr>
            <a:r>
              <a:t>D. Bacteria</a:t>
            </a:r>
            <a:endParaRPr>
              <a:solidFill>
                <a:srgbClr val="000000"/>
              </a:solidFill>
            </a:endParaRPr>
          </a:p>
          <a:p>
            <a:pPr marL="285750" indent="-285750" algn="just">
              <a:buClr>
                <a:srgbClr val="000000"/>
              </a:buClr>
              <a:buSzPct val="100000"/>
              <a:buChar char="❑"/>
              <a:defRPr b="1">
                <a:solidFill>
                  <a:srgbClr val="000000"/>
                </a:solidFill>
                <a:latin typeface="Monserat"/>
                <a:ea typeface="Monserat"/>
                <a:cs typeface="Monserat"/>
                <a:sym typeface="Monserat"/>
              </a:defRPr>
            </a:pPr>
            <a:r>
              <a:t>Plant Growth Promoting Rhizobacteria (PGPR) </a:t>
            </a:r>
          </a:p>
        </p:txBody>
      </p:sp>
      <p:pic>
        <p:nvPicPr>
          <p:cNvPr id="169" name="Picture 10" descr="Picture 10"/>
          <p:cNvPicPr>
            <a:picLocks noChangeAspect="1"/>
          </p:cNvPicPr>
          <p:nvPr/>
        </p:nvPicPr>
        <p:blipFill>
          <a:blip r:embed="rId3">
            <a:extLst/>
          </a:blip>
          <a:stretch>
            <a:fillRect/>
          </a:stretch>
        </p:blipFill>
        <p:spPr>
          <a:xfrm>
            <a:off x="139232" y="4318451"/>
            <a:ext cx="847904" cy="69735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72"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173"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74"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75" name="Google Shape;204;p34"/>
          <p:cNvSpPr/>
          <p:nvPr/>
        </p:nvSpPr>
        <p:spPr>
          <a:xfrm rot="16200000">
            <a:off x="-347852" y="351029"/>
            <a:ext cx="848506" cy="146446"/>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76"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CONTENT</a:t>
            </a:r>
          </a:p>
        </p:txBody>
      </p:sp>
      <p:pic>
        <p:nvPicPr>
          <p:cNvPr id="177" name="Picture 21" descr="Picture 21"/>
          <p:cNvPicPr>
            <a:picLocks noChangeAspect="1"/>
          </p:cNvPicPr>
          <p:nvPr/>
        </p:nvPicPr>
        <p:blipFill>
          <a:blip r:embed="rId2">
            <a:extLst/>
          </a:blip>
          <a:stretch>
            <a:fillRect/>
          </a:stretch>
        </p:blipFill>
        <p:spPr>
          <a:xfrm>
            <a:off x="160015" y="135082"/>
            <a:ext cx="827122" cy="713421"/>
          </a:xfrm>
          <a:prstGeom prst="rect">
            <a:avLst/>
          </a:prstGeom>
          <a:ln>
            <a:solidFill>
              <a:schemeClr val="accent4">
                <a:lumOff val="44000"/>
              </a:schemeClr>
            </a:solidFill>
          </a:ln>
        </p:spPr>
      </p:pic>
      <p:sp>
        <p:nvSpPr>
          <p:cNvPr id="178" name="TextBox 3"/>
          <p:cNvSpPr txBox="1"/>
          <p:nvPr/>
        </p:nvSpPr>
        <p:spPr>
          <a:xfrm>
            <a:off x="1179300" y="1163787"/>
            <a:ext cx="7565689" cy="397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just">
              <a:buClr>
                <a:srgbClr val="000000"/>
              </a:buClr>
              <a:buSzPct val="100000"/>
              <a:buAutoNum type="arabicPeriod" startAt="1"/>
              <a:defRPr b="1" u="sng">
                <a:solidFill>
                  <a:srgbClr val="C00000"/>
                </a:solidFill>
                <a:latin typeface="Monserat"/>
                <a:ea typeface="Monserat"/>
                <a:cs typeface="Monserat"/>
                <a:sym typeface="Monserat"/>
              </a:defRPr>
            </a:pPr>
            <a:r>
              <a:t>L-Aspartic Acid</a:t>
            </a:r>
            <a:r>
              <a:rPr u="none">
                <a:solidFill>
                  <a:srgbClr val="000000"/>
                </a:solidFill>
              </a:rPr>
              <a:t>:  It helps in germination; has high chelating power.</a:t>
            </a:r>
            <a:endParaRPr>
              <a:solidFill>
                <a:srgbClr val="000000"/>
              </a:solidFill>
            </a:endParaRPr>
          </a:p>
          <a:p>
            <a:pPr marL="342900" indent="-342900" algn="just">
              <a:buClr>
                <a:srgbClr val="000000"/>
              </a:buClr>
              <a:buSzPct val="100000"/>
              <a:buAutoNum type="arabicPeriod" startAt="1"/>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3"/>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2"/>
              <a:defRPr b="1" u="sng">
                <a:solidFill>
                  <a:srgbClr val="C00000"/>
                </a:solidFill>
                <a:latin typeface="Monserat"/>
                <a:ea typeface="Monserat"/>
                <a:cs typeface="Monserat"/>
                <a:sym typeface="Monserat"/>
              </a:defRPr>
            </a:pPr>
            <a:r>
              <a:t>L-Glutamic Acid</a:t>
            </a:r>
            <a:r>
              <a:rPr u="none">
                <a:solidFill>
                  <a:srgbClr val="000000"/>
                </a:solidFill>
              </a:rPr>
              <a:t>: It accelerates growth; has high chelating power; allows intake of other amino acids.</a:t>
            </a:r>
            <a:endParaRPr>
              <a:solidFill>
                <a:srgbClr val="000000"/>
              </a:solidFill>
            </a:endParaRPr>
          </a:p>
          <a:p>
            <a:pPr marL="342900" indent="-342900" algn="just">
              <a:buClr>
                <a:srgbClr val="000000"/>
              </a:buClr>
              <a:buSzPct val="100000"/>
              <a:buAutoNum type="arabicPeriod" startAt="2"/>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4"/>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3"/>
              <a:defRPr b="1" u="sng">
                <a:solidFill>
                  <a:srgbClr val="C00000"/>
                </a:solidFill>
                <a:latin typeface="Monserat"/>
                <a:ea typeface="Monserat"/>
                <a:cs typeface="Monserat"/>
                <a:sym typeface="Monserat"/>
              </a:defRPr>
            </a:pPr>
            <a:r>
              <a:t>L-Arginine</a:t>
            </a:r>
            <a:r>
              <a:rPr u="none">
                <a:solidFill>
                  <a:srgbClr val="000000"/>
                </a:solidFill>
              </a:rPr>
              <a:t>: It helps germination; increases resistance to cold.</a:t>
            </a:r>
            <a:endParaRPr>
              <a:solidFill>
                <a:srgbClr val="000000"/>
              </a:solidFill>
            </a:endParaRPr>
          </a:p>
          <a:p>
            <a:pPr marL="342900" indent="-342900" algn="just">
              <a:buClr>
                <a:srgbClr val="000000"/>
              </a:buClr>
              <a:buSzPct val="100000"/>
              <a:buAutoNum type="arabicPeriod" startAt="3"/>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5"/>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4"/>
              <a:defRPr b="1" u="sng">
                <a:solidFill>
                  <a:srgbClr val="C00000"/>
                </a:solidFill>
                <a:latin typeface="Monserat"/>
                <a:ea typeface="Monserat"/>
                <a:cs typeface="Monserat"/>
                <a:sym typeface="Monserat"/>
              </a:defRPr>
            </a:pPr>
            <a:r>
              <a:t>L-Cysteine</a:t>
            </a:r>
            <a:r>
              <a:rPr u="none">
                <a:solidFill>
                  <a:srgbClr val="000000"/>
                </a:solidFill>
              </a:rPr>
              <a:t>: It has high chelating power; it provides the formation of chlorophyll.</a:t>
            </a:r>
            <a:endParaRPr>
              <a:solidFill>
                <a:srgbClr val="000000"/>
              </a:solidFill>
            </a:endParaRPr>
          </a:p>
          <a:p>
            <a:pPr marL="342900" indent="-342900" algn="just">
              <a:buClr>
                <a:srgbClr val="000000"/>
              </a:buClr>
              <a:buSzPct val="100000"/>
              <a:buAutoNum type="arabicPeriod" startAt="4"/>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6"/>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5"/>
              <a:defRPr b="1" u="sng">
                <a:solidFill>
                  <a:srgbClr val="C00000"/>
                </a:solidFill>
                <a:latin typeface="Monserat"/>
                <a:ea typeface="Monserat"/>
                <a:cs typeface="Monserat"/>
                <a:sym typeface="Monserat"/>
              </a:defRPr>
            </a:pPr>
            <a:r>
              <a:t>L-Histidine</a:t>
            </a:r>
            <a:r>
              <a:rPr u="none">
                <a:solidFill>
                  <a:srgbClr val="000000"/>
                </a:solidFill>
              </a:rPr>
              <a:t>: It has high chelating power; it increases resistance to cold.</a:t>
            </a:r>
            <a:endParaRPr>
              <a:solidFill>
                <a:srgbClr val="000000"/>
              </a:solidFill>
            </a:endParaRPr>
          </a:p>
          <a:p>
            <a:pPr marL="342900" indent="-342900" algn="just">
              <a:buClr>
                <a:srgbClr val="000000"/>
              </a:buClr>
              <a:buSzPct val="100000"/>
              <a:buAutoNum type="arabicPeriod" startAt="5"/>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7"/>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6"/>
              <a:defRPr b="1" u="sng">
                <a:solidFill>
                  <a:srgbClr val="C00000"/>
                </a:solidFill>
                <a:latin typeface="Monserat"/>
                <a:ea typeface="Monserat"/>
                <a:cs typeface="Monserat"/>
                <a:sym typeface="Monserat"/>
              </a:defRPr>
            </a:pPr>
            <a:r>
              <a:t>L-Alanine</a:t>
            </a:r>
            <a:r>
              <a:rPr u="none">
                <a:solidFill>
                  <a:srgbClr val="000000"/>
                </a:solidFill>
              </a:rPr>
              <a:t>: It provides chlorophyll formation; it increases antifreeze effect in plants; it forms the constituent of antifreeze protein</a:t>
            </a:r>
          </a:p>
        </p:txBody>
      </p:sp>
      <p:sp>
        <p:nvSpPr>
          <p:cNvPr id="179"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200000"/>
              </a:lnSpc>
              <a:defRPr b="1">
                <a:solidFill>
                  <a:schemeClr val="accent4">
                    <a:lumOff val="44000"/>
                  </a:schemeClr>
                </a:solidFill>
                <a:latin typeface="Monserat"/>
                <a:ea typeface="Monserat"/>
                <a:cs typeface="Monserat"/>
                <a:sym typeface="Monserat"/>
              </a:defRPr>
            </a:lvl1pPr>
          </a:lstStyle>
          <a:p>
            <a:pPr/>
            <a:r>
              <a:t>EFFECTS OF AMINO ACIDS IN MOGLOOP ORGANIC FERTILIZER ON PLANTS</a:t>
            </a:r>
          </a:p>
        </p:txBody>
      </p:sp>
      <p:pic>
        <p:nvPicPr>
          <p:cNvPr id="180" name="Picture 11" descr="Picture 11"/>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Google Shape;204;p34"/>
          <p:cNvSpPr/>
          <p:nvPr/>
        </p:nvSpPr>
        <p:spPr>
          <a:xfrm rot="10800000">
            <a:off x="0" y="5018804"/>
            <a:ext cx="987136" cy="124693"/>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83" name="Google Shape;204;p34"/>
          <p:cNvSpPr/>
          <p:nvPr/>
        </p:nvSpPr>
        <p:spPr>
          <a:xfrm rot="10800000">
            <a:off x="8925790" y="0"/>
            <a:ext cx="218204" cy="5143497"/>
          </a:xfrm>
          <a:prstGeom prst="rect">
            <a:avLst/>
          </a:prstGeom>
          <a:solidFill>
            <a:srgbClr val="00421E"/>
          </a:solidFill>
          <a:ln w="12700">
            <a:miter lim="400000"/>
          </a:ln>
        </p:spPr>
        <p:txBody>
          <a:bodyPr lIns="45719" rIns="45719" anchor="ctr"/>
          <a:lstStyle/>
          <a:p>
            <a:pPr>
              <a:defRPr>
                <a:solidFill>
                  <a:srgbClr val="000000"/>
                </a:solidFill>
              </a:defRPr>
            </a:pPr>
          </a:p>
        </p:txBody>
      </p:sp>
      <p:sp>
        <p:nvSpPr>
          <p:cNvPr id="184" name="Google Shape;204;p34"/>
          <p:cNvSpPr/>
          <p:nvPr/>
        </p:nvSpPr>
        <p:spPr>
          <a:xfrm rot="16200000">
            <a:off x="-337711" y="4656163"/>
            <a:ext cx="825046" cy="149619"/>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85" name="Google Shape;204;p34"/>
          <p:cNvSpPr/>
          <p:nvPr/>
        </p:nvSpPr>
        <p:spPr>
          <a:xfrm>
            <a:off x="-1269" y="634"/>
            <a:ext cx="988405" cy="134448"/>
          </a:xfrm>
          <a:prstGeom prst="rect">
            <a:avLst/>
          </a:prstGeom>
          <a:solidFill>
            <a:srgbClr val="92D050"/>
          </a:solidFill>
          <a:ln w="12700">
            <a:miter lim="400000"/>
          </a:ln>
        </p:spPr>
        <p:txBody>
          <a:bodyPr lIns="45719" rIns="45719" anchor="ctr"/>
          <a:lstStyle/>
          <a:p>
            <a:pPr>
              <a:defRPr>
                <a:solidFill>
                  <a:srgbClr val="000000"/>
                </a:solidFill>
              </a:defRPr>
            </a:pPr>
          </a:p>
        </p:txBody>
      </p:sp>
      <p:sp>
        <p:nvSpPr>
          <p:cNvPr id="186" name="Google Shape;204;p34"/>
          <p:cNvSpPr/>
          <p:nvPr/>
        </p:nvSpPr>
        <p:spPr>
          <a:xfrm rot="16200000">
            <a:off x="-378612" y="381789"/>
            <a:ext cx="910028" cy="146447"/>
          </a:xfrm>
          <a:prstGeom prst="rect">
            <a:avLst/>
          </a:prstGeom>
          <a:solidFill>
            <a:srgbClr val="040404"/>
          </a:solidFill>
          <a:ln w="12700">
            <a:miter lim="400000"/>
          </a:ln>
        </p:spPr>
        <p:txBody>
          <a:bodyPr lIns="45719" rIns="45719" anchor="ctr"/>
          <a:lstStyle/>
          <a:p>
            <a:pPr>
              <a:defRPr>
                <a:solidFill>
                  <a:srgbClr val="000000"/>
                </a:solidFill>
              </a:defRPr>
            </a:pPr>
          </a:p>
        </p:txBody>
      </p:sp>
      <p:sp>
        <p:nvSpPr>
          <p:cNvPr id="187" name="Title 1"/>
          <p:cNvSpPr txBox="1"/>
          <p:nvPr>
            <p:ph type="title"/>
          </p:nvPr>
        </p:nvSpPr>
        <p:spPr>
          <a:xfrm>
            <a:off x="1133581" y="-1"/>
            <a:ext cx="7657128" cy="581893"/>
          </a:xfrm>
          <a:prstGeom prst="rect">
            <a:avLst/>
          </a:prstGeom>
          <a:solidFill>
            <a:srgbClr val="001236"/>
          </a:solidFill>
        </p:spPr>
        <p:txBody>
          <a:bodyPr/>
          <a:lstStyle>
            <a:lvl1pPr algn="ctr">
              <a:defRPr sz="2000">
                <a:solidFill>
                  <a:schemeClr val="accent4">
                    <a:lumOff val="44000"/>
                  </a:schemeClr>
                </a:solidFill>
                <a:latin typeface="Montserat"/>
                <a:ea typeface="Montserat"/>
                <a:cs typeface="Montserat"/>
                <a:sym typeface="Montserat"/>
              </a:defRPr>
            </a:lvl1pPr>
          </a:lstStyle>
          <a:p>
            <a:pPr/>
            <a:r>
              <a:t>MOGLOOP CONTENT</a:t>
            </a:r>
          </a:p>
        </p:txBody>
      </p:sp>
      <p:pic>
        <p:nvPicPr>
          <p:cNvPr id="188" name="Picture 21" descr="Picture 21"/>
          <p:cNvPicPr>
            <a:picLocks noChangeAspect="1"/>
          </p:cNvPicPr>
          <p:nvPr/>
        </p:nvPicPr>
        <p:blipFill>
          <a:blip r:embed="rId2">
            <a:extLst/>
          </a:blip>
          <a:stretch>
            <a:fillRect/>
          </a:stretch>
        </p:blipFill>
        <p:spPr>
          <a:xfrm>
            <a:off x="160015" y="135082"/>
            <a:ext cx="827122" cy="774944"/>
          </a:xfrm>
          <a:prstGeom prst="rect">
            <a:avLst/>
          </a:prstGeom>
          <a:ln>
            <a:solidFill>
              <a:schemeClr val="accent4">
                <a:lumOff val="44000"/>
              </a:schemeClr>
            </a:solidFill>
          </a:ln>
        </p:spPr>
      </p:pic>
      <p:sp>
        <p:nvSpPr>
          <p:cNvPr id="189" name="TextBox 3"/>
          <p:cNvSpPr txBox="1"/>
          <p:nvPr/>
        </p:nvSpPr>
        <p:spPr>
          <a:xfrm>
            <a:off x="1179300" y="1111832"/>
            <a:ext cx="7565689" cy="397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just">
              <a:buClr>
                <a:srgbClr val="000000"/>
              </a:buClr>
              <a:buSzPct val="100000"/>
              <a:buAutoNum type="arabicPeriod" startAt="7"/>
              <a:defRPr b="1" u="sng">
                <a:solidFill>
                  <a:srgbClr val="C00000"/>
                </a:solidFill>
                <a:latin typeface="Monserat"/>
                <a:ea typeface="Monserat"/>
                <a:cs typeface="Monserat"/>
                <a:sym typeface="Monserat"/>
              </a:defRPr>
            </a:pPr>
            <a:r>
              <a:t>L-Lysine</a:t>
            </a:r>
            <a:r>
              <a:rPr u="none">
                <a:solidFill>
                  <a:srgbClr val="000000"/>
                </a:solidFill>
              </a:rPr>
              <a:t>: It provides chlorophyll formation, regulates nutrient uptake and increases pollen yield.</a:t>
            </a:r>
            <a:endParaRPr>
              <a:solidFill>
                <a:srgbClr val="000000"/>
              </a:solidFill>
            </a:endParaRPr>
          </a:p>
          <a:p>
            <a:pPr marL="342900" indent="-342900" algn="just">
              <a:buClr>
                <a:srgbClr val="000000"/>
              </a:buClr>
              <a:buSzPct val="100000"/>
              <a:buAutoNum type="arabicPeriod" startAt="7"/>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8"/>
              <a:defRPr b="1" u="sng">
                <a:solidFill>
                  <a:srgbClr val="C00000"/>
                </a:solidFill>
                <a:latin typeface="Monserat"/>
                <a:ea typeface="Monserat"/>
                <a:cs typeface="Monserat"/>
                <a:sym typeface="Monserat"/>
              </a:defRPr>
            </a:pPr>
            <a:r>
              <a:t>L-Methionine</a:t>
            </a:r>
            <a:r>
              <a:rPr u="none">
                <a:solidFill>
                  <a:srgbClr val="000000"/>
                </a:solidFill>
              </a:rPr>
              <a:t>: It provides fruit formation, regulates nutrient uptake, promotes protein metabolism and increases root development.</a:t>
            </a:r>
            <a:endParaRPr>
              <a:solidFill>
                <a:srgbClr val="000000"/>
              </a:solidFill>
            </a:endParaRPr>
          </a:p>
          <a:p>
            <a:pPr marL="342900" indent="-342900" algn="just">
              <a:buClr>
                <a:srgbClr val="000000"/>
              </a:buClr>
              <a:buSzPct val="100000"/>
              <a:buAutoNum type="arabicPeriod" startAt="8"/>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9"/>
              <a:defRPr b="1" u="sng">
                <a:solidFill>
                  <a:srgbClr val="C00000"/>
                </a:solidFill>
                <a:latin typeface="Monserat"/>
                <a:ea typeface="Monserat"/>
                <a:cs typeface="Monserat"/>
                <a:sym typeface="Monserat"/>
              </a:defRPr>
            </a:pPr>
            <a:r>
              <a:t>L-Proline</a:t>
            </a:r>
            <a:r>
              <a:rPr u="none">
                <a:solidFill>
                  <a:srgbClr val="000000"/>
                </a:solidFill>
              </a:rPr>
              <a:t>: It protects plant against stress.</a:t>
            </a:r>
            <a:endParaRPr>
              <a:solidFill>
                <a:srgbClr val="000000"/>
              </a:solidFill>
            </a:endParaRPr>
          </a:p>
          <a:p>
            <a:pPr marL="342900" indent="-342900" algn="just">
              <a:buClr>
                <a:srgbClr val="000000"/>
              </a:buClr>
              <a:buSzPct val="100000"/>
              <a:buAutoNum type="arabicPeriod" startAt="9"/>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11"/>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10"/>
              <a:defRPr b="1" u="sng">
                <a:solidFill>
                  <a:srgbClr val="C00000"/>
                </a:solidFill>
                <a:latin typeface="Monserat"/>
                <a:ea typeface="Monserat"/>
                <a:cs typeface="Monserat"/>
                <a:sym typeface="Monserat"/>
              </a:defRPr>
            </a:pPr>
            <a:r>
              <a:t>L-Serine</a:t>
            </a:r>
            <a:r>
              <a:rPr u="none">
                <a:solidFill>
                  <a:srgbClr val="000000"/>
                </a:solidFill>
              </a:rPr>
              <a:t>: It is auxin precursor.</a:t>
            </a:r>
            <a:endParaRPr>
              <a:solidFill>
                <a:srgbClr val="000000"/>
              </a:solidFill>
            </a:endParaRPr>
          </a:p>
          <a:p>
            <a:pPr marL="342900" indent="-342900" algn="just">
              <a:buClr>
                <a:srgbClr val="000000"/>
              </a:buClr>
              <a:buSzPct val="100000"/>
              <a:buAutoNum type="arabicPeriod" startAt="10"/>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12"/>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11"/>
              <a:defRPr b="1" u="sng">
                <a:solidFill>
                  <a:srgbClr val="C00000"/>
                </a:solidFill>
                <a:latin typeface="Monserat"/>
                <a:ea typeface="Monserat"/>
                <a:cs typeface="Monserat"/>
                <a:sym typeface="Monserat"/>
              </a:defRPr>
            </a:pPr>
            <a:r>
              <a:t>L-Threonine</a:t>
            </a:r>
            <a:r>
              <a:rPr u="none">
                <a:solidFill>
                  <a:srgbClr val="000000"/>
                </a:solidFill>
              </a:rPr>
              <a:t>: It accelerates growth.</a:t>
            </a:r>
            <a:endParaRPr>
              <a:solidFill>
                <a:srgbClr val="000000"/>
              </a:solidFill>
            </a:endParaRPr>
          </a:p>
          <a:p>
            <a:pPr marL="342900" indent="-342900" algn="just">
              <a:buClr>
                <a:srgbClr val="000000"/>
              </a:buClr>
              <a:buSzPct val="100000"/>
              <a:buAutoNum type="arabicPeriod" startAt="11"/>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13"/>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12"/>
              <a:defRPr b="1" u="sng">
                <a:solidFill>
                  <a:srgbClr val="C00000"/>
                </a:solidFill>
                <a:latin typeface="Monserat"/>
                <a:ea typeface="Monserat"/>
                <a:cs typeface="Monserat"/>
                <a:sym typeface="Monserat"/>
              </a:defRPr>
            </a:pPr>
            <a:r>
              <a:t>L-Tryptophan</a:t>
            </a:r>
            <a:r>
              <a:rPr u="none">
                <a:solidFill>
                  <a:srgbClr val="000000"/>
                </a:solidFill>
              </a:rPr>
              <a:t>: It is auxin precursor.</a:t>
            </a:r>
            <a:endParaRPr>
              <a:solidFill>
                <a:srgbClr val="000000"/>
              </a:solidFill>
            </a:endParaRPr>
          </a:p>
          <a:p>
            <a:pPr marL="342900" indent="-342900" algn="just">
              <a:buClr>
                <a:srgbClr val="000000"/>
              </a:buClr>
              <a:buSzPct val="100000"/>
              <a:buAutoNum type="arabicPeriod" startAt="12"/>
              <a:defRPr b="1">
                <a:solidFill>
                  <a:srgbClr val="000000"/>
                </a:solidFill>
                <a:latin typeface="Monserat"/>
                <a:ea typeface="Monserat"/>
                <a:cs typeface="Monserat"/>
                <a:sym typeface="Monserat"/>
              </a:defRPr>
            </a:pPr>
          </a:p>
          <a:p>
            <a:pPr marL="342900" indent="-342900" algn="just">
              <a:buClr>
                <a:srgbClr val="000000"/>
              </a:buClr>
              <a:buSzPct val="100000"/>
              <a:buAutoNum type="arabicPeriod" startAt="13"/>
              <a:defRPr b="1" u="sng">
                <a:solidFill>
                  <a:srgbClr val="C00000"/>
                </a:solidFill>
                <a:latin typeface="Monserat"/>
                <a:ea typeface="Monserat"/>
                <a:cs typeface="Monserat"/>
                <a:sym typeface="Monserat"/>
              </a:defRPr>
            </a:pPr>
            <a:r>
              <a:t>L-Valine</a:t>
            </a:r>
            <a:r>
              <a:rPr u="none">
                <a:solidFill>
                  <a:srgbClr val="000000"/>
                </a:solidFill>
              </a:rPr>
              <a:t>: It is auxin precursor.</a:t>
            </a:r>
          </a:p>
        </p:txBody>
      </p:sp>
      <p:sp>
        <p:nvSpPr>
          <p:cNvPr id="190" name="TextBox 10"/>
          <p:cNvSpPr txBox="1"/>
          <p:nvPr/>
        </p:nvSpPr>
        <p:spPr>
          <a:xfrm>
            <a:off x="1133581" y="571504"/>
            <a:ext cx="7657128" cy="3073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200000"/>
              </a:lnSpc>
              <a:defRPr b="1">
                <a:solidFill>
                  <a:schemeClr val="accent4">
                    <a:lumOff val="44000"/>
                  </a:schemeClr>
                </a:solidFill>
                <a:latin typeface="Monserat"/>
                <a:ea typeface="Monserat"/>
                <a:cs typeface="Monserat"/>
                <a:sym typeface="Monserat"/>
              </a:defRPr>
            </a:lvl1pPr>
          </a:lstStyle>
          <a:p>
            <a:pPr/>
            <a:r>
              <a:t>EFFECTS OF AMINO ACIDS IN MOGLOOP ORGANIC FERTILIZER ON PLANTS</a:t>
            </a:r>
          </a:p>
        </p:txBody>
      </p:sp>
      <p:pic>
        <p:nvPicPr>
          <p:cNvPr id="191" name="Picture 11" descr="Picture 11"/>
          <p:cNvPicPr>
            <a:picLocks noChangeAspect="1"/>
          </p:cNvPicPr>
          <p:nvPr/>
        </p:nvPicPr>
        <p:blipFill>
          <a:blip r:embed="rId3">
            <a:extLst/>
          </a:blip>
          <a:stretch>
            <a:fillRect/>
          </a:stretch>
        </p:blipFill>
        <p:spPr>
          <a:xfrm>
            <a:off x="149623" y="4318451"/>
            <a:ext cx="837514" cy="69735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Celebrities and Political Activism Thesis by Slidesgo">
  <a:themeElements>
    <a:clrScheme name="Celebrities and Political Activism Thesis by Slidesgo">
      <a:dk1>
        <a:srgbClr val="040404"/>
      </a:dk1>
      <a:lt1>
        <a:srgbClr val="000000"/>
      </a:lt1>
      <a:dk2>
        <a:srgbClr val="A7A7A7"/>
      </a:dk2>
      <a:lt2>
        <a:srgbClr val="535353"/>
      </a:lt2>
      <a:accent1>
        <a:srgbClr val="EB9134"/>
      </a:accent1>
      <a:accent2>
        <a:srgbClr val="696B6D"/>
      </a:accent2>
      <a:accent3>
        <a:srgbClr val="363738"/>
      </a:accent3>
      <a:accent4>
        <a:srgbClr val="8F8F8F"/>
      </a:accent4>
      <a:accent5>
        <a:srgbClr val="6E6E6E"/>
      </a:accent5>
      <a:accent6>
        <a:srgbClr val="4D4D4D"/>
      </a:accent6>
      <a:hlink>
        <a:srgbClr val="0000FF"/>
      </a:hlink>
      <a:folHlink>
        <a:srgbClr val="FF00FF"/>
      </a:folHlink>
    </a:clrScheme>
    <a:fontScheme name="Celebrities and Political Activism Thesis by Slidesgo">
      <a:majorFont>
        <a:latin typeface="Helvetica"/>
        <a:ea typeface="Helvetica"/>
        <a:cs typeface="Helvetica"/>
      </a:majorFont>
      <a:minorFont>
        <a:latin typeface="Arial"/>
        <a:ea typeface="Arial"/>
        <a:cs typeface="Arial"/>
      </a:minorFont>
    </a:fontScheme>
    <a:fmtScheme name="Celebrities and Political Activism Thesis by Slidesg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2C2C2"/>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elebrities and Political Activism Thesis by Slidesgo">
  <a:themeElements>
    <a:clrScheme name="Celebrities and Political Activism Thesis by Slidesgo">
      <a:dk1>
        <a:srgbClr val="000000"/>
      </a:dk1>
      <a:lt1>
        <a:srgbClr val="FFFFFF"/>
      </a:lt1>
      <a:dk2>
        <a:srgbClr val="A7A7A7"/>
      </a:dk2>
      <a:lt2>
        <a:srgbClr val="535353"/>
      </a:lt2>
      <a:accent1>
        <a:srgbClr val="EB9134"/>
      </a:accent1>
      <a:accent2>
        <a:srgbClr val="696B6D"/>
      </a:accent2>
      <a:accent3>
        <a:srgbClr val="363738"/>
      </a:accent3>
      <a:accent4>
        <a:srgbClr val="8F8F8F"/>
      </a:accent4>
      <a:accent5>
        <a:srgbClr val="6E6E6E"/>
      </a:accent5>
      <a:accent6>
        <a:srgbClr val="4D4D4D"/>
      </a:accent6>
      <a:hlink>
        <a:srgbClr val="0000FF"/>
      </a:hlink>
      <a:folHlink>
        <a:srgbClr val="FF00FF"/>
      </a:folHlink>
    </a:clrScheme>
    <a:fontScheme name="Celebrities and Political Activism Thesis by Slidesgo">
      <a:majorFont>
        <a:latin typeface="Helvetica"/>
        <a:ea typeface="Helvetica"/>
        <a:cs typeface="Helvetica"/>
      </a:majorFont>
      <a:minorFont>
        <a:latin typeface="Arial"/>
        <a:ea typeface="Arial"/>
        <a:cs typeface="Arial"/>
      </a:minorFont>
    </a:fontScheme>
    <a:fmtScheme name="Celebrities and Political Activism Thesis by Slidesg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2C2C2"/>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40404"/>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