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3" name="Shape 253"/>
          <p:cNvSpPr/>
          <p:nvPr>
            <p:ph type="sldImg"/>
          </p:nvPr>
        </p:nvSpPr>
        <p:spPr>
          <a:xfrm>
            <a:off x="1143000" y="685800"/>
            <a:ext cx="4572000" cy="3429000"/>
          </a:xfrm>
          <a:prstGeom prst="rect">
            <a:avLst/>
          </a:prstGeom>
        </p:spPr>
        <p:txBody>
          <a:bodyPr/>
          <a:lstStyle/>
          <a:p>
            <a:pPr/>
          </a:p>
        </p:txBody>
      </p:sp>
      <p:sp>
        <p:nvSpPr>
          <p:cNvPr id="254" name="Shape 2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31"/>
            <a:ext cx="7772400" cy="1470026"/>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2" name="Title Text"/>
          <p:cNvSpPr txBox="1"/>
          <p:nvPr>
            <p:ph type="title"/>
          </p:nvPr>
        </p:nvSpPr>
        <p:spPr>
          <a:xfrm>
            <a:off x="1143000" y="1122362"/>
            <a:ext cx="6858000" cy="2387601"/>
          </a:xfrm>
          <a:prstGeom prst="rect">
            <a:avLst/>
          </a:prstGeom>
        </p:spPr>
        <p:txBody>
          <a:bodyPr anchor="b"/>
          <a:lstStyle>
            <a:lvl1pPr>
              <a:lnSpc>
                <a:spcPct val="90000"/>
              </a:lnSpc>
              <a:defRPr sz="6000">
                <a:latin typeface="Calibri Light"/>
                <a:ea typeface="Calibri Light"/>
                <a:cs typeface="Calibri Light"/>
                <a:sym typeface="Calibri Light"/>
              </a:defRPr>
            </a:lvl1pPr>
          </a:lstStyle>
          <a:p>
            <a:pPr/>
            <a:r>
              <a:t>Title Text</a:t>
            </a:r>
          </a:p>
        </p:txBody>
      </p:sp>
      <p:sp>
        <p:nvSpPr>
          <p:cNvPr id="93" name="Body Level One…"/>
          <p:cNvSpPr txBox="1"/>
          <p:nvPr>
            <p:ph type="body" sz="quarter" idx="1"/>
          </p:nvPr>
        </p:nvSpPr>
        <p:spPr>
          <a:xfrm>
            <a:off x="1143000" y="3602037"/>
            <a:ext cx="6858000" cy="1655764"/>
          </a:xfrm>
          <a:prstGeom prst="rect">
            <a:avLst/>
          </a:prstGeom>
        </p:spPr>
        <p:txBody>
          <a:bodyPr/>
          <a:lstStyle>
            <a:lvl1pPr marL="0" indent="0" algn="ctr">
              <a:lnSpc>
                <a:spcPct val="90000"/>
              </a:lnSpc>
              <a:spcBef>
                <a:spcPts val="1000"/>
              </a:spcBef>
              <a:buSzTx/>
              <a:buFontTx/>
              <a:buNone/>
              <a:defRPr sz="2400"/>
            </a:lvl1pPr>
            <a:lvl2pPr marL="0" indent="0" algn="ctr">
              <a:lnSpc>
                <a:spcPct val="90000"/>
              </a:lnSpc>
              <a:spcBef>
                <a:spcPts val="1000"/>
              </a:spcBef>
              <a:buSzTx/>
              <a:buFontTx/>
              <a:buNone/>
              <a:defRPr sz="2400"/>
            </a:lvl2pPr>
            <a:lvl3pPr marL="0" indent="0" algn="ctr">
              <a:lnSpc>
                <a:spcPct val="90000"/>
              </a:lnSpc>
              <a:spcBef>
                <a:spcPts val="1000"/>
              </a:spcBef>
              <a:buSzTx/>
              <a:buFontTx/>
              <a:buNone/>
              <a:defRPr sz="2400"/>
            </a:lvl3pPr>
            <a:lvl4pPr marL="0" indent="0" algn="ctr">
              <a:lnSpc>
                <a:spcPct val="90000"/>
              </a:lnSpc>
              <a:spcBef>
                <a:spcPts val="1000"/>
              </a:spcBef>
              <a:buSzTx/>
              <a:buFontTx/>
              <a:buNone/>
              <a:defRPr sz="2400"/>
            </a:lvl4pPr>
            <a:lvl5pPr marL="0" indent="0" algn="ctr">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1" name="Title Text"/>
          <p:cNvSpPr txBox="1"/>
          <p:nvPr>
            <p:ph type="title"/>
          </p:nvPr>
        </p:nvSpPr>
        <p:spPr>
          <a:xfrm>
            <a:off x="628650" y="365125"/>
            <a:ext cx="7886700" cy="1325564"/>
          </a:xfrm>
          <a:prstGeom prst="rect">
            <a:avLst/>
          </a:prstGeom>
        </p:spPr>
        <p:txBody>
          <a:bodyPr/>
          <a:lstStyle>
            <a:lvl1pPr algn="l">
              <a:lnSpc>
                <a:spcPct val="90000"/>
              </a:lnSpc>
              <a:defRPr>
                <a:latin typeface="Calibri Light"/>
                <a:ea typeface="Calibri Light"/>
                <a:cs typeface="Calibri Light"/>
                <a:sym typeface="Calibri Light"/>
              </a:defRPr>
            </a:lvl1pPr>
          </a:lstStyle>
          <a:p>
            <a:pPr/>
            <a:r>
              <a:t>Title Text</a:t>
            </a:r>
          </a:p>
        </p:txBody>
      </p:sp>
      <p:sp>
        <p:nvSpPr>
          <p:cNvPr id="102" name="Body Level One…"/>
          <p:cNvSpPr txBox="1"/>
          <p:nvPr>
            <p:ph type="body" idx="1"/>
          </p:nvPr>
        </p:nvSpPr>
        <p:spPr>
          <a:xfrm>
            <a:off x="628650" y="1825625"/>
            <a:ext cx="7886700" cy="4351338"/>
          </a:xfrm>
          <a:prstGeom prst="rect">
            <a:avLst/>
          </a:prstGeom>
        </p:spPr>
        <p:txBody>
          <a:bodyPr/>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8" indent="-320038">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0" name="Title Text"/>
          <p:cNvSpPr txBox="1"/>
          <p:nvPr>
            <p:ph type="title"/>
          </p:nvPr>
        </p:nvSpPr>
        <p:spPr>
          <a:xfrm>
            <a:off x="623887" y="1709738"/>
            <a:ext cx="7886701" cy="2852737"/>
          </a:xfrm>
          <a:prstGeom prst="rect">
            <a:avLst/>
          </a:prstGeom>
        </p:spPr>
        <p:txBody>
          <a:bodyPr anchor="b"/>
          <a:lstStyle>
            <a:lvl1pPr algn="l">
              <a:lnSpc>
                <a:spcPct val="90000"/>
              </a:lnSpc>
              <a:defRPr sz="6000">
                <a:latin typeface="Calibri Light"/>
                <a:ea typeface="Calibri Light"/>
                <a:cs typeface="Calibri Light"/>
                <a:sym typeface="Calibri Light"/>
              </a:defRPr>
            </a:lvl1pPr>
          </a:lstStyle>
          <a:p>
            <a:pPr/>
            <a:r>
              <a:t>Title Text</a:t>
            </a:r>
          </a:p>
        </p:txBody>
      </p:sp>
      <p:sp>
        <p:nvSpPr>
          <p:cNvPr id="111" name="Body Level One…"/>
          <p:cNvSpPr txBox="1"/>
          <p:nvPr>
            <p:ph type="body" sz="quarter" idx="1"/>
          </p:nvPr>
        </p:nvSpPr>
        <p:spPr>
          <a:xfrm>
            <a:off x="623887" y="4589467"/>
            <a:ext cx="7886701" cy="1500189"/>
          </a:xfrm>
          <a:prstGeom prst="rect">
            <a:avLst/>
          </a:prstGeom>
        </p:spPr>
        <p:txBody>
          <a:bodyPr/>
          <a:lstStyle>
            <a:lvl1pPr marL="0" indent="0">
              <a:lnSpc>
                <a:spcPct val="90000"/>
              </a:lnSpc>
              <a:spcBef>
                <a:spcPts val="1000"/>
              </a:spcBef>
              <a:buSzTx/>
              <a:buFontTx/>
              <a:buNone/>
              <a:defRPr sz="2400">
                <a:solidFill>
                  <a:srgbClr val="888888"/>
                </a:solidFill>
              </a:defRPr>
            </a:lvl1pPr>
            <a:lvl2pPr marL="0" indent="0">
              <a:lnSpc>
                <a:spcPct val="90000"/>
              </a:lnSpc>
              <a:spcBef>
                <a:spcPts val="1000"/>
              </a:spcBef>
              <a:buSzTx/>
              <a:buFontTx/>
              <a:buNone/>
              <a:defRPr sz="2400">
                <a:solidFill>
                  <a:srgbClr val="888888"/>
                </a:solidFill>
              </a:defRPr>
            </a:lvl2pPr>
            <a:lvl3pPr marL="0" indent="0">
              <a:lnSpc>
                <a:spcPct val="90000"/>
              </a:lnSpc>
              <a:spcBef>
                <a:spcPts val="1000"/>
              </a:spcBef>
              <a:buSzTx/>
              <a:buFontTx/>
              <a:buNone/>
              <a:defRPr sz="2400">
                <a:solidFill>
                  <a:srgbClr val="888888"/>
                </a:solidFill>
              </a:defRPr>
            </a:lvl3pPr>
            <a:lvl4pPr marL="0" indent="0">
              <a:lnSpc>
                <a:spcPct val="90000"/>
              </a:lnSpc>
              <a:spcBef>
                <a:spcPts val="1000"/>
              </a:spcBef>
              <a:buSzTx/>
              <a:buFontTx/>
              <a:buNone/>
              <a:defRPr sz="2400">
                <a:solidFill>
                  <a:srgbClr val="888888"/>
                </a:solidFill>
              </a:defRPr>
            </a:lvl4pPr>
            <a:lvl5pPr marL="0" indent="0">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19" name="Title Text"/>
          <p:cNvSpPr txBox="1"/>
          <p:nvPr>
            <p:ph type="title"/>
          </p:nvPr>
        </p:nvSpPr>
        <p:spPr>
          <a:xfrm>
            <a:off x="628650" y="365125"/>
            <a:ext cx="7886700" cy="1325564"/>
          </a:xfrm>
          <a:prstGeom prst="rect">
            <a:avLst/>
          </a:prstGeom>
        </p:spPr>
        <p:txBody>
          <a:bodyPr/>
          <a:lstStyle>
            <a:lvl1pPr algn="l">
              <a:lnSpc>
                <a:spcPct val="90000"/>
              </a:lnSpc>
              <a:defRPr>
                <a:latin typeface="Calibri Light"/>
                <a:ea typeface="Calibri Light"/>
                <a:cs typeface="Calibri Light"/>
                <a:sym typeface="Calibri Light"/>
              </a:defRPr>
            </a:lvl1pPr>
          </a:lstStyle>
          <a:p>
            <a:pPr/>
            <a:r>
              <a:t>Title Text</a:t>
            </a:r>
          </a:p>
        </p:txBody>
      </p:sp>
      <p:sp>
        <p:nvSpPr>
          <p:cNvPr id="120" name="Body Level One…"/>
          <p:cNvSpPr txBox="1"/>
          <p:nvPr>
            <p:ph type="body" sz="half" idx="1"/>
          </p:nvPr>
        </p:nvSpPr>
        <p:spPr>
          <a:xfrm>
            <a:off x="628650" y="1825625"/>
            <a:ext cx="3886200" cy="4351338"/>
          </a:xfrm>
          <a:prstGeom prst="rect">
            <a:avLst/>
          </a:prstGeom>
        </p:spPr>
        <p:txBody>
          <a:bodyPr/>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8" indent="-320038">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28" name="Title Text"/>
          <p:cNvSpPr txBox="1"/>
          <p:nvPr>
            <p:ph type="title"/>
          </p:nvPr>
        </p:nvSpPr>
        <p:spPr>
          <a:xfrm>
            <a:off x="629841" y="365125"/>
            <a:ext cx="7886701" cy="1325564"/>
          </a:xfrm>
          <a:prstGeom prst="rect">
            <a:avLst/>
          </a:prstGeom>
        </p:spPr>
        <p:txBody>
          <a:bodyPr/>
          <a:lstStyle>
            <a:lvl1pPr algn="l">
              <a:lnSpc>
                <a:spcPct val="90000"/>
              </a:lnSpc>
              <a:defRPr>
                <a:latin typeface="Calibri Light"/>
                <a:ea typeface="Calibri Light"/>
                <a:cs typeface="Calibri Light"/>
                <a:sym typeface="Calibri Light"/>
              </a:defRPr>
            </a:lvl1pPr>
          </a:lstStyle>
          <a:p>
            <a:pPr/>
            <a:r>
              <a:t>Title Text</a:t>
            </a:r>
          </a:p>
        </p:txBody>
      </p:sp>
      <p:sp>
        <p:nvSpPr>
          <p:cNvPr id="129" name="Body Level One…"/>
          <p:cNvSpPr txBox="1"/>
          <p:nvPr>
            <p:ph type="body" sz="quarter" idx="1"/>
          </p:nvPr>
        </p:nvSpPr>
        <p:spPr>
          <a:xfrm>
            <a:off x="629841" y="1681163"/>
            <a:ext cx="3868342" cy="823914"/>
          </a:xfrm>
          <a:prstGeom prst="rect">
            <a:avLst/>
          </a:prstGeom>
        </p:spPr>
        <p:txBody>
          <a:bodyPr anchor="b"/>
          <a:lstStyle>
            <a:lvl1pPr marL="0" indent="0">
              <a:lnSpc>
                <a:spcPct val="90000"/>
              </a:lnSpc>
              <a:spcBef>
                <a:spcPts val="1000"/>
              </a:spcBef>
              <a:buSzTx/>
              <a:buFontTx/>
              <a:buNone/>
              <a:defRPr b="1" sz="2400"/>
            </a:lvl1pPr>
            <a:lvl2pPr marL="0" indent="0">
              <a:lnSpc>
                <a:spcPct val="90000"/>
              </a:lnSpc>
              <a:spcBef>
                <a:spcPts val="1000"/>
              </a:spcBef>
              <a:buSzTx/>
              <a:buFontTx/>
              <a:buNone/>
              <a:defRPr b="1" sz="2400"/>
            </a:lvl2pPr>
            <a:lvl3pPr marL="0" indent="0">
              <a:lnSpc>
                <a:spcPct val="90000"/>
              </a:lnSpc>
              <a:spcBef>
                <a:spcPts val="1000"/>
              </a:spcBef>
              <a:buSzTx/>
              <a:buFontTx/>
              <a:buNone/>
              <a:defRPr b="1" sz="2400"/>
            </a:lvl3pPr>
            <a:lvl4pPr marL="0" indent="0">
              <a:lnSpc>
                <a:spcPct val="90000"/>
              </a:lnSpc>
              <a:spcBef>
                <a:spcPts val="1000"/>
              </a:spcBef>
              <a:buSzTx/>
              <a:buFontTx/>
              <a:buNone/>
              <a:defRPr b="1" sz="2400"/>
            </a:lvl4pPr>
            <a:lvl5pPr marL="0" indent="0">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0" name="Text Placeholder 4"/>
          <p:cNvSpPr/>
          <p:nvPr>
            <p:ph type="body" sz="quarter" idx="21"/>
          </p:nvPr>
        </p:nvSpPr>
        <p:spPr>
          <a:xfrm>
            <a:off x="4629151" y="1681163"/>
            <a:ext cx="3887393" cy="823914"/>
          </a:xfrm>
          <a:prstGeom prst="rect">
            <a:avLst/>
          </a:prstGeom>
        </p:spPr>
        <p:txBody>
          <a:bodyPr anchor="b"/>
          <a:lstStyle/>
          <a:p>
            <a:pPr/>
          </a:p>
        </p:txBody>
      </p:sp>
      <p:sp>
        <p:nvSpPr>
          <p:cNvPr id="131"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38" name="Title Text"/>
          <p:cNvSpPr txBox="1"/>
          <p:nvPr>
            <p:ph type="title"/>
          </p:nvPr>
        </p:nvSpPr>
        <p:spPr>
          <a:xfrm>
            <a:off x="628650" y="365125"/>
            <a:ext cx="7886700" cy="1325564"/>
          </a:xfrm>
          <a:prstGeom prst="rect">
            <a:avLst/>
          </a:prstGeom>
        </p:spPr>
        <p:txBody>
          <a:bodyPr/>
          <a:lstStyle>
            <a:lvl1pPr algn="l">
              <a:lnSpc>
                <a:spcPct val="90000"/>
              </a:lnSpc>
              <a:defRPr>
                <a:latin typeface="Calibri Light"/>
                <a:ea typeface="Calibri Light"/>
                <a:cs typeface="Calibri Light"/>
                <a:sym typeface="Calibri Light"/>
              </a:defRPr>
            </a:lvl1pPr>
          </a:lstStyle>
          <a:p>
            <a:pPr/>
            <a:r>
              <a:t>Title Text</a:t>
            </a:r>
          </a:p>
        </p:txBody>
      </p:sp>
      <p:sp>
        <p:nvSpPr>
          <p:cNvPr id="139"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6"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3" name="Title Text"/>
          <p:cNvSpPr txBox="1"/>
          <p:nvPr>
            <p:ph type="title"/>
          </p:nvPr>
        </p:nvSpPr>
        <p:spPr>
          <a:xfrm>
            <a:off x="629841" y="457200"/>
            <a:ext cx="2949178" cy="16002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pPr/>
            <a:r>
              <a:t>Title Text</a:t>
            </a:r>
          </a:p>
        </p:txBody>
      </p:sp>
      <p:sp>
        <p:nvSpPr>
          <p:cNvPr id="154" name="Body Level One…"/>
          <p:cNvSpPr txBox="1"/>
          <p:nvPr>
            <p:ph type="body" sz="half" idx="1"/>
          </p:nvPr>
        </p:nvSpPr>
        <p:spPr>
          <a:xfrm>
            <a:off x="3887391" y="987425"/>
            <a:ext cx="4629152" cy="4873627"/>
          </a:xfrm>
          <a:prstGeom prst="rect">
            <a:avLst/>
          </a:prstGeom>
        </p:spPr>
        <p:txBody>
          <a:bodyPr/>
          <a:lstStyle>
            <a:lvl1pPr marL="228600" indent="-228600">
              <a:lnSpc>
                <a:spcPct val="90000"/>
              </a:lnSpc>
              <a:spcBef>
                <a:spcPts val="1000"/>
              </a:spcBef>
            </a:lvl1pPr>
            <a:lvl2pPr marL="718457" indent="-261257">
              <a:lnSpc>
                <a:spcPct val="90000"/>
              </a:lnSpc>
              <a:spcBef>
                <a:spcPts val="1000"/>
              </a:spcBef>
              <a:buChar char="•"/>
            </a:lvl2pPr>
            <a:lvl3pPr>
              <a:lnSpc>
                <a:spcPct val="90000"/>
              </a:lnSpc>
              <a:spcBef>
                <a:spcPts val="1000"/>
              </a:spcBef>
            </a:lvl3pPr>
            <a:lvl4pPr>
              <a:lnSpc>
                <a:spcPct val="90000"/>
              </a:lnSpc>
              <a:spcBef>
                <a:spcPts val="1000"/>
              </a:spcBef>
              <a:buChar char="•"/>
            </a:lvl4pPr>
            <a:lvl5pPr>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155" name="Text Placeholder 3"/>
          <p:cNvSpPr/>
          <p:nvPr>
            <p:ph type="body" sz="quarter" idx="21"/>
          </p:nvPr>
        </p:nvSpPr>
        <p:spPr>
          <a:xfrm>
            <a:off x="629839" y="2057400"/>
            <a:ext cx="2949182" cy="3811588"/>
          </a:xfrm>
          <a:prstGeom prst="rect">
            <a:avLst/>
          </a:prstGeom>
        </p:spPr>
        <p:txBody>
          <a:bodyPr/>
          <a:lstStyle/>
          <a:p>
            <a:pPr/>
          </a:p>
        </p:txBody>
      </p:sp>
      <p:sp>
        <p:nvSpPr>
          <p:cNvPr id="156"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3" name="Title Text"/>
          <p:cNvSpPr txBox="1"/>
          <p:nvPr>
            <p:ph type="title"/>
          </p:nvPr>
        </p:nvSpPr>
        <p:spPr>
          <a:xfrm>
            <a:off x="629841" y="457200"/>
            <a:ext cx="2949178" cy="16002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pPr/>
            <a:r>
              <a:t>Title Text</a:t>
            </a:r>
          </a:p>
        </p:txBody>
      </p:sp>
      <p:sp>
        <p:nvSpPr>
          <p:cNvPr id="164" name="Picture Placeholder 2"/>
          <p:cNvSpPr/>
          <p:nvPr>
            <p:ph type="pic" sz="half" idx="21"/>
          </p:nvPr>
        </p:nvSpPr>
        <p:spPr>
          <a:xfrm>
            <a:off x="3887391" y="987425"/>
            <a:ext cx="4629152" cy="4873627"/>
          </a:xfrm>
          <a:prstGeom prst="rect">
            <a:avLst/>
          </a:prstGeom>
        </p:spPr>
        <p:txBody>
          <a:bodyPr lIns="91439" tIns="45719" rIns="91439" bIns="45719">
            <a:noAutofit/>
          </a:bodyPr>
          <a:lstStyle/>
          <a:p>
            <a:pPr/>
          </a:p>
        </p:txBody>
      </p:sp>
      <p:sp>
        <p:nvSpPr>
          <p:cNvPr id="165" name="Body Level One…"/>
          <p:cNvSpPr txBox="1"/>
          <p:nvPr>
            <p:ph type="body" sz="quarter" idx="1"/>
          </p:nvPr>
        </p:nvSpPr>
        <p:spPr>
          <a:xfrm>
            <a:off x="629841" y="2057400"/>
            <a:ext cx="2949178" cy="3811588"/>
          </a:xfrm>
          <a:prstGeom prst="rect">
            <a:avLst/>
          </a:prstGeom>
        </p:spPr>
        <p:txBody>
          <a:bodyPr/>
          <a:lstStyle>
            <a:lvl1pPr marL="0" indent="0">
              <a:lnSpc>
                <a:spcPct val="90000"/>
              </a:lnSpc>
              <a:spcBef>
                <a:spcPts val="1000"/>
              </a:spcBef>
              <a:buSzTx/>
              <a:buFontTx/>
              <a:buNone/>
              <a:defRPr sz="1600"/>
            </a:lvl1pPr>
            <a:lvl2pPr marL="0" indent="0">
              <a:lnSpc>
                <a:spcPct val="90000"/>
              </a:lnSpc>
              <a:spcBef>
                <a:spcPts val="1000"/>
              </a:spcBef>
              <a:buSzTx/>
              <a:buFontTx/>
              <a:buNone/>
              <a:defRPr sz="1600"/>
            </a:lvl2pPr>
            <a:lvl3pPr marL="0" indent="0">
              <a:lnSpc>
                <a:spcPct val="90000"/>
              </a:lnSpc>
              <a:spcBef>
                <a:spcPts val="1000"/>
              </a:spcBef>
              <a:buSzTx/>
              <a:buFontTx/>
              <a:buNone/>
              <a:defRPr sz="1600"/>
            </a:lvl3pPr>
            <a:lvl4pPr marL="0" indent="0">
              <a:lnSpc>
                <a:spcPct val="90000"/>
              </a:lnSpc>
              <a:spcBef>
                <a:spcPts val="1000"/>
              </a:spcBef>
              <a:buSzTx/>
              <a:buFontTx/>
              <a:buNone/>
              <a:defRPr sz="1600"/>
            </a:lvl4pPr>
            <a:lvl5pPr marL="0" indent="0">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xfrm>
            <a:off x="8256728" y="6414766"/>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73" name="Title Text"/>
          <p:cNvSpPr txBox="1"/>
          <p:nvPr>
            <p:ph type="title"/>
          </p:nvPr>
        </p:nvSpPr>
        <p:spPr>
          <a:xfrm>
            <a:off x="685800" y="2130431"/>
            <a:ext cx="7772400" cy="1470026"/>
          </a:xfrm>
          <a:prstGeom prst="rect">
            <a:avLst/>
          </a:prstGeom>
        </p:spPr>
        <p:txBody>
          <a:bodyPr/>
          <a:lstStyle/>
          <a:p>
            <a:pPr/>
            <a:r>
              <a:t>Title Text</a:t>
            </a:r>
          </a:p>
        </p:txBody>
      </p:sp>
      <p:sp>
        <p:nvSpPr>
          <p:cNvPr id="174"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82" name="Title Text"/>
          <p:cNvSpPr txBox="1"/>
          <p:nvPr>
            <p:ph type="title"/>
          </p:nvPr>
        </p:nvSpPr>
        <p:spPr>
          <a:prstGeom prst="rect">
            <a:avLst/>
          </a:prstGeom>
        </p:spPr>
        <p:txBody>
          <a:bodyPr/>
          <a:lstStyle/>
          <a:p>
            <a:pPr/>
            <a:r>
              <a:t>Title Text</a:t>
            </a:r>
          </a:p>
        </p:txBody>
      </p:sp>
      <p:sp>
        <p:nvSpPr>
          <p:cNvPr id="18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91" name="Title Text"/>
          <p:cNvSpPr txBox="1"/>
          <p:nvPr>
            <p:ph type="title"/>
          </p:nvPr>
        </p:nvSpPr>
        <p:spPr>
          <a:xfrm>
            <a:off x="722312" y="4406905"/>
            <a:ext cx="7772401" cy="1362077"/>
          </a:xfrm>
          <a:prstGeom prst="rect">
            <a:avLst/>
          </a:prstGeom>
        </p:spPr>
        <p:txBody>
          <a:bodyPr anchor="t"/>
          <a:lstStyle>
            <a:lvl1pPr algn="l">
              <a:defRPr b="1" cap="all" sz="4000"/>
            </a:lvl1pPr>
          </a:lstStyle>
          <a:p>
            <a:pPr/>
            <a:r>
              <a:t>Title Text</a:t>
            </a:r>
          </a:p>
        </p:txBody>
      </p:sp>
      <p:sp>
        <p:nvSpPr>
          <p:cNvPr id="192"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00" name="Title Text"/>
          <p:cNvSpPr txBox="1"/>
          <p:nvPr>
            <p:ph type="title"/>
          </p:nvPr>
        </p:nvSpPr>
        <p:spPr>
          <a:prstGeom prst="rect">
            <a:avLst/>
          </a:prstGeom>
        </p:spPr>
        <p:txBody>
          <a:bodyPr/>
          <a:lstStyle/>
          <a:p>
            <a:pPr/>
            <a:r>
              <a:t>Title Text</a:t>
            </a:r>
          </a:p>
        </p:txBody>
      </p:sp>
      <p:sp>
        <p:nvSpPr>
          <p:cNvPr id="201" name="Body Level One…"/>
          <p:cNvSpPr txBox="1"/>
          <p:nvPr>
            <p:ph type="body" sz="half" idx="1"/>
          </p:nvPr>
        </p:nvSpPr>
        <p:spPr>
          <a:xfrm>
            <a:off x="457200" y="1600203"/>
            <a:ext cx="4038600"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09" name="Title Text"/>
          <p:cNvSpPr txBox="1"/>
          <p:nvPr>
            <p:ph type="title"/>
          </p:nvPr>
        </p:nvSpPr>
        <p:spPr>
          <a:prstGeom prst="rect">
            <a:avLst/>
          </a:prstGeom>
        </p:spPr>
        <p:txBody>
          <a:bodyPr/>
          <a:lstStyle/>
          <a:p>
            <a:pPr/>
            <a:r>
              <a:t>Title Text</a:t>
            </a:r>
          </a:p>
        </p:txBody>
      </p:sp>
      <p:sp>
        <p:nvSpPr>
          <p:cNvPr id="210"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1" name="Text Placeholder 4"/>
          <p:cNvSpPr/>
          <p:nvPr>
            <p:ph type="body" sz="quarter" idx="21"/>
          </p:nvPr>
        </p:nvSpPr>
        <p:spPr>
          <a:xfrm>
            <a:off x="4645028" y="1535111"/>
            <a:ext cx="4041777" cy="639765"/>
          </a:xfrm>
          <a:prstGeom prst="rect">
            <a:avLst/>
          </a:prstGeom>
        </p:spPr>
        <p:txBody>
          <a:bodyPr anchor="b"/>
          <a:lstStyle/>
          <a:p>
            <a:pPr/>
          </a:p>
        </p:txBody>
      </p:sp>
      <p:sp>
        <p:nvSpPr>
          <p:cNvPr id="2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19" name="Title Text"/>
          <p:cNvSpPr txBox="1"/>
          <p:nvPr>
            <p:ph type="title"/>
          </p:nvPr>
        </p:nvSpPr>
        <p:spPr>
          <a:prstGeom prst="rect">
            <a:avLst/>
          </a:prstGeom>
        </p:spPr>
        <p:txBody>
          <a:bodyPr/>
          <a:lstStyle/>
          <a:p>
            <a:pPr/>
            <a:r>
              <a:t>Title Text</a:t>
            </a:r>
          </a:p>
        </p:txBody>
      </p:sp>
      <p:sp>
        <p:nvSpPr>
          <p:cNvPr id="2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34" name="Title Text"/>
          <p:cNvSpPr txBox="1"/>
          <p:nvPr>
            <p:ph type="title"/>
          </p:nvPr>
        </p:nvSpPr>
        <p:spPr>
          <a:xfrm>
            <a:off x="457201" y="273050"/>
            <a:ext cx="3008316" cy="1162050"/>
          </a:xfrm>
          <a:prstGeom prst="rect">
            <a:avLst/>
          </a:prstGeom>
        </p:spPr>
        <p:txBody>
          <a:bodyPr anchor="b"/>
          <a:lstStyle>
            <a:lvl1pPr algn="l">
              <a:defRPr b="1" sz="2000"/>
            </a:lvl1pPr>
          </a:lstStyle>
          <a:p>
            <a:pPr/>
            <a:r>
              <a:t>Title Text</a:t>
            </a:r>
          </a:p>
        </p:txBody>
      </p:sp>
      <p:sp>
        <p:nvSpPr>
          <p:cNvPr id="235" name="Body Level One…"/>
          <p:cNvSpPr txBox="1"/>
          <p:nvPr>
            <p:ph type="body" idx="1"/>
          </p:nvPr>
        </p:nvSpPr>
        <p:spPr>
          <a:xfrm>
            <a:off x="3575050" y="273052"/>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6" name="Text Placeholder 3"/>
          <p:cNvSpPr/>
          <p:nvPr>
            <p:ph type="body" sz="half" idx="21"/>
          </p:nvPr>
        </p:nvSpPr>
        <p:spPr>
          <a:xfrm>
            <a:off x="457201" y="1435102"/>
            <a:ext cx="3008316" cy="4691063"/>
          </a:xfrm>
          <a:prstGeom prst="rect">
            <a:avLst/>
          </a:prstGeom>
        </p:spPr>
        <p:txBody>
          <a:bodyPr/>
          <a:lstStyle/>
          <a:p>
            <a:pPr/>
          </a:p>
        </p:txBody>
      </p:sp>
      <p:sp>
        <p:nvSpPr>
          <p:cNvPr id="2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44"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245"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246"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5"/>
            <a:ext cx="7772401" cy="1362077"/>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3"/>
            <a:ext cx="4038600"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8" y="1535111"/>
            <a:ext cx="4041777" cy="639765"/>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1"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2"/>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201" y="1435102"/>
            <a:ext cx="3008316"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3"/>
            <a:ext cx="8229600" cy="45259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8" y="6414766"/>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ctrTitle"/>
          </p:nvPr>
        </p:nvSpPr>
        <p:spPr>
          <a:xfrm>
            <a:off x="685800" y="381000"/>
            <a:ext cx="7772400" cy="3219451"/>
          </a:xfrm>
          <a:prstGeom prst="rect">
            <a:avLst/>
          </a:prstGeom>
        </p:spPr>
        <p:txBody>
          <a:bodyPr/>
          <a:lstStyle/>
          <a:p>
            <a:pPr/>
            <a:r>
              <a:t>MARKET DIVERSIFICATION OF MANGO</a:t>
            </a:r>
          </a:p>
        </p:txBody>
      </p:sp>
      <p:sp>
        <p:nvSpPr>
          <p:cNvPr id="257" name="Subtitle 2"/>
          <p:cNvSpPr txBox="1"/>
          <p:nvPr>
            <p:ph type="subTitle" sz="quarter" idx="1"/>
          </p:nvPr>
        </p:nvSpPr>
        <p:spPr>
          <a:prstGeom prst="rect">
            <a:avLst/>
          </a:prstGeom>
        </p:spPr>
        <p:txBody>
          <a:bodyPr/>
          <a:lstStyle/>
          <a:p>
            <a:pPr/>
            <a:r>
              <a:t>GEORGE AGBOZO</a:t>
            </a:r>
          </a:p>
          <a:p>
            <a:pPr/>
            <a:r>
              <a:t>SUNYANI GREENFIELD COOPERATIVE MANGO PRODUCERS ASSOCIATION.</a:t>
            </a:r>
          </a:p>
        </p:txBody>
      </p:sp>
      <p:pic>
        <p:nvPicPr>
          <p:cNvPr id="258" name="Picture 2" descr="Picture 2"/>
          <p:cNvPicPr>
            <a:picLocks noChangeAspect="1"/>
          </p:cNvPicPr>
          <p:nvPr/>
        </p:nvPicPr>
        <p:blipFill>
          <a:blip r:embed="rId2">
            <a:extLst/>
          </a:blip>
          <a:stretch>
            <a:fillRect/>
          </a:stretch>
        </p:blipFill>
        <p:spPr>
          <a:xfrm>
            <a:off x="304800" y="2286000"/>
            <a:ext cx="2057400" cy="1714500"/>
          </a:xfrm>
          <a:prstGeom prst="rect">
            <a:avLst/>
          </a:prstGeom>
          <a:ln w="12700">
            <a:miter lim="400000"/>
          </a:ln>
        </p:spPr>
      </p:pic>
      <p:pic>
        <p:nvPicPr>
          <p:cNvPr id="259" name="Picture 3" descr="Picture 3"/>
          <p:cNvPicPr>
            <a:picLocks noChangeAspect="1"/>
          </p:cNvPicPr>
          <p:nvPr/>
        </p:nvPicPr>
        <p:blipFill>
          <a:blip r:embed="rId3">
            <a:extLst/>
          </a:blip>
          <a:stretch>
            <a:fillRect/>
          </a:stretch>
        </p:blipFill>
        <p:spPr>
          <a:xfrm>
            <a:off x="6705603" y="2286006"/>
            <a:ext cx="2060577" cy="171291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xfrm>
            <a:off x="457200" y="274638"/>
            <a:ext cx="8229600" cy="1143001"/>
          </a:xfrm>
          <a:prstGeom prst="rect">
            <a:avLst/>
          </a:prstGeom>
        </p:spPr>
        <p:txBody>
          <a:bodyPr/>
          <a:lstStyle>
            <a:lvl1pPr>
              <a:defRPr sz="3900"/>
            </a:lvl1pPr>
          </a:lstStyle>
          <a:p>
            <a:pPr/>
            <a:r>
              <a:t>WHAT IS MARKET DIVERSIFICATION?</a:t>
            </a:r>
          </a:p>
        </p:txBody>
      </p:sp>
      <p:sp>
        <p:nvSpPr>
          <p:cNvPr id="298" name="Content Placeholder 2"/>
          <p:cNvSpPr txBox="1"/>
          <p:nvPr>
            <p:ph type="body" idx="1"/>
          </p:nvPr>
        </p:nvSpPr>
        <p:spPr>
          <a:xfrm>
            <a:off x="152400" y="1288472"/>
            <a:ext cx="8839200" cy="5417130"/>
          </a:xfrm>
          <a:prstGeom prst="rect">
            <a:avLst/>
          </a:prstGeom>
        </p:spPr>
        <p:txBody>
          <a:bodyPr/>
          <a:lstStyle/>
          <a:p>
            <a:pPr>
              <a:lnSpc>
                <a:spcPct val="80000"/>
              </a:lnSpc>
              <a:spcBef>
                <a:spcPts val="600"/>
              </a:spcBef>
              <a:defRPr sz="2900"/>
            </a:pPr>
            <a:r>
              <a:t>Market diversification is a strategy in which an organization seeks growth (or reducing risk) by adding products and markets of a kind unrelated (or related) to its existing products and markets.</a:t>
            </a:r>
          </a:p>
          <a:p>
            <a:pPr>
              <a:lnSpc>
                <a:spcPct val="80000"/>
              </a:lnSpc>
              <a:spcBef>
                <a:spcPts val="600"/>
              </a:spcBef>
              <a:defRPr sz="2900"/>
            </a:pPr>
            <a:r>
              <a:t>Among successful market farms, there is a trend toward diversification and away from specialization. As growers gain Diversification-strategies-for-market-farms experience, they tend to add:</a:t>
            </a:r>
          </a:p>
          <a:p>
            <a:pPr lvl="1" marL="742950" indent="-285750">
              <a:lnSpc>
                <a:spcPct val="80000"/>
              </a:lnSpc>
              <a:spcBef>
                <a:spcPts val="600"/>
              </a:spcBef>
              <a:defRPr sz="2500"/>
            </a:pPr>
            <a:r>
              <a:t>new crops and </a:t>
            </a:r>
          </a:p>
          <a:p>
            <a:pPr lvl="1" marL="742950" indent="-285750">
              <a:lnSpc>
                <a:spcPct val="80000"/>
              </a:lnSpc>
              <a:spcBef>
                <a:spcPts val="600"/>
              </a:spcBef>
              <a:defRPr sz="2500"/>
            </a:pPr>
            <a:r>
              <a:t>New markets and </a:t>
            </a:r>
          </a:p>
          <a:p>
            <a:pPr lvl="1" marL="742950" indent="-285750">
              <a:lnSpc>
                <a:spcPct val="80000"/>
              </a:lnSpc>
              <a:spcBef>
                <a:spcPts val="600"/>
              </a:spcBef>
              <a:defRPr sz="2500"/>
            </a:pPr>
            <a:r>
              <a:t>extend their seasons. </a:t>
            </a:r>
          </a:p>
          <a:p>
            <a:pPr marL="0" indent="57150">
              <a:lnSpc>
                <a:spcPct val="80000"/>
              </a:lnSpc>
              <a:spcBef>
                <a:spcPts val="600"/>
              </a:spcBef>
              <a:buSzTx/>
              <a:buNone/>
              <a:defRPr sz="2900"/>
            </a:pPr>
            <a:r>
              <a:t>They find ways to maximize income from everything they grow and put all their land to good use.</a:t>
            </a:r>
          </a:p>
        </p:txBody>
      </p:sp>
      <p:pic>
        <p:nvPicPr>
          <p:cNvPr id="299" name="Picture 3" descr="Picture 3"/>
          <p:cNvPicPr>
            <a:picLocks noChangeAspect="1"/>
          </p:cNvPicPr>
          <p:nvPr/>
        </p:nvPicPr>
        <p:blipFill>
          <a:blip r:embed="rId2">
            <a:extLst/>
          </a:blip>
          <a:stretch>
            <a:fillRect/>
          </a:stretch>
        </p:blipFill>
        <p:spPr>
          <a:xfrm>
            <a:off x="7083425" y="4114800"/>
            <a:ext cx="2060575" cy="148431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itle 1"/>
          <p:cNvSpPr txBox="1"/>
          <p:nvPr>
            <p:ph type="title"/>
          </p:nvPr>
        </p:nvSpPr>
        <p:spPr>
          <a:xfrm>
            <a:off x="457200" y="0"/>
            <a:ext cx="8229600" cy="609600"/>
          </a:xfrm>
          <a:prstGeom prst="rect">
            <a:avLst/>
          </a:prstGeom>
        </p:spPr>
        <p:txBody>
          <a:bodyPr/>
          <a:lstStyle>
            <a:lvl1pPr>
              <a:defRPr sz="3900"/>
            </a:lvl1pPr>
          </a:lstStyle>
          <a:p>
            <a:pPr/>
            <a:r>
              <a:t>VARIOUS FORMS OF DIVERSIFICATION</a:t>
            </a:r>
          </a:p>
        </p:txBody>
      </p:sp>
      <p:sp>
        <p:nvSpPr>
          <p:cNvPr id="302" name="Content Placeholder 2"/>
          <p:cNvSpPr txBox="1"/>
          <p:nvPr>
            <p:ph type="body" idx="1"/>
          </p:nvPr>
        </p:nvSpPr>
        <p:spPr>
          <a:xfrm>
            <a:off x="152400" y="692727"/>
            <a:ext cx="8839200" cy="6012873"/>
          </a:xfrm>
          <a:prstGeom prst="rect">
            <a:avLst/>
          </a:prstGeom>
        </p:spPr>
        <p:txBody>
          <a:bodyPr/>
          <a:lstStyle/>
          <a:p>
            <a:pPr>
              <a:spcBef>
                <a:spcPts val="400"/>
              </a:spcBef>
              <a:defRPr b="1" sz="2000"/>
            </a:pPr>
            <a:r>
              <a:t>1. Diversity in Crop Choice</a:t>
            </a:r>
            <a:endParaRPr sz="2200"/>
          </a:p>
          <a:p>
            <a:pPr lvl="1" marL="742950" indent="-285750">
              <a:spcBef>
                <a:spcPts val="400"/>
              </a:spcBef>
              <a:defRPr sz="2000"/>
            </a:pPr>
            <a:r>
              <a:t>Deciding on which crop to grow</a:t>
            </a:r>
            <a:endParaRPr sz="2500"/>
          </a:p>
          <a:p>
            <a:pPr>
              <a:spcBef>
                <a:spcPts val="400"/>
              </a:spcBef>
              <a:defRPr b="1" sz="2000"/>
            </a:pPr>
            <a:r>
              <a:t>2. Diversity in Variety Selection</a:t>
            </a:r>
            <a:endParaRPr sz="2900"/>
          </a:p>
          <a:p>
            <a:pPr lvl="1" marL="742950" indent="-285750">
              <a:spcBef>
                <a:spcPts val="400"/>
              </a:spcBef>
              <a:defRPr sz="2000"/>
            </a:pPr>
            <a:r>
              <a:t>differences in how varieties respond to heat, cold, insect and disease pressure, and other environmental factors.</a:t>
            </a:r>
            <a:endParaRPr sz="2200"/>
          </a:p>
          <a:p>
            <a:pPr>
              <a:spcBef>
                <a:spcPts val="400"/>
              </a:spcBef>
              <a:defRPr b="1" sz="2000"/>
            </a:pPr>
            <a:r>
              <a:t>3. Diversity Across Time</a:t>
            </a:r>
            <a:endParaRPr sz="2900"/>
          </a:p>
          <a:p>
            <a:pPr lvl="1" marL="742950" indent="-285750">
              <a:spcBef>
                <a:spcPts val="400"/>
              </a:spcBef>
              <a:defRPr sz="2000"/>
            </a:pPr>
            <a:r>
              <a:t>Succession cropping is an important component of diversification. You can have several successions of a crop by planting several varieties with different days to maturity. </a:t>
            </a:r>
            <a:endParaRPr sz="2200"/>
          </a:p>
          <a:p>
            <a:pPr>
              <a:spcBef>
                <a:spcPts val="400"/>
              </a:spcBef>
              <a:defRPr b="1" sz="2000"/>
            </a:pPr>
            <a:r>
              <a:t>4. Geographic Diversity</a:t>
            </a:r>
            <a:endParaRPr sz="2900"/>
          </a:p>
          <a:p>
            <a:pPr lvl="1" marL="742950" indent="-285750">
              <a:spcBef>
                <a:spcPts val="400"/>
              </a:spcBef>
              <a:defRPr sz="2000"/>
            </a:pPr>
            <a:r>
              <a:t>You may be able to split production between two separate pieces of land</a:t>
            </a:r>
            <a:endParaRPr sz="2200"/>
          </a:p>
          <a:p>
            <a:pPr>
              <a:spcBef>
                <a:spcPts val="400"/>
              </a:spcBef>
              <a:defRPr b="1" sz="2000"/>
            </a:pPr>
            <a:r>
              <a:t>5. Marketing Diversity</a:t>
            </a:r>
            <a:endParaRPr sz="2900"/>
          </a:p>
          <a:p>
            <a:pPr lvl="1" marL="742950" indent="-285750">
              <a:spcBef>
                <a:spcPts val="400"/>
              </a:spcBef>
              <a:defRPr sz="2000"/>
            </a:pPr>
            <a:r>
              <a:t>you could open up new possibilities for scheduling and crop selection by selling into different markets.</a:t>
            </a:r>
            <a:endParaRPr sz="2200"/>
          </a:p>
          <a:p>
            <a:pPr>
              <a:spcBef>
                <a:spcPts val="400"/>
              </a:spcBef>
              <a:defRPr b="1" sz="2000"/>
            </a:pPr>
            <a:r>
              <a:t>6. Enterprise Diversity</a:t>
            </a:r>
            <a:endParaRPr sz="2900"/>
          </a:p>
          <a:p>
            <a:pPr lvl="1" marL="742950" indent="-285750">
              <a:spcBef>
                <a:spcPts val="400"/>
              </a:spcBef>
              <a:defRPr sz="2000"/>
            </a:pPr>
            <a:r>
              <a:t>have ancillary enterprises to help the bottom line and, often, to provide employment year-round for valuable workers</a:t>
            </a:r>
          </a:p>
        </p:txBody>
      </p:sp>
      <p:pic>
        <p:nvPicPr>
          <p:cNvPr id="303" name="Picture 2" descr="Picture 2"/>
          <p:cNvPicPr>
            <a:picLocks noChangeAspect="1"/>
          </p:cNvPicPr>
          <p:nvPr/>
        </p:nvPicPr>
        <p:blipFill>
          <a:blip r:embed="rId2">
            <a:extLst/>
          </a:blip>
          <a:stretch>
            <a:fillRect/>
          </a:stretch>
        </p:blipFill>
        <p:spPr>
          <a:xfrm>
            <a:off x="7083425" y="685798"/>
            <a:ext cx="2060575" cy="114300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Title 1"/>
          <p:cNvSpPr txBox="1"/>
          <p:nvPr>
            <p:ph type="title"/>
          </p:nvPr>
        </p:nvSpPr>
        <p:spPr>
          <a:xfrm>
            <a:off x="457200" y="274638"/>
            <a:ext cx="8229600" cy="1143001"/>
          </a:xfrm>
          <a:prstGeom prst="rect">
            <a:avLst/>
          </a:prstGeom>
        </p:spPr>
        <p:txBody>
          <a:bodyPr/>
          <a:lstStyle>
            <a:lvl1pPr>
              <a:defRPr sz="3900"/>
            </a:lvl1pPr>
          </a:lstStyle>
          <a:p>
            <a:pPr/>
            <a:r>
              <a:t>DIVERSIFICATION IN MANGO FARMER</a:t>
            </a:r>
          </a:p>
        </p:txBody>
      </p:sp>
      <p:sp>
        <p:nvSpPr>
          <p:cNvPr id="306" name="Content Placeholder 2"/>
          <p:cNvSpPr txBox="1"/>
          <p:nvPr>
            <p:ph type="body" idx="1"/>
          </p:nvPr>
        </p:nvSpPr>
        <p:spPr>
          <a:xfrm>
            <a:off x="457200" y="1600204"/>
            <a:ext cx="8229600" cy="4525963"/>
          </a:xfrm>
          <a:prstGeom prst="rect">
            <a:avLst/>
          </a:prstGeom>
        </p:spPr>
        <p:txBody>
          <a:bodyPr/>
          <a:lstStyle/>
          <a:p>
            <a:pPr/>
            <a:r>
              <a:t>New crop variety (time &amp; variety)</a:t>
            </a:r>
          </a:p>
          <a:p>
            <a:pPr/>
            <a:r>
              <a:t>Different/new location (move to northern Ghana)</a:t>
            </a:r>
          </a:p>
          <a:p>
            <a:pPr/>
            <a:r>
              <a:t>New enterprise/linkages </a:t>
            </a:r>
          </a:p>
          <a:p>
            <a:pPr lvl="1" marL="742950" indent="-285750">
              <a:spcBef>
                <a:spcPts val="600"/>
              </a:spcBef>
              <a:defRPr sz="2800"/>
            </a:pPr>
            <a:r>
              <a:t>Go into processing</a:t>
            </a:r>
          </a:p>
          <a:p>
            <a:pPr lvl="1" marL="742950" indent="-285750">
              <a:spcBef>
                <a:spcPts val="600"/>
              </a:spcBef>
              <a:defRPr sz="2800"/>
            </a:pPr>
            <a:r>
              <a:t>Establish  cold rooms to hold mango </a:t>
            </a:r>
          </a:p>
        </p:txBody>
      </p:sp>
      <p:pic>
        <p:nvPicPr>
          <p:cNvPr id="307" name="Picture 2" descr="Picture 2"/>
          <p:cNvPicPr>
            <a:picLocks noChangeAspect="1"/>
          </p:cNvPicPr>
          <p:nvPr/>
        </p:nvPicPr>
        <p:blipFill>
          <a:blip r:embed="rId2">
            <a:extLst/>
          </a:blip>
          <a:stretch>
            <a:fillRect/>
          </a:stretch>
        </p:blipFill>
        <p:spPr>
          <a:xfrm>
            <a:off x="7083425" y="5138160"/>
            <a:ext cx="2060575" cy="171291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le 1"/>
          <p:cNvSpPr txBox="1"/>
          <p:nvPr>
            <p:ph type="title"/>
          </p:nvPr>
        </p:nvSpPr>
        <p:spPr>
          <a:xfrm>
            <a:off x="117763" y="20780"/>
            <a:ext cx="8991601" cy="762003"/>
          </a:xfrm>
          <a:prstGeom prst="rect">
            <a:avLst/>
          </a:prstGeom>
        </p:spPr>
        <p:txBody>
          <a:bodyPr/>
          <a:lstStyle>
            <a:lvl1pPr>
              <a:defRPr sz="3600"/>
            </a:lvl1pPr>
          </a:lstStyle>
          <a:p>
            <a:pPr/>
            <a:r>
              <a:t>DIVERSIFICATION FOR MANGO PROCESSERS</a:t>
            </a:r>
          </a:p>
        </p:txBody>
      </p:sp>
      <p:sp>
        <p:nvSpPr>
          <p:cNvPr id="310" name="Content Placeholder 2"/>
          <p:cNvSpPr txBox="1"/>
          <p:nvPr>
            <p:ph type="body" idx="1"/>
          </p:nvPr>
        </p:nvSpPr>
        <p:spPr>
          <a:xfrm>
            <a:off x="228600" y="838200"/>
            <a:ext cx="8686800" cy="5867400"/>
          </a:xfrm>
          <a:prstGeom prst="rect">
            <a:avLst/>
          </a:prstGeom>
        </p:spPr>
        <p:txBody>
          <a:bodyPr/>
          <a:lstStyle/>
          <a:p>
            <a:pPr/>
            <a:r>
              <a:t>Apart from expanding current capacity (production, holding facility) in the 3 traditional products</a:t>
            </a:r>
          </a:p>
          <a:p>
            <a:pPr/>
            <a:r>
              <a:t>Processers can add to the 3 traditional products  by moving into new product areas</a:t>
            </a:r>
          </a:p>
          <a:p>
            <a:pPr/>
            <a:r>
              <a:t>Strategically partner with farmers for processing</a:t>
            </a:r>
          </a:p>
          <a:p>
            <a:pPr/>
            <a:r>
              <a:t>Promote the consumption of mango and its processed products</a:t>
            </a:r>
          </a:p>
          <a:p>
            <a:pPr/>
            <a:r>
              <a:t>Try new export markets</a:t>
            </a:r>
          </a:p>
          <a:p>
            <a:pPr/>
            <a:r>
              <a:t>Venture into mango butter (as a byproduct)</a:t>
            </a:r>
          </a:p>
        </p:txBody>
      </p:sp>
      <p:pic>
        <p:nvPicPr>
          <p:cNvPr id="311" name="Picture 2" descr="Picture 2"/>
          <p:cNvPicPr>
            <a:picLocks noChangeAspect="1"/>
          </p:cNvPicPr>
          <p:nvPr/>
        </p:nvPicPr>
        <p:blipFill>
          <a:blip r:embed="rId2">
            <a:extLst/>
          </a:blip>
          <a:stretch>
            <a:fillRect/>
          </a:stretch>
        </p:blipFill>
        <p:spPr>
          <a:xfrm>
            <a:off x="7069570" y="4572000"/>
            <a:ext cx="2060577" cy="127317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le 1"/>
          <p:cNvSpPr txBox="1"/>
          <p:nvPr>
            <p:ph type="title"/>
          </p:nvPr>
        </p:nvSpPr>
        <p:spPr>
          <a:xfrm>
            <a:off x="457200" y="274638"/>
            <a:ext cx="8229600" cy="1143001"/>
          </a:xfrm>
          <a:prstGeom prst="rect">
            <a:avLst/>
          </a:prstGeom>
        </p:spPr>
        <p:txBody>
          <a:bodyPr/>
          <a:lstStyle/>
          <a:p>
            <a:pPr/>
          </a:p>
        </p:txBody>
      </p:sp>
      <p:sp>
        <p:nvSpPr>
          <p:cNvPr id="314" name="Content Placeholder 2"/>
          <p:cNvSpPr txBox="1"/>
          <p:nvPr>
            <p:ph type="body" idx="1"/>
          </p:nvPr>
        </p:nvSpPr>
        <p:spPr>
          <a:xfrm>
            <a:off x="228600" y="1600202"/>
            <a:ext cx="8686800" cy="5029200"/>
          </a:xfrm>
          <a:prstGeom prst="rect">
            <a:avLst/>
          </a:prstGeom>
        </p:spPr>
        <p:txBody>
          <a:bodyPr/>
          <a:lstStyle/>
          <a:p>
            <a:pPr>
              <a:lnSpc>
                <a:spcPct val="80000"/>
              </a:lnSpc>
              <a:spcBef>
                <a:spcPts val="600"/>
              </a:spcBef>
              <a:defRPr sz="2900"/>
            </a:pPr>
            <a:r>
              <a:t>Mango float</a:t>
            </a:r>
          </a:p>
          <a:p>
            <a:pPr>
              <a:lnSpc>
                <a:spcPct val="80000"/>
              </a:lnSpc>
              <a:spcBef>
                <a:spcPts val="600"/>
              </a:spcBef>
              <a:defRPr sz="2900"/>
            </a:pPr>
            <a:r>
              <a:t>Dried packaged fruit</a:t>
            </a:r>
          </a:p>
          <a:p>
            <a:pPr>
              <a:lnSpc>
                <a:spcPct val="80000"/>
              </a:lnSpc>
              <a:spcBef>
                <a:spcPts val="600"/>
              </a:spcBef>
              <a:defRPr sz="2900"/>
            </a:pPr>
            <a:r>
              <a:t>Mango puree</a:t>
            </a:r>
          </a:p>
          <a:p>
            <a:pPr>
              <a:lnSpc>
                <a:spcPct val="80000"/>
              </a:lnSpc>
              <a:spcBef>
                <a:spcPts val="600"/>
              </a:spcBef>
              <a:defRPr sz="2900"/>
            </a:pPr>
            <a:r>
              <a:t>Mango concentrate</a:t>
            </a:r>
          </a:p>
          <a:p>
            <a:pPr>
              <a:lnSpc>
                <a:spcPct val="80000"/>
              </a:lnSpc>
              <a:spcBef>
                <a:spcPts val="600"/>
              </a:spcBef>
              <a:defRPr sz="2900"/>
            </a:pPr>
            <a:r>
              <a:t>Mango juice</a:t>
            </a:r>
          </a:p>
          <a:p>
            <a:pPr>
              <a:lnSpc>
                <a:spcPct val="80000"/>
              </a:lnSpc>
              <a:spcBef>
                <a:spcPts val="600"/>
              </a:spcBef>
              <a:defRPr sz="2900"/>
            </a:pPr>
            <a:r>
              <a:t>Mango nectar</a:t>
            </a:r>
          </a:p>
          <a:p>
            <a:pPr>
              <a:lnSpc>
                <a:spcPct val="80000"/>
              </a:lnSpc>
              <a:spcBef>
                <a:spcPts val="600"/>
              </a:spcBef>
              <a:defRPr sz="2900"/>
            </a:pPr>
            <a:r>
              <a:t>Mango flavoured ice cream</a:t>
            </a:r>
          </a:p>
          <a:p>
            <a:pPr>
              <a:lnSpc>
                <a:spcPct val="80000"/>
              </a:lnSpc>
              <a:spcBef>
                <a:spcPts val="600"/>
              </a:spcBef>
              <a:defRPr sz="2900"/>
            </a:pPr>
            <a:r>
              <a:t>Mango preserves and jams</a:t>
            </a:r>
          </a:p>
          <a:p>
            <a:pPr>
              <a:lnSpc>
                <a:spcPct val="80000"/>
              </a:lnSpc>
              <a:spcBef>
                <a:spcPts val="600"/>
              </a:spcBef>
              <a:defRPr sz="2900"/>
            </a:pPr>
            <a:r>
              <a:t>Mango pickle</a:t>
            </a:r>
          </a:p>
          <a:p>
            <a:pPr>
              <a:lnSpc>
                <a:spcPct val="80000"/>
              </a:lnSpc>
              <a:spcBef>
                <a:spcPts val="600"/>
              </a:spcBef>
              <a:defRPr sz="2900"/>
            </a:pPr>
            <a:r>
              <a:t>Mango seeds</a:t>
            </a:r>
          </a:p>
        </p:txBody>
      </p:sp>
      <p:pic>
        <p:nvPicPr>
          <p:cNvPr id="315" name="Picture 2" descr="Picture 2"/>
          <p:cNvPicPr>
            <a:picLocks noChangeAspect="1"/>
          </p:cNvPicPr>
          <p:nvPr/>
        </p:nvPicPr>
        <p:blipFill>
          <a:blip r:embed="rId2">
            <a:extLst/>
          </a:blip>
          <a:stretch>
            <a:fillRect/>
          </a:stretch>
        </p:blipFill>
        <p:spPr>
          <a:xfrm>
            <a:off x="55418" y="-7723"/>
            <a:ext cx="2060576" cy="1712917"/>
          </a:xfrm>
          <a:prstGeom prst="rect">
            <a:avLst/>
          </a:prstGeom>
          <a:ln w="12700">
            <a:miter lim="400000"/>
          </a:ln>
        </p:spPr>
      </p:pic>
      <p:pic>
        <p:nvPicPr>
          <p:cNvPr id="316" name="Picture 3" descr="Picture 3"/>
          <p:cNvPicPr>
            <a:picLocks noChangeAspect="1"/>
          </p:cNvPicPr>
          <p:nvPr/>
        </p:nvPicPr>
        <p:blipFill>
          <a:blip r:embed="rId2">
            <a:extLst/>
          </a:blip>
          <a:stretch>
            <a:fillRect/>
          </a:stretch>
        </p:blipFill>
        <p:spPr>
          <a:xfrm>
            <a:off x="7088475" y="-7724"/>
            <a:ext cx="2060577" cy="171291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itle 1"/>
          <p:cNvSpPr txBox="1"/>
          <p:nvPr>
            <p:ph type="title"/>
          </p:nvPr>
        </p:nvSpPr>
        <p:spPr>
          <a:xfrm>
            <a:off x="457200" y="-2"/>
            <a:ext cx="8229600" cy="639766"/>
          </a:xfrm>
          <a:prstGeom prst="rect">
            <a:avLst/>
          </a:prstGeom>
        </p:spPr>
        <p:txBody>
          <a:bodyPr/>
          <a:lstStyle>
            <a:lvl1pPr>
              <a:defRPr sz="3900"/>
            </a:lvl1pPr>
          </a:lstStyle>
          <a:p>
            <a:pPr/>
            <a:r>
              <a:t>HENDY FARMS</a:t>
            </a:r>
          </a:p>
        </p:txBody>
      </p:sp>
      <p:pic>
        <p:nvPicPr>
          <p:cNvPr id="319" name="Picture 2" descr="Picture 2"/>
          <p:cNvPicPr>
            <a:picLocks noChangeAspect="1"/>
          </p:cNvPicPr>
          <p:nvPr/>
        </p:nvPicPr>
        <p:blipFill>
          <a:blip r:embed="rId2">
            <a:extLst/>
          </a:blip>
          <a:stretch>
            <a:fillRect/>
          </a:stretch>
        </p:blipFill>
        <p:spPr>
          <a:xfrm>
            <a:off x="152400" y="762000"/>
            <a:ext cx="8839200" cy="586739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xfrm>
            <a:off x="457200" y="27707"/>
            <a:ext cx="8229600" cy="487365"/>
          </a:xfrm>
          <a:prstGeom prst="rect">
            <a:avLst/>
          </a:prstGeom>
        </p:spPr>
        <p:txBody>
          <a:bodyPr/>
          <a:lstStyle>
            <a:lvl1pPr defTabSz="795527">
              <a:defRPr sz="3100"/>
            </a:lvl1pPr>
          </a:lstStyle>
          <a:p>
            <a:pPr/>
            <a:r>
              <a:t>HENDY FARMS</a:t>
            </a:r>
          </a:p>
        </p:txBody>
      </p:sp>
      <p:pic>
        <p:nvPicPr>
          <p:cNvPr id="322" name="Picture 2" descr="Picture 2"/>
          <p:cNvPicPr>
            <a:picLocks noChangeAspect="1"/>
          </p:cNvPicPr>
          <p:nvPr/>
        </p:nvPicPr>
        <p:blipFill>
          <a:blip r:embed="rId2">
            <a:extLst/>
          </a:blip>
          <a:stretch>
            <a:fillRect/>
          </a:stretch>
        </p:blipFill>
        <p:spPr>
          <a:xfrm>
            <a:off x="152400" y="762000"/>
            <a:ext cx="8763000" cy="59436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itle 1"/>
          <p:cNvSpPr txBox="1"/>
          <p:nvPr>
            <p:ph type="title"/>
          </p:nvPr>
        </p:nvSpPr>
        <p:spPr>
          <a:xfrm>
            <a:off x="457200" y="274638"/>
            <a:ext cx="8229600" cy="1143001"/>
          </a:xfrm>
          <a:prstGeom prst="rect">
            <a:avLst/>
          </a:prstGeom>
        </p:spPr>
        <p:txBody>
          <a:bodyPr/>
          <a:lstStyle/>
          <a:p>
            <a:pPr/>
            <a:r>
              <a:t>MANGO BUTTER</a:t>
            </a:r>
          </a:p>
        </p:txBody>
      </p:sp>
      <p:sp>
        <p:nvSpPr>
          <p:cNvPr id="325" name="Content Placeholder 2"/>
          <p:cNvSpPr txBox="1"/>
          <p:nvPr>
            <p:ph type="body" idx="1"/>
          </p:nvPr>
        </p:nvSpPr>
        <p:spPr>
          <a:xfrm>
            <a:off x="152400" y="1600200"/>
            <a:ext cx="8839200" cy="5105400"/>
          </a:xfrm>
          <a:prstGeom prst="rect">
            <a:avLst/>
          </a:prstGeom>
        </p:spPr>
        <p:txBody>
          <a:bodyPr/>
          <a:lstStyle/>
          <a:p>
            <a:pPr/>
            <a:r>
              <a:t>Mango butter is a sweet smelling soft butter extracted from kernels of the mango. </a:t>
            </a:r>
          </a:p>
          <a:p>
            <a:pPr/>
            <a:r>
              <a:t>Mango butter is similar to shea and cocoa butters in consistency but differs in fatty acid content. </a:t>
            </a:r>
          </a:p>
          <a:p>
            <a:pPr/>
            <a:r>
              <a:t>Mango butter is rich antioxidants, vitamin A and E. </a:t>
            </a:r>
          </a:p>
          <a:p>
            <a:pPr/>
            <a:r>
              <a:t>The natural form of mango butter is semi-solid and non-greasy, and it is used as a moisturizer for hair and skin as well as an ingredient in cooking.</a:t>
            </a:r>
          </a:p>
        </p:txBody>
      </p:sp>
      <p:pic>
        <p:nvPicPr>
          <p:cNvPr id="326" name="Picture 2" descr="Picture 2"/>
          <p:cNvPicPr>
            <a:picLocks noChangeAspect="1"/>
          </p:cNvPicPr>
          <p:nvPr/>
        </p:nvPicPr>
        <p:blipFill>
          <a:blip r:embed="rId2">
            <a:extLst/>
          </a:blip>
          <a:stretch>
            <a:fillRect/>
          </a:stretch>
        </p:blipFill>
        <p:spPr>
          <a:xfrm>
            <a:off x="0" y="-34637"/>
            <a:ext cx="2060575" cy="1712916"/>
          </a:xfrm>
          <a:prstGeom prst="rect">
            <a:avLst/>
          </a:prstGeom>
          <a:ln w="12700">
            <a:miter lim="400000"/>
          </a:ln>
        </p:spPr>
      </p:pic>
      <p:pic>
        <p:nvPicPr>
          <p:cNvPr id="327" name="Picture 3" descr="Picture 3"/>
          <p:cNvPicPr>
            <a:picLocks noChangeAspect="1"/>
          </p:cNvPicPr>
          <p:nvPr/>
        </p:nvPicPr>
        <p:blipFill>
          <a:blip r:embed="rId2">
            <a:extLst/>
          </a:blip>
          <a:stretch>
            <a:fillRect/>
          </a:stretch>
        </p:blipFill>
        <p:spPr>
          <a:xfrm>
            <a:off x="7060768" y="0"/>
            <a:ext cx="2060577" cy="171291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29" name="Content Placeholder 3"/>
          <p:cNvGraphicFramePr/>
          <p:nvPr/>
        </p:nvGraphicFramePr>
        <p:xfrm>
          <a:off x="152400" y="228596"/>
          <a:ext cx="8839200" cy="640080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419600"/>
                <a:gridCol w="4419600"/>
              </a:tblGrid>
              <a:tr h="727685">
                <a:tc>
                  <a:txBody>
                    <a:bodyPr/>
                    <a:lstStyle/>
                    <a:p>
                      <a:pPr algn="l">
                        <a:defRPr b="0" sz="1800">
                          <a:solidFill>
                            <a:srgbClr val="000000"/>
                          </a:solidFill>
                        </a:defRPr>
                      </a:pPr>
                      <a:r>
                        <a:rPr b="1">
                          <a:solidFill>
                            <a:srgbClr val="FFFFFF"/>
                          </a:solidFill>
                        </a:rPr>
                        <a:t>Mango butter markets</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UK, USA</a:t>
                      </a:r>
                    </a:p>
                  </a:txBody>
                  <a:tcPr marL="45720" marR="45720" marT="45720" marB="45720" anchor="t" anchorCtr="0" horzOverflow="overflow"/>
                </a:tc>
              </a:tr>
              <a:tr h="515738">
                <a:tc>
                  <a:txBody>
                    <a:bodyPr/>
                    <a:lstStyle/>
                    <a:p>
                      <a:pPr algn="l">
                        <a:defRPr sz="1800"/>
                      </a:pPr>
                      <a:r>
                        <a:t>Global market capacity</a:t>
                      </a:r>
                    </a:p>
                  </a:txBody>
                  <a:tcPr marL="45720" marR="45720" marT="45720" marB="45720" anchor="t" anchorCtr="0" horzOverflow="overflow"/>
                </a:tc>
                <a:tc>
                  <a:txBody>
                    <a:bodyPr/>
                    <a:lstStyle/>
                    <a:p>
                      <a:pPr algn="l">
                        <a:defRPr sz="1800"/>
                      </a:pPr>
                      <a:r>
                        <a:t>5060 tons</a:t>
                      </a:r>
                    </a:p>
                  </a:txBody>
                  <a:tcPr marL="45720" marR="45720" marT="45720" marB="45720" anchor="t" anchorCtr="0" horzOverflow="overflow"/>
                </a:tc>
              </a:tr>
              <a:tr h="515738">
                <a:tc>
                  <a:txBody>
                    <a:bodyPr/>
                    <a:lstStyle/>
                    <a:p>
                      <a:pPr algn="l">
                        <a:defRPr sz="1800"/>
                      </a:pPr>
                      <a:r>
                        <a:t>Growth rate</a:t>
                      </a:r>
                    </a:p>
                  </a:txBody>
                  <a:tcPr marL="45720" marR="45720" marT="45720" marB="45720" anchor="t" anchorCtr="0" horzOverflow="overflow"/>
                </a:tc>
                <a:tc>
                  <a:txBody>
                    <a:bodyPr/>
                    <a:lstStyle/>
                    <a:p>
                      <a:pPr algn="l">
                        <a:defRPr sz="1800"/>
                      </a:pPr>
                      <a:r>
                        <a:t>4,33% (2015)</a:t>
                      </a:r>
                    </a:p>
                  </a:txBody>
                  <a:tcPr marL="45720" marR="45720" marT="45720" marB="45720" anchor="t" anchorCtr="0" horzOverflow="overflow"/>
                </a:tc>
              </a:tr>
              <a:tr h="515738">
                <a:tc>
                  <a:txBody>
                    <a:bodyPr/>
                    <a:lstStyle/>
                    <a:p>
                      <a:pPr algn="l">
                        <a:defRPr sz="1800"/>
                      </a:pPr>
                      <a:r>
                        <a:t>Global sales</a:t>
                      </a:r>
                    </a:p>
                  </a:txBody>
                  <a:tcPr marL="45720" marR="45720" marT="45720" marB="45720" anchor="t" anchorCtr="0" horzOverflow="overflow"/>
                </a:tc>
                <a:tc>
                  <a:txBody>
                    <a:bodyPr/>
                    <a:lstStyle/>
                    <a:p>
                      <a:pPr algn="l">
                        <a:defRPr sz="1800"/>
                      </a:pPr>
                      <a:r>
                        <a:t>4220 tons (2015)</a:t>
                      </a:r>
                    </a:p>
                  </a:txBody>
                  <a:tcPr marL="45720" marR="45720" marT="45720" marB="45720" anchor="t" anchorCtr="0" horzOverflow="overflow"/>
                </a:tc>
              </a:tr>
              <a:tr h="515738">
                <a:tc>
                  <a:txBody>
                    <a:bodyPr/>
                    <a:lstStyle/>
                    <a:p>
                      <a:pPr algn="l">
                        <a:defRPr sz="1800"/>
                      </a:pPr>
                      <a:r>
                        <a:t>Sales </a:t>
                      </a:r>
                    </a:p>
                  </a:txBody>
                  <a:tcPr marL="45720" marR="45720" marT="45720" marB="45720" anchor="t" anchorCtr="0" horzOverflow="overflow"/>
                </a:tc>
                <a:tc>
                  <a:txBody>
                    <a:bodyPr/>
                    <a:lstStyle/>
                    <a:p>
                      <a:pPr algn="l">
                        <a:defRPr sz="1800"/>
                      </a:pPr>
                      <a:r>
                        <a:t>USD 28m (2019)</a:t>
                      </a:r>
                    </a:p>
                  </a:txBody>
                  <a:tcPr marL="45720" marR="45720" marT="45720" marB="45720" anchor="t" anchorCtr="0" horzOverflow="overflow"/>
                </a:tc>
              </a:tr>
              <a:tr h="515738">
                <a:tc>
                  <a:txBody>
                    <a:bodyPr/>
                    <a:lstStyle/>
                    <a:p>
                      <a:pPr algn="l">
                        <a:defRPr sz="1800"/>
                      </a:pPr>
                      <a:r>
                        <a:t>Projected sales in 2024</a:t>
                      </a:r>
                    </a:p>
                  </a:txBody>
                  <a:tcPr marL="45720" marR="45720" marT="45720" marB="45720" anchor="t" anchorCtr="0" horzOverflow="overflow"/>
                </a:tc>
                <a:tc>
                  <a:txBody>
                    <a:bodyPr/>
                    <a:lstStyle/>
                    <a:p>
                      <a:pPr algn="l">
                        <a:defRPr sz="1800"/>
                      </a:pPr>
                      <a:r>
                        <a:t>Usd 34m (2024)</a:t>
                      </a:r>
                    </a:p>
                  </a:txBody>
                  <a:tcPr marL="45720" marR="45720" marT="45720" marB="45720" anchor="t" anchorCtr="0" horzOverflow="overflow"/>
                </a:tc>
              </a:tr>
              <a:tr h="515738">
                <a:tc>
                  <a:txBody>
                    <a:bodyPr/>
                    <a:lstStyle/>
                    <a:p>
                      <a:pPr algn="l">
                        <a:defRPr sz="1800"/>
                      </a:pPr>
                      <a:r>
                        <a:t>Sales growth rate</a:t>
                      </a:r>
                    </a:p>
                  </a:txBody>
                  <a:tcPr marL="45720" marR="45720" marT="45720" marB="45720" anchor="t" anchorCtr="0" horzOverflow="overflow"/>
                </a:tc>
                <a:tc>
                  <a:txBody>
                    <a:bodyPr/>
                    <a:lstStyle/>
                    <a:p>
                      <a:pPr algn="l">
                        <a:defRPr sz="1800"/>
                      </a:pPr>
                      <a:r>
                        <a:t>4,66%</a:t>
                      </a:r>
                    </a:p>
                  </a:txBody>
                  <a:tcPr marL="45720" marR="45720" marT="45720" marB="45720" anchor="t" anchorCtr="0" horzOverflow="overflow"/>
                </a:tc>
              </a:tr>
              <a:tr h="515738">
                <a:tc>
                  <a:txBody>
                    <a:bodyPr/>
                    <a:lstStyle/>
                    <a:p>
                      <a:pPr algn="l">
                        <a:defRPr sz="1800"/>
                      </a:pPr>
                      <a:r>
                        <a:t>Uses                Cosmetic  Industry</a:t>
                      </a:r>
                    </a:p>
                  </a:txBody>
                  <a:tcPr marL="45720" marR="45720" marT="45720" marB="45720" anchor="t" anchorCtr="0" horzOverflow="overflow"/>
                </a:tc>
                <a:tc>
                  <a:txBody>
                    <a:bodyPr/>
                    <a:lstStyle/>
                    <a:p>
                      <a:pPr algn="l">
                        <a:defRPr sz="1800"/>
                      </a:pPr>
                      <a:r>
                        <a:t>45,98%</a:t>
                      </a:r>
                    </a:p>
                  </a:txBody>
                  <a:tcPr marL="45720" marR="45720" marT="45720" marB="45720" anchor="t" anchorCtr="0" horzOverflow="overflow"/>
                </a:tc>
              </a:tr>
              <a:tr h="515738">
                <a:tc>
                  <a:txBody>
                    <a:bodyPr/>
                    <a:lstStyle/>
                    <a:p>
                      <a:pPr algn="l">
                        <a:defRPr sz="1800"/>
                      </a:pPr>
                      <a:r>
                        <a:t>                         Food Industry</a:t>
                      </a:r>
                    </a:p>
                  </a:txBody>
                  <a:tcPr marL="45720" marR="45720" marT="45720" marB="45720" anchor="t" anchorCtr="0" horzOverflow="overflow"/>
                </a:tc>
                <a:tc>
                  <a:txBody>
                    <a:bodyPr/>
                    <a:lstStyle/>
                    <a:p>
                      <a:pPr algn="l">
                        <a:defRPr sz="1800"/>
                      </a:pPr>
                      <a:r>
                        <a:t>16,98%</a:t>
                      </a:r>
                    </a:p>
                  </a:txBody>
                  <a:tcPr marL="45720" marR="45720" marT="45720" marB="45720" anchor="t" anchorCtr="0" horzOverflow="overflow"/>
                </a:tc>
              </a:tr>
              <a:tr h="515738">
                <a:tc>
                  <a:txBody>
                    <a:bodyPr/>
                    <a:lstStyle/>
                    <a:p>
                      <a:pPr algn="l">
                        <a:defRPr sz="1800"/>
                      </a:pPr>
                      <a:r>
                        <a:t>                        Pharmaceutical Industry</a:t>
                      </a:r>
                    </a:p>
                  </a:txBody>
                  <a:tcPr marL="45720" marR="45720" marT="45720" marB="45720" anchor="t" anchorCtr="0" horzOverflow="overflow"/>
                </a:tc>
                <a:tc>
                  <a:txBody>
                    <a:bodyPr/>
                    <a:lstStyle/>
                    <a:p>
                      <a:pPr algn="l">
                        <a:defRPr sz="1800"/>
                      </a:pPr>
                      <a:r>
                        <a:t>27,33%</a:t>
                      </a:r>
                    </a:p>
                  </a:txBody>
                  <a:tcPr marL="45720" marR="45720" marT="45720" marB="45720" anchor="t" anchorCtr="0" horzOverflow="overflow"/>
                </a:tc>
              </a:tr>
              <a:tr h="515738">
                <a:tc>
                  <a:txBody>
                    <a:bodyPr/>
                    <a:lstStyle/>
                    <a:p>
                      <a:pPr algn="l">
                        <a:defRPr sz="1800"/>
                      </a:pPr>
                      <a:r>
                        <a:t>Growth rate over the next 5 yrs</a:t>
                      </a:r>
                    </a:p>
                  </a:txBody>
                  <a:tcPr marL="45720" marR="45720" marT="45720" marB="45720" anchor="t" anchorCtr="0" horzOverflow="overflow"/>
                </a:tc>
                <a:tc>
                  <a:txBody>
                    <a:bodyPr/>
                    <a:lstStyle/>
                    <a:p>
                      <a:pPr algn="l">
                        <a:defRPr sz="1800"/>
                      </a:pPr>
                      <a:r>
                        <a:t>3,5%</a:t>
                      </a:r>
                    </a:p>
                  </a:txBody>
                  <a:tcPr marL="45720" marR="45720" marT="45720" marB="45720" anchor="t" anchorCtr="0" horzOverflow="overflow"/>
                </a:tc>
              </a:tr>
              <a:tr h="515738">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Content Placeholder 2"/>
          <p:cNvSpPr txBox="1"/>
          <p:nvPr>
            <p:ph type="body" idx="1"/>
          </p:nvPr>
        </p:nvSpPr>
        <p:spPr>
          <a:xfrm>
            <a:off x="628650" y="1825625"/>
            <a:ext cx="7886700" cy="4351338"/>
          </a:xfrm>
          <a:prstGeom prst="rect">
            <a:avLst/>
          </a:prstGeom>
        </p:spPr>
        <p:txBody>
          <a:bodyPr/>
          <a:lstStyle/>
          <a:p>
            <a:pPr>
              <a:lnSpc>
                <a:spcPct val="81000"/>
              </a:lnSpc>
            </a:pPr>
          </a:p>
          <a:p>
            <a:pPr>
              <a:lnSpc>
                <a:spcPct val="81000"/>
              </a:lnSpc>
            </a:pPr>
          </a:p>
          <a:p>
            <a:pPr algn="ctr">
              <a:lnSpc>
                <a:spcPct val="81000"/>
              </a:lnSpc>
              <a:defRPr b="1" sz="8000"/>
            </a:pPr>
            <a:r>
              <a:t>THANK YOU FOR YOUR ATTENTION</a:t>
            </a:r>
          </a:p>
        </p:txBody>
      </p:sp>
      <p:pic>
        <p:nvPicPr>
          <p:cNvPr id="332" name="Picture 2" descr="Picture 2"/>
          <p:cNvPicPr>
            <a:picLocks noChangeAspect="1"/>
          </p:cNvPicPr>
          <p:nvPr/>
        </p:nvPicPr>
        <p:blipFill>
          <a:blip r:embed="rId2">
            <a:extLst/>
          </a:blip>
          <a:stretch>
            <a:fillRect/>
          </a:stretch>
        </p:blipFill>
        <p:spPr>
          <a:xfrm>
            <a:off x="69273" y="0"/>
            <a:ext cx="2057401" cy="1714500"/>
          </a:xfrm>
          <a:prstGeom prst="rect">
            <a:avLst/>
          </a:prstGeom>
          <a:ln w="12700">
            <a:miter lim="400000"/>
          </a:ln>
        </p:spPr>
      </p:pic>
      <p:pic>
        <p:nvPicPr>
          <p:cNvPr id="333" name="Picture 2" descr="Picture 2"/>
          <p:cNvPicPr>
            <a:picLocks noChangeAspect="1"/>
          </p:cNvPicPr>
          <p:nvPr/>
        </p:nvPicPr>
        <p:blipFill>
          <a:blip r:embed="rId2">
            <a:extLst/>
          </a:blip>
          <a:stretch>
            <a:fillRect/>
          </a:stretch>
        </p:blipFill>
        <p:spPr>
          <a:xfrm>
            <a:off x="7086600" y="0"/>
            <a:ext cx="2057400" cy="17145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xfrm>
            <a:off x="457200" y="274638"/>
            <a:ext cx="8229600" cy="1143001"/>
          </a:xfrm>
          <a:prstGeom prst="rect">
            <a:avLst/>
          </a:prstGeom>
        </p:spPr>
        <p:txBody>
          <a:bodyPr/>
          <a:lstStyle/>
          <a:p>
            <a:pPr/>
            <a:r>
              <a:t>WHAT IS MARKET?</a:t>
            </a:r>
          </a:p>
        </p:txBody>
      </p:sp>
      <p:sp>
        <p:nvSpPr>
          <p:cNvPr id="262" name="Content Placeholder 2"/>
          <p:cNvSpPr txBox="1"/>
          <p:nvPr>
            <p:ph type="body" idx="1"/>
          </p:nvPr>
        </p:nvSpPr>
        <p:spPr>
          <a:xfrm>
            <a:off x="457200" y="1600204"/>
            <a:ext cx="8229600" cy="4525963"/>
          </a:xfrm>
          <a:prstGeom prst="rect">
            <a:avLst/>
          </a:prstGeom>
        </p:spPr>
        <p:txBody>
          <a:bodyPr/>
          <a:lstStyle/>
          <a:p>
            <a:pPr/>
            <a:r>
              <a:t> A market is the sum total of all the buyers and sellers of a particular product in the area under consideration</a:t>
            </a:r>
          </a:p>
          <a:p>
            <a:pPr/>
            <a:r>
              <a:t>It can also be said to be the group of individuals or organisations that make up the pool of actual and potential customers for their goods and services</a:t>
            </a:r>
          </a:p>
        </p:txBody>
      </p:sp>
      <p:pic>
        <p:nvPicPr>
          <p:cNvPr id="263" name="Picture 2" descr="Picture 2"/>
          <p:cNvPicPr>
            <a:picLocks noChangeAspect="1"/>
          </p:cNvPicPr>
          <p:nvPr/>
        </p:nvPicPr>
        <p:blipFill>
          <a:blip r:embed="rId2">
            <a:extLst/>
          </a:blip>
          <a:stretch>
            <a:fillRect/>
          </a:stretch>
        </p:blipFill>
        <p:spPr>
          <a:xfrm>
            <a:off x="228602" y="-34637"/>
            <a:ext cx="2060576" cy="1712916"/>
          </a:xfrm>
          <a:prstGeom prst="rect">
            <a:avLst/>
          </a:prstGeom>
          <a:ln w="12700">
            <a:miter lim="400000"/>
          </a:ln>
        </p:spPr>
      </p:pic>
      <p:pic>
        <p:nvPicPr>
          <p:cNvPr id="264" name="Picture 3" descr="Picture 3"/>
          <p:cNvPicPr>
            <a:picLocks noChangeAspect="1"/>
          </p:cNvPicPr>
          <p:nvPr/>
        </p:nvPicPr>
        <p:blipFill>
          <a:blip r:embed="rId2">
            <a:extLst/>
          </a:blip>
          <a:stretch>
            <a:fillRect/>
          </a:stretch>
        </p:blipFill>
        <p:spPr>
          <a:xfrm>
            <a:off x="7116185" y="-34637"/>
            <a:ext cx="2060576" cy="171291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xfrm>
            <a:off x="457200" y="274638"/>
            <a:ext cx="8229600" cy="1143001"/>
          </a:xfrm>
          <a:prstGeom prst="rect">
            <a:avLst/>
          </a:prstGeom>
        </p:spPr>
        <p:txBody>
          <a:bodyPr/>
          <a:lstStyle/>
          <a:p>
            <a:pPr/>
          </a:p>
        </p:txBody>
      </p:sp>
      <p:sp>
        <p:nvSpPr>
          <p:cNvPr id="336" name="Content Placeholder 2"/>
          <p:cNvSpPr txBox="1"/>
          <p:nvPr>
            <p:ph type="body" idx="1"/>
          </p:nvPr>
        </p:nvSpPr>
        <p:spPr>
          <a:xfrm>
            <a:off x="457200" y="1600204"/>
            <a:ext cx="8229600" cy="4525963"/>
          </a:xfrm>
          <a:prstGeom prst="rect">
            <a:avLst/>
          </a:prstGeom>
        </p:spPr>
        <p:txBody>
          <a:bodyPr/>
          <a:lstStyle/>
          <a:p>
            <a:pPr>
              <a:lnSpc>
                <a:spcPct val="90000"/>
              </a:lnSpc>
              <a:spcBef>
                <a:spcPts val="600"/>
              </a:spcBef>
              <a:defRPr sz="2700"/>
            </a:pPr>
          </a:p>
          <a:p>
            <a:pPr>
              <a:lnSpc>
                <a:spcPct val="90000"/>
              </a:lnSpc>
              <a:spcBef>
                <a:spcPts val="600"/>
              </a:spcBef>
              <a:defRPr b="1" sz="2700"/>
            </a:pPr>
            <a:r>
              <a:t>Handbook of Mango Fruit: Production, Postharvest Science, Processing Technology and Nutrition</a:t>
            </a:r>
          </a:p>
          <a:p>
            <a:pPr>
              <a:lnSpc>
                <a:spcPct val="90000"/>
              </a:lnSpc>
              <a:spcBef>
                <a:spcPts val="600"/>
              </a:spcBef>
              <a:defRPr sz="2700"/>
            </a:pPr>
            <a:r>
              <a:t>Editor(s):Muhammad Siddiq, Jeffrey K. Brecht, Jiwan S. Sidhu</a:t>
            </a:r>
          </a:p>
          <a:p>
            <a:pPr>
              <a:lnSpc>
                <a:spcPct val="90000"/>
              </a:lnSpc>
              <a:spcBef>
                <a:spcPts val="600"/>
              </a:spcBef>
              <a:defRPr sz="2700"/>
            </a:pPr>
            <a:r>
              <a:t>First published:2 June 2017</a:t>
            </a:r>
          </a:p>
          <a:p>
            <a:pPr>
              <a:lnSpc>
                <a:spcPct val="90000"/>
              </a:lnSpc>
              <a:spcBef>
                <a:spcPts val="600"/>
              </a:spcBef>
              <a:defRPr sz="2700"/>
            </a:pPr>
            <a:r>
              <a:t>Print ISBN:9781119014355 |Online ISBN:9781119014362 |DOI:10.1002/9781119014362</a:t>
            </a:r>
          </a:p>
          <a:p>
            <a:pPr>
              <a:lnSpc>
                <a:spcPct val="90000"/>
              </a:lnSpc>
              <a:spcBef>
                <a:spcPts val="600"/>
              </a:spcBef>
              <a:defRPr sz="2700"/>
            </a:pPr>
            <a:r>
              <a:t>© 2017 John Wiley &amp; Sons Ltd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457200" y="274638"/>
            <a:ext cx="8229600" cy="1143001"/>
          </a:xfrm>
          <a:prstGeom prst="rect">
            <a:avLst/>
          </a:prstGeom>
        </p:spPr>
        <p:txBody>
          <a:bodyPr/>
          <a:lstStyle>
            <a:lvl1pPr>
              <a:defRPr sz="3200"/>
            </a:lvl1pPr>
          </a:lstStyle>
          <a:p>
            <a:pPr/>
            <a:r>
              <a:t>THE WORLD MANGO MARKET</a:t>
            </a:r>
          </a:p>
        </p:txBody>
      </p:sp>
      <p:sp>
        <p:nvSpPr>
          <p:cNvPr id="267" name="Content Placeholder 2"/>
          <p:cNvSpPr txBox="1"/>
          <p:nvPr>
            <p:ph type="body" idx="1"/>
          </p:nvPr>
        </p:nvSpPr>
        <p:spPr>
          <a:xfrm>
            <a:off x="457200" y="1600204"/>
            <a:ext cx="8229600" cy="4525963"/>
          </a:xfrm>
          <a:prstGeom prst="rect">
            <a:avLst/>
          </a:prstGeom>
        </p:spPr>
        <p:txBody>
          <a:bodyPr/>
          <a:lstStyle/>
          <a:p>
            <a:pPr/>
            <a:r>
              <a:t>The global processed mango products market size was estimated at USD 16.55 billion in 2018 and is projected to register a growth rate of 6.4% during the forecast period. </a:t>
            </a:r>
          </a:p>
          <a:p>
            <a:pPr/>
            <a:r>
              <a:t>Increase in consumption of mango and mango-based products coupled with rising preference for naturally sweet fruit-based ingredients is anticipated to drive the growth.</a:t>
            </a:r>
          </a:p>
        </p:txBody>
      </p:sp>
      <p:pic>
        <p:nvPicPr>
          <p:cNvPr id="268" name="Picture 2" descr="Picture 2"/>
          <p:cNvPicPr>
            <a:picLocks noChangeAspect="1"/>
          </p:cNvPicPr>
          <p:nvPr/>
        </p:nvPicPr>
        <p:blipFill>
          <a:blip r:embed="rId2">
            <a:extLst/>
          </a:blip>
          <a:stretch>
            <a:fillRect/>
          </a:stretch>
        </p:blipFill>
        <p:spPr>
          <a:xfrm>
            <a:off x="2" y="-27711"/>
            <a:ext cx="2060576" cy="1712917"/>
          </a:xfrm>
          <a:prstGeom prst="rect">
            <a:avLst/>
          </a:prstGeom>
          <a:ln w="12700">
            <a:miter lim="400000"/>
          </a:ln>
        </p:spPr>
      </p:pic>
      <p:pic>
        <p:nvPicPr>
          <p:cNvPr id="269" name="Picture 2" descr="Picture 2"/>
          <p:cNvPicPr>
            <a:picLocks noChangeAspect="1"/>
          </p:cNvPicPr>
          <p:nvPr/>
        </p:nvPicPr>
        <p:blipFill>
          <a:blip r:embed="rId2">
            <a:extLst/>
          </a:blip>
          <a:stretch>
            <a:fillRect/>
          </a:stretch>
        </p:blipFill>
        <p:spPr>
          <a:xfrm>
            <a:off x="7083425" y="-27711"/>
            <a:ext cx="2060575" cy="171291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xfrm>
            <a:off x="457200" y="274638"/>
            <a:ext cx="8229600" cy="1143001"/>
          </a:xfrm>
          <a:prstGeom prst="rect">
            <a:avLst/>
          </a:prstGeom>
        </p:spPr>
        <p:txBody>
          <a:bodyPr/>
          <a:lstStyle>
            <a:lvl1pPr>
              <a:defRPr sz="3600"/>
            </a:lvl1pPr>
          </a:lstStyle>
          <a:p>
            <a:pPr/>
            <a:r>
              <a:t>THE EUROPEAN MARKET</a:t>
            </a:r>
          </a:p>
        </p:txBody>
      </p:sp>
      <p:sp>
        <p:nvSpPr>
          <p:cNvPr id="272" name="Content Placeholder 2"/>
          <p:cNvSpPr txBox="1"/>
          <p:nvPr>
            <p:ph type="body" idx="1"/>
          </p:nvPr>
        </p:nvSpPr>
        <p:spPr>
          <a:xfrm>
            <a:off x="152400" y="1712911"/>
            <a:ext cx="8839200" cy="4840288"/>
          </a:xfrm>
          <a:prstGeom prst="rect">
            <a:avLst/>
          </a:prstGeom>
        </p:spPr>
        <p:txBody>
          <a:bodyPr/>
          <a:lstStyle/>
          <a:p>
            <a:pPr>
              <a:lnSpc>
                <a:spcPct val="80000"/>
              </a:lnSpc>
              <a:spcBef>
                <a:spcPts val="500"/>
              </a:spcBef>
              <a:defRPr sz="2400"/>
            </a:pPr>
            <a:r>
              <a:t>The consumption of mangoes in Europe is rising despite difficulties in sourcing </a:t>
            </a:r>
          </a:p>
          <a:p>
            <a:pPr>
              <a:lnSpc>
                <a:spcPct val="80000"/>
              </a:lnSpc>
              <a:spcBef>
                <a:spcPts val="500"/>
              </a:spcBef>
              <a:defRPr sz="2400"/>
            </a:pPr>
            <a:r>
              <a:t> Mangoes are commonly imported from developing countries. </a:t>
            </a:r>
          </a:p>
          <a:p>
            <a:pPr>
              <a:lnSpc>
                <a:spcPct val="80000"/>
              </a:lnSpc>
              <a:spcBef>
                <a:spcPts val="500"/>
              </a:spcBef>
              <a:defRPr sz="2400"/>
            </a:pPr>
            <a:r>
              <a:t>Finding a reliable supply is one of the major issues to maintain stability in the mango market.</a:t>
            </a:r>
          </a:p>
          <a:p>
            <a:pPr>
              <a:lnSpc>
                <a:spcPct val="80000"/>
              </a:lnSpc>
              <a:spcBef>
                <a:spcPts val="500"/>
              </a:spcBef>
              <a:defRPr sz="2400"/>
            </a:pPr>
            <a:r>
              <a:t>Total European mango imports increased to nearly 400,000 tonnes in 2018, 38,000 tonnes more than the year before</a:t>
            </a:r>
          </a:p>
          <a:p>
            <a:pPr>
              <a:lnSpc>
                <a:spcPct val="80000"/>
              </a:lnSpc>
              <a:spcBef>
                <a:spcPts val="500"/>
              </a:spcBef>
              <a:defRPr sz="2400"/>
            </a:pPr>
            <a:r>
              <a:t>Consumers are getting the taste for mangoes, mainly thanks to the fibreless mango varieties and improved ripening practices. </a:t>
            </a:r>
          </a:p>
          <a:p>
            <a:pPr>
              <a:lnSpc>
                <a:spcPct val="80000"/>
              </a:lnSpc>
              <a:spcBef>
                <a:spcPts val="500"/>
              </a:spcBef>
              <a:defRPr sz="2400"/>
            </a:pPr>
            <a:r>
              <a:t>Still, the mango consumption is mostly supply driven and mainly influenced by external factors such as available volumes, quality, price, consumption in origin countries and the promotion of competing local fruits in Europe.  </a:t>
            </a:r>
          </a:p>
        </p:txBody>
      </p:sp>
      <p:pic>
        <p:nvPicPr>
          <p:cNvPr id="273" name="Picture 2" descr="Picture 2"/>
          <p:cNvPicPr>
            <a:picLocks noChangeAspect="1"/>
          </p:cNvPicPr>
          <p:nvPr/>
        </p:nvPicPr>
        <p:blipFill>
          <a:blip r:embed="rId2">
            <a:extLst/>
          </a:blip>
          <a:stretch>
            <a:fillRect/>
          </a:stretch>
        </p:blipFill>
        <p:spPr>
          <a:xfrm>
            <a:off x="36512" y="0"/>
            <a:ext cx="2060576" cy="1712915"/>
          </a:xfrm>
          <a:prstGeom prst="rect">
            <a:avLst/>
          </a:prstGeom>
          <a:ln w="12700">
            <a:miter lim="400000"/>
          </a:ln>
        </p:spPr>
      </p:pic>
      <p:pic>
        <p:nvPicPr>
          <p:cNvPr id="274" name="Picture 3" descr="Picture 3"/>
          <p:cNvPicPr>
            <a:picLocks noChangeAspect="1"/>
          </p:cNvPicPr>
          <p:nvPr/>
        </p:nvPicPr>
        <p:blipFill>
          <a:blip r:embed="rId2">
            <a:extLst/>
          </a:blip>
          <a:stretch>
            <a:fillRect/>
          </a:stretch>
        </p:blipFill>
        <p:spPr>
          <a:xfrm>
            <a:off x="7116185" y="-3"/>
            <a:ext cx="2060576" cy="171291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xfrm>
            <a:off x="457200" y="274638"/>
            <a:ext cx="8229600" cy="1143001"/>
          </a:xfrm>
          <a:prstGeom prst="rect">
            <a:avLst/>
          </a:prstGeom>
        </p:spPr>
        <p:txBody>
          <a:bodyPr/>
          <a:lstStyle/>
          <a:p>
            <a:pPr/>
            <a:r>
              <a:t>GHANA’S MANGO</a:t>
            </a:r>
          </a:p>
        </p:txBody>
      </p:sp>
      <p:graphicFrame>
        <p:nvGraphicFramePr>
          <p:cNvPr id="277" name="Content Placeholder 3"/>
          <p:cNvGraphicFramePr/>
          <p:nvPr/>
        </p:nvGraphicFramePr>
        <p:xfrm>
          <a:off x="152398" y="1712910"/>
          <a:ext cx="8842376" cy="476409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421188"/>
                <a:gridCol w="4421188"/>
              </a:tblGrid>
              <a:tr h="476409">
                <a:tc>
                  <a:txBody>
                    <a:bodyPr/>
                    <a:lstStyle/>
                    <a:p>
                      <a:pPr algn="l">
                        <a:defRPr b="0" sz="1800">
                          <a:solidFill>
                            <a:srgbClr val="000000"/>
                          </a:solidFill>
                        </a:defRPr>
                      </a:pPr>
                      <a:r>
                        <a:rPr b="1">
                          <a:solidFill>
                            <a:srgbClr val="FFFFFF"/>
                          </a:solidFill>
                        </a:rPr>
                        <a:t>Cultivated land</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81,000 ha (2018)</a:t>
                      </a:r>
                    </a:p>
                  </a:txBody>
                  <a:tcPr marL="45720" marR="45720" marT="45720" marB="45720" anchor="t" anchorCtr="0" horzOverflow="overflow"/>
                </a:tc>
              </a:tr>
              <a:tr h="476409">
                <a:tc>
                  <a:txBody>
                    <a:bodyPr/>
                    <a:lstStyle/>
                    <a:p>
                      <a:pPr algn="l">
                        <a:defRPr sz="1800"/>
                      </a:pPr>
                      <a:r>
                        <a:t>Production Volumes</a:t>
                      </a:r>
                    </a:p>
                  </a:txBody>
                  <a:tcPr marL="45720" marR="45720" marT="45720" marB="45720" anchor="t" anchorCtr="0" horzOverflow="overflow"/>
                </a:tc>
                <a:tc>
                  <a:txBody>
                    <a:bodyPr/>
                    <a:lstStyle/>
                    <a:p>
                      <a:pPr algn="l">
                        <a:defRPr sz="1800"/>
                      </a:pPr>
                      <a:r>
                        <a:t>100,000 tons</a:t>
                      </a:r>
                    </a:p>
                  </a:txBody>
                  <a:tcPr marL="45720" marR="45720" marT="45720" marB="45720" anchor="t" anchorCtr="0" horzOverflow="overflow"/>
                </a:tc>
              </a:tr>
              <a:tr h="476409">
                <a:tc>
                  <a:txBody>
                    <a:bodyPr/>
                    <a:lstStyle/>
                    <a:p>
                      <a:pPr algn="l">
                        <a:defRPr sz="1800"/>
                      </a:pPr>
                      <a:r>
                        <a:t>Yield</a:t>
                      </a:r>
                    </a:p>
                  </a:txBody>
                  <a:tcPr marL="45720" marR="45720" marT="45720" marB="45720" anchor="t" anchorCtr="0" horzOverflow="overflow"/>
                </a:tc>
                <a:tc>
                  <a:txBody>
                    <a:bodyPr/>
                    <a:lstStyle/>
                    <a:p>
                      <a:pPr algn="l">
                        <a:defRPr sz="1800"/>
                      </a:pPr>
                      <a:r>
                        <a:t>12-15 tons/ha</a:t>
                      </a:r>
                    </a:p>
                  </a:txBody>
                  <a:tcPr marL="45720" marR="45720" marT="45720" marB="45720" anchor="t" anchorCtr="0" horzOverflow="overflow"/>
                </a:tc>
              </a:tr>
              <a:tr h="476409">
                <a:tc>
                  <a:txBody>
                    <a:bodyPr/>
                    <a:lstStyle/>
                    <a:p>
                      <a:pPr algn="l">
                        <a:defRPr sz="1800"/>
                      </a:pPr>
                      <a:r>
                        <a:t>Sales      Local Market </a:t>
                      </a:r>
                    </a:p>
                  </a:txBody>
                  <a:tcPr marL="45720" marR="45720" marT="45720" marB="45720" anchor="t" anchorCtr="0" horzOverflow="overflow"/>
                </a:tc>
                <a:tc>
                  <a:txBody>
                    <a:bodyPr/>
                    <a:lstStyle/>
                    <a:p>
                      <a:pPr algn="l">
                        <a:defRPr sz="1800"/>
                      </a:pPr>
                      <a:r>
                        <a:t>70%</a:t>
                      </a:r>
                    </a:p>
                  </a:txBody>
                  <a:tcPr marL="45720" marR="45720" marT="45720" marB="45720" anchor="t" anchorCtr="0" horzOverflow="overflow"/>
                </a:tc>
              </a:tr>
              <a:tr h="476409">
                <a:tc>
                  <a:txBody>
                    <a:bodyPr/>
                    <a:lstStyle/>
                    <a:p>
                      <a:pPr algn="l">
                        <a:defRPr sz="1800"/>
                      </a:pPr>
                      <a:r>
                        <a:t>               Exports</a:t>
                      </a:r>
                    </a:p>
                  </a:txBody>
                  <a:tcPr marL="45720" marR="45720" marT="45720" marB="45720" anchor="t" anchorCtr="0" horzOverflow="overflow"/>
                </a:tc>
                <a:tc>
                  <a:txBody>
                    <a:bodyPr/>
                    <a:lstStyle/>
                    <a:p>
                      <a:pPr algn="l">
                        <a:defRPr sz="1800"/>
                      </a:pPr>
                      <a:r>
                        <a:t>30%</a:t>
                      </a:r>
                    </a:p>
                  </a:txBody>
                  <a:tcPr marL="45720" marR="45720" marT="45720" marB="45720" anchor="t" anchorCtr="0" horzOverflow="overflow"/>
                </a:tc>
              </a:tr>
              <a:tr h="476409">
                <a:tc>
                  <a:txBody>
                    <a:bodyPr/>
                    <a:lstStyle/>
                    <a:p>
                      <a:pPr algn="l">
                        <a:defRPr sz="1800"/>
                      </a:pPr>
                      <a:r>
                        <a:t>The 30% represents      Dried</a:t>
                      </a:r>
                    </a:p>
                  </a:txBody>
                  <a:tcPr marL="45720" marR="45720" marT="45720" marB="45720" anchor="t" anchorCtr="0" horzOverflow="overflow"/>
                </a:tc>
                <a:tc>
                  <a:txBody>
                    <a:bodyPr/>
                    <a:lstStyle/>
                    <a:p>
                      <a:pPr algn="l">
                        <a:defRPr sz="1800"/>
                      </a:pPr>
                      <a:r>
                        <a:t>19%   (51%)</a:t>
                      </a:r>
                    </a:p>
                  </a:txBody>
                  <a:tcPr marL="45720" marR="45720" marT="45720" marB="45720" anchor="t" anchorCtr="0" horzOverflow="overflow"/>
                </a:tc>
              </a:tr>
              <a:tr h="476409">
                <a:tc>
                  <a:txBody>
                    <a:bodyPr/>
                    <a:lstStyle/>
                    <a:p>
                      <a:pPr algn="l">
                        <a:defRPr sz="1800"/>
                      </a:pPr>
                      <a:r>
                        <a:t>                                          Fresh Cuts</a:t>
                      </a:r>
                    </a:p>
                  </a:txBody>
                  <a:tcPr marL="45720" marR="45720" marT="45720" marB="45720" anchor="t" anchorCtr="0" horzOverflow="overflow"/>
                </a:tc>
                <a:tc>
                  <a:txBody>
                    <a:bodyPr/>
                    <a:lstStyle/>
                    <a:p>
                      <a:pPr algn="l">
                        <a:defRPr sz="1800"/>
                      </a:pPr>
                      <a:r>
                        <a:t>6,5%   (37%)</a:t>
                      </a:r>
                    </a:p>
                  </a:txBody>
                  <a:tcPr marL="45720" marR="45720" marT="45720" marB="45720" anchor="t" anchorCtr="0" horzOverflow="overflow"/>
                </a:tc>
              </a:tr>
              <a:tr h="476409">
                <a:tc>
                  <a:txBody>
                    <a:bodyPr/>
                    <a:lstStyle/>
                    <a:p>
                      <a:pPr algn="l">
                        <a:defRPr sz="1800"/>
                      </a:pPr>
                      <a:r>
                        <a:t>                                          Whole</a:t>
                      </a:r>
                    </a:p>
                  </a:txBody>
                  <a:tcPr marL="45720" marR="45720" marT="45720" marB="45720" anchor="t" anchorCtr="0" horzOverflow="overflow"/>
                </a:tc>
                <a:tc>
                  <a:txBody>
                    <a:bodyPr/>
                    <a:lstStyle/>
                    <a:p>
                      <a:pPr algn="l">
                        <a:defRPr sz="1800"/>
                      </a:pPr>
                      <a:r>
                        <a:t>2%     (12%)</a:t>
                      </a:r>
                    </a:p>
                  </a:txBody>
                  <a:tcPr marL="45720" marR="45720" marT="45720" marB="45720" anchor="t" anchorCtr="0" horzOverflow="overflow"/>
                </a:tc>
              </a:tr>
              <a:tr h="476409">
                <a:tc>
                  <a:txBody>
                    <a:bodyPr/>
                    <a:lstStyle/>
                    <a:p>
                      <a:pPr algn="l">
                        <a:defRPr sz="1800"/>
                      </a:pPr>
                      <a:r>
                        <a:t>Share of world market exports</a:t>
                      </a:r>
                    </a:p>
                  </a:txBody>
                  <a:tcPr marL="45720" marR="45720" marT="45720" marB="45720" anchor="t" anchorCtr="0" horzOverflow="overflow"/>
                </a:tc>
                <a:tc>
                  <a:txBody>
                    <a:bodyPr/>
                    <a:lstStyle/>
                    <a:p>
                      <a:pPr algn="l">
                        <a:defRPr sz="1800"/>
                      </a:pPr>
                      <a:r>
                        <a:t>2,4%</a:t>
                      </a:r>
                    </a:p>
                  </a:txBody>
                  <a:tcPr marL="45720" marR="45720" marT="45720" marB="45720" anchor="t" anchorCtr="0" horzOverflow="overflow"/>
                </a:tc>
              </a:tr>
              <a:tr h="476409">
                <a:tc>
                  <a:txBody>
                    <a:bodyPr/>
                    <a:lstStyle/>
                    <a:p>
                      <a:pPr algn="l">
                        <a:defRPr sz="1800"/>
                      </a:pPr>
                      <a:r>
                        <a:t>World Market Ranking in Mango Export</a:t>
                      </a:r>
                    </a:p>
                  </a:txBody>
                  <a:tcPr marL="45720" marR="45720" marT="45720" marB="45720" anchor="t" anchorCtr="0" horzOverflow="overflow"/>
                </a:tc>
                <a:tc>
                  <a:txBody>
                    <a:bodyPr/>
                    <a:lstStyle/>
                    <a:p>
                      <a:pPr algn="l">
                        <a:defRPr sz="1800"/>
                      </a:pPr>
                      <a:r>
                        <a:t>11</a:t>
                      </a:r>
                      <a:r>
                        <a:rPr baseline="30000"/>
                        <a:t>th</a:t>
                      </a:r>
                      <a:r>
                        <a:t> </a:t>
                      </a:r>
                    </a:p>
                  </a:txBody>
                  <a:tcPr marL="45720" marR="45720" marT="45720" marB="45720" anchor="t" anchorCtr="0" horzOverflow="overflow"/>
                </a:tc>
              </a:tr>
            </a:tbl>
          </a:graphicData>
        </a:graphic>
      </p:graphicFrame>
      <p:pic>
        <p:nvPicPr>
          <p:cNvPr id="278" name="Picture 2" descr="Picture 2"/>
          <p:cNvPicPr>
            <a:picLocks noChangeAspect="1"/>
          </p:cNvPicPr>
          <p:nvPr/>
        </p:nvPicPr>
        <p:blipFill>
          <a:blip r:embed="rId2">
            <a:extLst/>
          </a:blip>
          <a:stretch>
            <a:fillRect/>
          </a:stretch>
        </p:blipFill>
        <p:spPr>
          <a:xfrm>
            <a:off x="-5051" y="0"/>
            <a:ext cx="2060576" cy="1712915"/>
          </a:xfrm>
          <a:prstGeom prst="rect">
            <a:avLst/>
          </a:prstGeom>
          <a:ln w="12700">
            <a:miter lim="400000"/>
          </a:ln>
        </p:spPr>
      </p:pic>
      <p:pic>
        <p:nvPicPr>
          <p:cNvPr id="279" name="Picture 3" descr="Picture 3"/>
          <p:cNvPicPr>
            <a:picLocks noChangeAspect="1"/>
          </p:cNvPicPr>
          <p:nvPr/>
        </p:nvPicPr>
        <p:blipFill>
          <a:blip r:embed="rId2">
            <a:extLst/>
          </a:blip>
          <a:stretch>
            <a:fillRect/>
          </a:stretch>
        </p:blipFill>
        <p:spPr>
          <a:xfrm>
            <a:off x="6934200" y="-20782"/>
            <a:ext cx="2060575" cy="171291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1" name="Content Placeholder 3"/>
          <p:cNvGraphicFramePr/>
          <p:nvPr/>
        </p:nvGraphicFramePr>
        <p:xfrm>
          <a:off x="76200" y="228602"/>
          <a:ext cx="8991597" cy="648853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9200"/>
                <a:gridCol w="609600"/>
                <a:gridCol w="533400"/>
                <a:gridCol w="762000"/>
                <a:gridCol w="762000"/>
                <a:gridCol w="685800"/>
                <a:gridCol w="685800"/>
                <a:gridCol w="762000"/>
                <a:gridCol w="838200"/>
                <a:gridCol w="685800"/>
                <a:gridCol w="838200"/>
                <a:gridCol w="609596"/>
              </a:tblGrid>
              <a:tr h="585767">
                <a:tc>
                  <a:txBody>
                    <a:bodyPr/>
                    <a:lstStyle/>
                    <a:p>
                      <a:pPr algn="ctr">
                        <a:defRPr sz="1800"/>
                      </a:pPr>
                      <a:r>
                        <a:rPr b="1" cap="all" sz="1400">
                          <a:solidFill>
                            <a:srgbClr val="1B1919"/>
                          </a:solidFill>
                          <a:latin typeface="Cocomat Pro Medium"/>
                          <a:ea typeface="Cocomat Pro Medium"/>
                          <a:cs typeface="Cocomat Pro Medium"/>
                          <a:sym typeface="Cocomat Pro Medium"/>
                        </a:rPr>
                        <a:t>COUNTRY</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2010</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2011</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2012</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2013</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2014</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2015</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2016</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2017</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2018</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2019</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c>
                  <a:txBody>
                    <a:bodyPr/>
                    <a:lstStyle/>
                    <a:p>
                      <a:pPr algn="ctr">
                        <a:defRPr sz="1800"/>
                      </a:pPr>
                      <a:r>
                        <a:rPr b="1" cap="all" sz="1400">
                          <a:solidFill>
                            <a:srgbClr val="1B1919"/>
                          </a:solidFill>
                          <a:latin typeface="Cocomat Pro Medium"/>
                          <a:ea typeface="Cocomat Pro Medium"/>
                          <a:cs typeface="Cocomat Pro Medium"/>
                          <a:sym typeface="Cocomat Pro Medium"/>
                        </a:rPr>
                        <a:t>2020</a:t>
                      </a:r>
                    </a:p>
                  </a:txBody>
                  <a:tcPr marL="32145" marR="32145" marT="32145" marB="32145" anchor="b" anchorCtr="0" horzOverflow="overflow">
                    <a:lnL w="12700">
                      <a:miter lim="400000"/>
                    </a:lnL>
                    <a:lnR w="12700">
                      <a:miter lim="400000"/>
                    </a:lnR>
                    <a:lnT w="12700">
                      <a:miter lim="400000"/>
                    </a:lnT>
                    <a:lnB>
                      <a:solidFill>
                        <a:srgbClr val="DDDDDD"/>
                      </a:solidFill>
                    </a:lnB>
                    <a:solidFill>
                      <a:srgbClr val="CDDCD7"/>
                    </a:solidFill>
                  </a:tcPr>
                </a:tc>
              </a:tr>
              <a:tr h="915261">
                <a:tc>
                  <a:txBody>
                    <a:bodyPr/>
                    <a:lstStyle/>
                    <a:p>
                      <a:pPr algn="ctr">
                        <a:defRPr sz="1800"/>
                      </a:pPr>
                      <a:r>
                        <a:rPr sz="1400">
                          <a:latin typeface="inherit"/>
                          <a:ea typeface="inherit"/>
                          <a:cs typeface="inherit"/>
                          <a:sym typeface="inherit"/>
                        </a:rPr>
                        <a:t>United Kingdom (UK)</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60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141</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1766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1889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135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4669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4301</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4302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r>
              <a:tr h="585767">
                <a:tc>
                  <a:txBody>
                    <a:bodyPr/>
                    <a:lstStyle/>
                    <a:p>
                      <a:pPr algn="ctr">
                        <a:defRPr sz="1800"/>
                      </a:pPr>
                      <a:r>
                        <a:rPr sz="1400">
                          <a:latin typeface="inherit"/>
                          <a:ea typeface="inherit"/>
                          <a:cs typeface="inherit"/>
                          <a:sym typeface="inherit"/>
                        </a:rPr>
                        <a:t>Netherlands</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122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96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224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144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169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1895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1754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1640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r>
              <a:tr h="585767">
                <a:tc>
                  <a:txBody>
                    <a:bodyPr/>
                    <a:lstStyle/>
                    <a:p>
                      <a:pPr algn="ctr">
                        <a:defRPr sz="1800"/>
                      </a:pPr>
                      <a:r>
                        <a:rPr sz="1400">
                          <a:latin typeface="inherit"/>
                          <a:ea typeface="inherit"/>
                          <a:cs typeface="inherit"/>
                          <a:sym typeface="inherit"/>
                        </a:rPr>
                        <a:t>Switzerland</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392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516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592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760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1104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r>
              <a:tr h="421020">
                <a:tc>
                  <a:txBody>
                    <a:bodyPr/>
                    <a:lstStyle/>
                    <a:p>
                      <a:pPr algn="ctr">
                        <a:defRPr sz="1800"/>
                      </a:pPr>
                      <a:r>
                        <a:rPr sz="1400">
                          <a:latin typeface="inherit"/>
                          <a:ea typeface="inherit"/>
                          <a:cs typeface="inherit"/>
                          <a:sym typeface="inherit"/>
                        </a:rPr>
                        <a:t>France</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176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822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890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938</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r>
              <a:tr h="301364">
                <a:tc>
                  <a:txBody>
                    <a:bodyPr/>
                    <a:lstStyle/>
                    <a:p>
                      <a:pPr algn="ctr">
                        <a:defRPr sz="1800"/>
                      </a:pPr>
                      <a:r>
                        <a:rPr sz="1400">
                          <a:latin typeface="inherit"/>
                          <a:ea typeface="inherit"/>
                          <a:cs typeface="inherit"/>
                          <a:sym typeface="inherit"/>
                        </a:rPr>
                        <a:t>Italy</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8</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41</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60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180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174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554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523</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463</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r>
              <a:tr h="585767">
                <a:tc>
                  <a:txBody>
                    <a:bodyPr/>
                    <a:lstStyle/>
                    <a:p>
                      <a:pPr algn="ctr">
                        <a:defRPr sz="1800"/>
                      </a:pPr>
                      <a:r>
                        <a:rPr sz="1400">
                          <a:latin typeface="inherit"/>
                          <a:ea typeface="inherit"/>
                          <a:cs typeface="inherit"/>
                          <a:sym typeface="inherit"/>
                        </a:rPr>
                        <a:t>Germany</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22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155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155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20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328</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490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327</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r>
              <a:tr h="1244756">
                <a:tc>
                  <a:txBody>
                    <a:bodyPr/>
                    <a:lstStyle/>
                    <a:p>
                      <a:pPr algn="ctr">
                        <a:defRPr sz="1800"/>
                      </a:pPr>
                      <a:r>
                        <a:rPr sz="1400">
                          <a:latin typeface="inherit"/>
                          <a:ea typeface="inherit"/>
                          <a:cs typeface="inherit"/>
                          <a:sym typeface="inherit"/>
                        </a:rPr>
                        <a:t>United Arab Emirates (UAE)</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62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26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30</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63</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145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r>
              <a:tr h="421020">
                <a:tc>
                  <a:txBody>
                    <a:bodyPr/>
                    <a:lstStyle/>
                    <a:p>
                      <a:pPr algn="ctr">
                        <a:defRPr sz="1800"/>
                      </a:pPr>
                      <a:r>
                        <a:rPr sz="1400">
                          <a:latin typeface="inherit"/>
                          <a:ea typeface="inherit"/>
                          <a:cs typeface="inherit"/>
                          <a:sym typeface="inherit"/>
                        </a:rPr>
                        <a:t>Belgium</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55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35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52</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116</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31</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165</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159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800"/>
                      </a:pPr>
                      <a:r>
                        <a:rPr sz="1400">
                          <a:latin typeface="inherit"/>
                          <a:ea typeface="inherit"/>
                          <a:cs typeface="inherit"/>
                          <a:sym typeface="inherit"/>
                        </a:rPr>
                        <a:t>114</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CDDCD7"/>
                    </a:solidFill>
                  </a:tcPr>
                </a:tc>
              </a:tr>
              <a:tr h="421020">
                <a:tc>
                  <a:txBody>
                    <a:bodyPr/>
                    <a:lstStyle/>
                    <a:p>
                      <a:pPr algn="ctr">
                        <a:defRPr sz="1800"/>
                      </a:pPr>
                      <a:r>
                        <a:rPr sz="1400">
                          <a:latin typeface="inherit"/>
                          <a:ea typeface="inherit"/>
                          <a:cs typeface="inherit"/>
                          <a:sym typeface="inherit"/>
                        </a:rPr>
                        <a:t>Israel</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39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109</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800"/>
                      </a:pPr>
                      <a:r>
                        <a:rPr sz="1400">
                          <a:latin typeface="inherit"/>
                          <a:ea typeface="inherit"/>
                          <a:cs typeface="inherit"/>
                          <a:sym typeface="inherit"/>
                        </a:rPr>
                        <a:t>103</a:t>
                      </a:r>
                    </a:p>
                  </a:txBody>
                  <a:tcPr marL="32145" marR="32145" marT="32145" marB="32145" anchor="t" anchorCtr="0" horzOverflow="overflow">
                    <a:lnL w="12700">
                      <a:miter lim="400000"/>
                    </a:lnL>
                    <a:lnR w="12700">
                      <a:miter lim="400000"/>
                    </a:lnR>
                    <a:lnT>
                      <a:solidFill>
                        <a:srgbClr val="DDDDDD"/>
                      </a:solidFill>
                    </a:lnT>
                    <a:lnB>
                      <a:solidFill>
                        <a:srgbClr val="DDDDDD"/>
                      </a:solidFill>
                    </a:lnB>
                    <a:solidFill>
                      <a:srgbClr val="E7F7EF"/>
                    </a:solidFill>
                  </a:tcPr>
                </a:tc>
                <a:tc>
                  <a:txBody>
                    <a:bodyPr/>
                    <a:lstStyle/>
                    <a:p>
                      <a:pPr algn="ctr">
                        <a:defRPr sz="1400">
                          <a:latin typeface="inherit"/>
                          <a:ea typeface="inherit"/>
                          <a:cs typeface="inherit"/>
                          <a:sym typeface="inherit"/>
                        </a:defRPr>
                      </a:pP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E7F7EF"/>
                    </a:solidFill>
                  </a:tcPr>
                </a:tc>
              </a:tr>
              <a:tr h="421020">
                <a:tc>
                  <a:txBody>
                    <a:bodyPr/>
                    <a:lstStyle/>
                    <a:p>
                      <a:pPr algn="ctr">
                        <a:defRPr sz="1800"/>
                      </a:pPr>
                      <a:r>
                        <a:rPr sz="1400">
                          <a:solidFill>
                            <a:srgbClr val="4C4C4C"/>
                          </a:solidFill>
                          <a:latin typeface="Futura"/>
                          <a:ea typeface="Futura"/>
                          <a:cs typeface="Futura"/>
                          <a:sym typeface="Futura"/>
                        </a:rPr>
                        <a:t>Kuwait</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400">
                          <a:solidFill>
                            <a:srgbClr val="4C4C4C"/>
                          </a:solidFill>
                          <a:latin typeface="Futura"/>
                          <a:ea typeface="Futura"/>
                          <a:cs typeface="Futura"/>
                          <a:sym typeface="Futura"/>
                        </a:defRPr>
                      </a:pP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400">
                          <a:solidFill>
                            <a:srgbClr val="4C4C4C"/>
                          </a:solidFill>
                          <a:latin typeface="Futura"/>
                          <a:ea typeface="Futura"/>
                          <a:cs typeface="Futura"/>
                          <a:sym typeface="Futura"/>
                        </a:defRPr>
                      </a:pP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12</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51</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47</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46</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400">
                          <a:solidFill>
                            <a:srgbClr val="4C4C4C"/>
                          </a:solidFill>
                          <a:latin typeface="Futura"/>
                          <a:ea typeface="Futura"/>
                          <a:cs typeface="Futura"/>
                          <a:sym typeface="Futura"/>
                        </a:defRPr>
                      </a:pP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32</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60</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ctr">
                        <a:defRPr sz="1800"/>
                      </a:pPr>
                      <a:r>
                        <a:rPr sz="1400">
                          <a:solidFill>
                            <a:srgbClr val="4C4C4C"/>
                          </a:solidFill>
                          <a:latin typeface="Futura"/>
                          <a:ea typeface="Futura"/>
                          <a:cs typeface="Futura"/>
                          <a:sym typeface="Futura"/>
                        </a:rPr>
                        <a:t>46</a:t>
                      </a:r>
                    </a:p>
                  </a:txBody>
                  <a:tcPr marL="32145" marR="32145" marT="32145" marB="32145" anchor="t" anchorCtr="0" horzOverflow="overflow">
                    <a:lnL w="12700">
                      <a:miter lim="400000"/>
                    </a:lnL>
                    <a:lnR w="12700">
                      <a:miter lim="400000"/>
                    </a:lnR>
                    <a:lnT>
                      <a:solidFill>
                        <a:srgbClr val="DDDDDD"/>
                      </a:solidFill>
                    </a:lnT>
                    <a:lnB>
                      <a:solidFill>
                        <a:srgbClr val="E6E6E6"/>
                      </a:solidFill>
                    </a:lnB>
                    <a:solidFill>
                      <a:srgbClr val="CDDCD7"/>
                    </a:solidFill>
                  </a:tcPr>
                </a:tc>
                <a:tc>
                  <a:txBody>
                    <a:bodyPr/>
                    <a:lstStyle/>
                    <a:p>
                      <a:pPr algn="l">
                        <a:defRPr sz="1400"/>
                      </a:pPr>
                    </a:p>
                  </a:txBody>
                  <a:tcPr marL="19287" marR="19287" marT="19287" marB="19287" anchor="t" anchorCtr="0" horzOverflow="overflow">
                    <a:lnL w="12700">
                      <a:miter lim="400000"/>
                    </a:lnL>
                    <a:lnR w="12700">
                      <a:miter lim="400000"/>
                    </a:lnR>
                    <a:lnT>
                      <a:solidFill>
                        <a:srgbClr val="E6E6E6"/>
                      </a:solidFill>
                    </a:lnT>
                    <a:lnB w="12700">
                      <a:miter lim="400000"/>
                    </a:lnB>
                    <a:noFill/>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itle 1"/>
          <p:cNvSpPr txBox="1"/>
          <p:nvPr>
            <p:ph type="title"/>
          </p:nvPr>
        </p:nvSpPr>
        <p:spPr>
          <a:xfrm>
            <a:off x="457200" y="274638"/>
            <a:ext cx="8229600" cy="1143001"/>
          </a:xfrm>
          <a:prstGeom prst="rect">
            <a:avLst/>
          </a:prstGeom>
        </p:spPr>
        <p:txBody>
          <a:bodyPr/>
          <a:lstStyle/>
          <a:p>
            <a:pPr>
              <a:defRPr sz="3200"/>
            </a:pPr>
            <a:r>
              <a:t>BUT</a:t>
            </a:r>
            <a:r>
              <a:rPr sz="4400"/>
              <a:t> </a:t>
            </a:r>
            <a:r>
              <a:t>THERE ARE CHALLENGES</a:t>
            </a:r>
          </a:p>
        </p:txBody>
      </p:sp>
      <p:sp>
        <p:nvSpPr>
          <p:cNvPr id="284" name="Content Placeholder 2"/>
          <p:cNvSpPr txBox="1"/>
          <p:nvPr>
            <p:ph type="body" idx="1"/>
          </p:nvPr>
        </p:nvSpPr>
        <p:spPr>
          <a:xfrm>
            <a:off x="457200" y="1600202"/>
            <a:ext cx="8229600" cy="5029200"/>
          </a:xfrm>
          <a:prstGeom prst="rect">
            <a:avLst/>
          </a:prstGeom>
        </p:spPr>
        <p:txBody>
          <a:bodyPr/>
          <a:lstStyle/>
          <a:p>
            <a:pPr>
              <a:lnSpc>
                <a:spcPct val="90000"/>
              </a:lnSpc>
              <a:spcBef>
                <a:spcPts val="600"/>
              </a:spcBef>
              <a:defRPr sz="2900"/>
            </a:pPr>
            <a:r>
              <a:t>Some major factor obstructingmarket growth:</a:t>
            </a:r>
          </a:p>
          <a:p>
            <a:pPr lvl="1" marL="742950" indent="-285750">
              <a:lnSpc>
                <a:spcPct val="90000"/>
              </a:lnSpc>
              <a:spcBef>
                <a:spcPts val="600"/>
              </a:spcBef>
              <a:defRPr sz="2500"/>
            </a:pPr>
            <a:r>
              <a:t>Seasonal cultivation of mangoes.</a:t>
            </a:r>
          </a:p>
          <a:p>
            <a:pPr lvl="1" marL="742950" indent="-285750">
              <a:lnSpc>
                <a:spcPct val="90000"/>
              </a:lnSpc>
              <a:spcBef>
                <a:spcPts val="600"/>
              </a:spcBef>
              <a:defRPr sz="2500"/>
            </a:pPr>
            <a:r>
              <a:t>Diseases (BBS)</a:t>
            </a:r>
          </a:p>
          <a:p>
            <a:pPr lvl="1" marL="742950" indent="-285750">
              <a:lnSpc>
                <a:spcPct val="90000"/>
              </a:lnSpc>
              <a:spcBef>
                <a:spcPts val="600"/>
              </a:spcBef>
              <a:defRPr sz="2500"/>
            </a:pPr>
            <a:r>
              <a:t>Pest (Fruit flies)</a:t>
            </a:r>
          </a:p>
          <a:p>
            <a:pPr lvl="1" marL="742950" indent="-285750">
              <a:lnSpc>
                <a:spcPct val="90000"/>
              </a:lnSpc>
              <a:spcBef>
                <a:spcPts val="600"/>
              </a:spcBef>
              <a:defRPr sz="2500"/>
            </a:pPr>
            <a:r>
              <a:t>High cost of production (inputs &amp; labour)</a:t>
            </a:r>
          </a:p>
          <a:p>
            <a:pPr lvl="1" marL="742950" indent="-285750">
              <a:lnSpc>
                <a:spcPct val="90000"/>
              </a:lnSpc>
              <a:spcBef>
                <a:spcPts val="600"/>
              </a:spcBef>
              <a:defRPr sz="2500"/>
            </a:pPr>
            <a:r>
              <a:t>Fuel prices and freight charges</a:t>
            </a:r>
          </a:p>
          <a:p>
            <a:pPr lvl="1" marL="742950" indent="-285750">
              <a:lnSpc>
                <a:spcPct val="90000"/>
              </a:lnSpc>
              <a:spcBef>
                <a:spcPts val="600"/>
              </a:spcBef>
              <a:defRPr sz="2500"/>
            </a:pPr>
            <a:r>
              <a:t>Low quality of fruits</a:t>
            </a:r>
          </a:p>
          <a:p>
            <a:pPr lvl="1" marL="742950" indent="-285750">
              <a:lnSpc>
                <a:spcPct val="90000"/>
              </a:lnSpc>
              <a:spcBef>
                <a:spcPts val="600"/>
              </a:spcBef>
              <a:defRPr sz="2500"/>
            </a:pPr>
            <a:r>
              <a:t>Limited variety etc</a:t>
            </a:r>
          </a:p>
          <a:p>
            <a:pPr lvl="1" marL="742950" indent="-285750">
              <a:lnSpc>
                <a:spcPct val="90000"/>
              </a:lnSpc>
              <a:spcBef>
                <a:spcPts val="600"/>
              </a:spcBef>
              <a:defRPr sz="2500"/>
            </a:pPr>
            <a:r>
              <a:t>Competition in the export market (lower prices)</a:t>
            </a:r>
          </a:p>
          <a:p>
            <a:pPr lvl="1" marL="742950" indent="-285750">
              <a:lnSpc>
                <a:spcPct val="90000"/>
              </a:lnSpc>
              <a:spcBef>
                <a:spcPts val="600"/>
              </a:spcBef>
              <a:defRPr sz="2500"/>
            </a:pPr>
            <a:r>
              <a:t>Low processing capacity</a:t>
            </a:r>
          </a:p>
          <a:p>
            <a:pPr lvl="1" marL="742950" indent="-285750">
              <a:lnSpc>
                <a:spcPct val="90000"/>
              </a:lnSpc>
              <a:spcBef>
                <a:spcPts val="600"/>
              </a:spcBef>
              <a:defRPr sz="2500"/>
            </a:pPr>
            <a:r>
              <a:t>Limited range of processed export products</a:t>
            </a:r>
          </a:p>
        </p:txBody>
      </p:sp>
      <p:pic>
        <p:nvPicPr>
          <p:cNvPr id="285" name="Picture 2" descr="Picture 2"/>
          <p:cNvPicPr>
            <a:picLocks noChangeAspect="1"/>
          </p:cNvPicPr>
          <p:nvPr/>
        </p:nvPicPr>
        <p:blipFill>
          <a:blip r:embed="rId2">
            <a:extLst/>
          </a:blip>
          <a:stretch>
            <a:fillRect/>
          </a:stretch>
        </p:blipFill>
        <p:spPr>
          <a:xfrm>
            <a:off x="64222" y="0"/>
            <a:ext cx="2060576" cy="1712915"/>
          </a:xfrm>
          <a:prstGeom prst="rect">
            <a:avLst/>
          </a:prstGeom>
          <a:ln w="12700">
            <a:miter lim="400000"/>
          </a:ln>
        </p:spPr>
      </p:pic>
      <p:pic>
        <p:nvPicPr>
          <p:cNvPr id="286" name="Picture 3" descr="Picture 3"/>
          <p:cNvPicPr>
            <a:picLocks noChangeAspect="1"/>
          </p:cNvPicPr>
          <p:nvPr/>
        </p:nvPicPr>
        <p:blipFill>
          <a:blip r:embed="rId2">
            <a:extLst/>
          </a:blip>
          <a:stretch>
            <a:fillRect/>
          </a:stretch>
        </p:blipFill>
        <p:spPr>
          <a:xfrm>
            <a:off x="7062643" y="-27711"/>
            <a:ext cx="2060577" cy="171291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Picture 2" descr="Picture 2"/>
          <p:cNvPicPr>
            <a:picLocks noChangeAspect="1"/>
          </p:cNvPicPr>
          <p:nvPr/>
        </p:nvPicPr>
        <p:blipFill>
          <a:blip r:embed="rId2">
            <a:extLst/>
          </a:blip>
          <a:stretch>
            <a:fillRect/>
          </a:stretch>
        </p:blipFill>
        <p:spPr>
          <a:xfrm>
            <a:off x="152400" y="228600"/>
            <a:ext cx="8839200" cy="6477000"/>
          </a:xfrm>
          <a:prstGeom prst="rect">
            <a:avLst/>
          </a:prstGeom>
          <a:ln w="12700">
            <a:miter lim="400000"/>
          </a:ln>
        </p:spPr>
      </p:pic>
      <p:pic>
        <p:nvPicPr>
          <p:cNvPr id="289" name="Picture 2" descr="Picture 2"/>
          <p:cNvPicPr>
            <a:picLocks noChangeAspect="1"/>
          </p:cNvPicPr>
          <p:nvPr/>
        </p:nvPicPr>
        <p:blipFill>
          <a:blip r:embed="rId3">
            <a:extLst/>
          </a:blip>
          <a:stretch>
            <a:fillRect/>
          </a:stretch>
        </p:blipFill>
        <p:spPr>
          <a:xfrm>
            <a:off x="3541712" y="2571750"/>
            <a:ext cx="2060577" cy="1712915"/>
          </a:xfrm>
          <a:prstGeom prst="rect">
            <a:avLst/>
          </a:prstGeom>
          <a:ln w="12700">
            <a:miter lim="400000"/>
          </a:ln>
        </p:spPr>
      </p:pic>
      <p:pic>
        <p:nvPicPr>
          <p:cNvPr id="290" name="Picture 3" descr="Picture 3"/>
          <p:cNvPicPr>
            <a:picLocks noChangeAspect="1"/>
          </p:cNvPicPr>
          <p:nvPr/>
        </p:nvPicPr>
        <p:blipFill>
          <a:blip r:embed="rId3">
            <a:extLst/>
          </a:blip>
          <a:stretch>
            <a:fillRect/>
          </a:stretch>
        </p:blipFill>
        <p:spPr>
          <a:xfrm>
            <a:off x="7467600" y="5334000"/>
            <a:ext cx="1676400" cy="1524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xfrm>
            <a:off x="457200" y="274638"/>
            <a:ext cx="8229600" cy="1143001"/>
          </a:xfrm>
          <a:prstGeom prst="rect">
            <a:avLst/>
          </a:prstGeom>
        </p:spPr>
        <p:txBody>
          <a:bodyPr/>
          <a:lstStyle>
            <a:lvl1pPr>
              <a:defRPr sz="3600"/>
            </a:lvl1pPr>
          </a:lstStyle>
          <a:p>
            <a:pPr/>
            <a:r>
              <a:t>NEED FOR DIVERSIFICATION</a:t>
            </a:r>
          </a:p>
        </p:txBody>
      </p:sp>
      <p:sp>
        <p:nvSpPr>
          <p:cNvPr id="293" name="Content Placeholder 2"/>
          <p:cNvSpPr txBox="1"/>
          <p:nvPr>
            <p:ph type="body" idx="1"/>
          </p:nvPr>
        </p:nvSpPr>
        <p:spPr>
          <a:xfrm>
            <a:off x="457200" y="1600204"/>
            <a:ext cx="8229600" cy="4525963"/>
          </a:xfrm>
          <a:prstGeom prst="rect">
            <a:avLst/>
          </a:prstGeom>
        </p:spPr>
        <p:txBody>
          <a:bodyPr/>
          <a:lstStyle/>
          <a:p>
            <a:pPr/>
            <a:r>
              <a:t>The challenges above justifies the need for the industry to start considering the issue of market diversification as a means of:</a:t>
            </a:r>
          </a:p>
          <a:p>
            <a:pPr lvl="1" marL="742950" indent="-285750">
              <a:spcBef>
                <a:spcPts val="600"/>
              </a:spcBef>
              <a:defRPr sz="2800"/>
            </a:pPr>
            <a:r>
              <a:t>sustaining the industry and its exports as well as</a:t>
            </a:r>
          </a:p>
          <a:p>
            <a:pPr lvl="1" marL="742950" indent="-285750">
              <a:spcBef>
                <a:spcPts val="600"/>
              </a:spcBef>
              <a:defRPr sz="2800"/>
            </a:pPr>
            <a:r>
              <a:t>increasing the revenues of all the value chain players.</a:t>
            </a:r>
          </a:p>
        </p:txBody>
      </p:sp>
      <p:pic>
        <p:nvPicPr>
          <p:cNvPr id="294" name="Picture 2" descr="Picture 2"/>
          <p:cNvPicPr>
            <a:picLocks noChangeAspect="1"/>
          </p:cNvPicPr>
          <p:nvPr/>
        </p:nvPicPr>
        <p:blipFill>
          <a:blip r:embed="rId2">
            <a:extLst/>
          </a:blip>
          <a:stretch>
            <a:fillRect/>
          </a:stretch>
        </p:blipFill>
        <p:spPr>
          <a:xfrm>
            <a:off x="7467600" y="41563"/>
            <a:ext cx="1676400" cy="1712916"/>
          </a:xfrm>
          <a:prstGeom prst="rect">
            <a:avLst/>
          </a:prstGeom>
          <a:ln w="12700">
            <a:miter lim="400000"/>
          </a:ln>
        </p:spPr>
      </p:pic>
      <p:pic>
        <p:nvPicPr>
          <p:cNvPr id="295" name="Picture 3" descr="Picture 3"/>
          <p:cNvPicPr>
            <a:picLocks noChangeAspect="1"/>
          </p:cNvPicPr>
          <p:nvPr/>
        </p:nvPicPr>
        <p:blipFill>
          <a:blip r:embed="rId2">
            <a:extLst/>
          </a:blip>
          <a:stretch>
            <a:fillRect/>
          </a:stretch>
        </p:blipFill>
        <p:spPr>
          <a:xfrm>
            <a:off x="41563" y="13855"/>
            <a:ext cx="1711040" cy="171291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