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89" r:id="rId2"/>
    <p:sldMasterId id="2147483684" r:id="rId3"/>
    <p:sldMasterId id="2147483648" r:id="rId4"/>
    <p:sldMasterId id="2147483721" r:id="rId5"/>
  </p:sldMasterIdLst>
  <p:notesMasterIdLst>
    <p:notesMasterId r:id="rId16"/>
  </p:notesMasterIdLst>
  <p:handoutMasterIdLst>
    <p:handoutMasterId r:id="rId17"/>
  </p:handoutMasterIdLst>
  <p:sldIdLst>
    <p:sldId id="408" r:id="rId6"/>
    <p:sldId id="410" r:id="rId7"/>
    <p:sldId id="404" r:id="rId8"/>
    <p:sldId id="714" r:id="rId9"/>
    <p:sldId id="786" r:id="rId10"/>
    <p:sldId id="785" r:id="rId11"/>
    <p:sldId id="787" r:id="rId12"/>
    <p:sldId id="788" r:id="rId13"/>
    <p:sldId id="783" r:id="rId14"/>
    <p:sldId id="789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D75"/>
    <a:srgbClr val="1D2662"/>
    <a:srgbClr val="1A2256"/>
    <a:srgbClr val="161D48"/>
    <a:srgbClr val="ADB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81"/>
    <p:restoredTop sz="74102" autoAdjust="0"/>
  </p:normalViewPr>
  <p:slideViewPr>
    <p:cSldViewPr snapToGrid="0" snapToObjects="1">
      <p:cViewPr varScale="1">
        <p:scale>
          <a:sx n="79" d="100"/>
          <a:sy n="79" d="100"/>
        </p:scale>
        <p:origin x="-4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AB71E3-A41A-8748-A91F-686D95C8FF62}" type="datetimeFigureOut">
              <a:rPr lang="en-US"/>
              <a:pPr>
                <a:defRPr/>
              </a:pPr>
              <a:t>11/25/20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61A651-7047-124C-B266-F72F9AE76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65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3CF43F-D118-6443-992F-8E156FD1C902}" type="datetimeFigureOut">
              <a:rPr lang="en-US"/>
              <a:pPr>
                <a:defRPr/>
              </a:pPr>
              <a:t>11/25/20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Click to edit Master text styles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EDD131-A5A4-5448-88CA-A91CEFF48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44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latin typeface="Times" charset="0"/>
              </a:rPr>
              <a:t>Kung Wai Ong, IFOAM</a:t>
            </a:r>
          </a:p>
        </p:txBody>
      </p:sp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6CC967E-9458-9E4A-9199-8B3AC4209209}" type="slidenum">
              <a:rPr lang="de-DE" sz="1200">
                <a:latin typeface="Times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sz="1200">
              <a:latin typeface="Times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92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When looking closer</a:t>
            </a:r>
            <a:r>
              <a:rPr lang="en-US" baseline="0" noProof="0" dirty="0"/>
              <a:t> at </a:t>
            </a:r>
            <a:r>
              <a:rPr lang="en-US" noProof="0" dirty="0"/>
              <a:t>an organic agricultural system, we see a very complex and sophisticated</a:t>
            </a:r>
            <a:r>
              <a:rPr lang="en-US" baseline="0" noProof="0" dirty="0"/>
              <a:t> system</a:t>
            </a:r>
            <a:r>
              <a:rPr lang="en-US" noProof="0" dirty="0"/>
              <a:t>.</a:t>
            </a:r>
            <a:r>
              <a:rPr lang="en-US" baseline="0" noProof="0" dirty="0"/>
              <a:t> With short and long term benefits for the environment, animals and humans. </a:t>
            </a:r>
          </a:p>
          <a:p>
            <a:r>
              <a:rPr lang="en-US" baseline="0" noProof="0" dirty="0"/>
              <a:t>Looking a bit closer at the different parts we …</a:t>
            </a:r>
          </a:p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0BDD-8504-4E45-B9A6-50C989A090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C1145-D801-774A-9D42-80961C8B3E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59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0BDD-8504-4E45-B9A6-50C989A090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9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35001" y="2985597"/>
            <a:ext cx="7903308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b="1" i="0">
                <a:solidFill>
                  <a:schemeClr val="tx2"/>
                </a:solidFill>
              </a:defRPr>
            </a:lvl1pPr>
          </a:lstStyle>
          <a:p>
            <a:r>
              <a:rPr lang="de-DE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0" y="6180138"/>
            <a:ext cx="9144000" cy="4667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2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de-D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12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411650" y="1772934"/>
            <a:ext cx="8228835" cy="3673228"/>
          </a:xfrm>
        </p:spPr>
        <p:txBody>
          <a:bodyPr>
            <a:normAutofit/>
          </a:bodyPr>
          <a:lstStyle>
            <a:lvl1pPr marL="0" indent="0">
              <a:buNone/>
              <a:defRPr sz="2600" baseline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43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586" y="2139462"/>
            <a:ext cx="40386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9462"/>
            <a:ext cx="40386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2113" y="1436688"/>
            <a:ext cx="4045073" cy="702774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41727" y="1436688"/>
            <a:ext cx="4045073" cy="702774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343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92114" y="1386416"/>
            <a:ext cx="8360304" cy="4476221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1"/>
          </p:nvPr>
        </p:nvSpPr>
        <p:spPr>
          <a:xfrm>
            <a:off x="1375834" y="5925610"/>
            <a:ext cx="7461250" cy="3503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tx2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de-D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739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final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869462" y="1934007"/>
            <a:ext cx="7590692" cy="7921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6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37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48488" y="6400800"/>
            <a:ext cx="16891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28A9E4-611C-0C45-BA0F-D8FBD4B6EAD3}" type="slidenum">
              <a:rPr lang="de-DE"/>
              <a:pPr>
                <a:defRPr/>
              </a:pPr>
              <a:t>‹#›</a:t>
            </a:fld>
            <a:endParaRPr lang="de-DE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5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5867400" cy="6858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41148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3352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>
                <a:latin typeface="+mn-lt"/>
              </a:rPr>
              <a:t>IFOAM – your gloabal organic network – BioFach 2010 –</a:t>
            </a:r>
            <a:br>
              <a:rPr lang="de-DE">
                <a:latin typeface="+mn-lt"/>
              </a:rPr>
            </a:br>
            <a:r>
              <a:rPr lang="de-DE">
                <a:latin typeface="+mn-lt"/>
              </a:rPr>
              <a:t> Thomas Cierpka</a:t>
            </a:r>
            <a:endParaRPr lang="de-DE" sz="1400"/>
          </a:p>
          <a:p>
            <a:pPr>
              <a:defRPr/>
            </a:pPr>
            <a:endParaRPr lang="de-DE" sz="140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48488" y="6400800"/>
            <a:ext cx="16891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27BF2D-591E-5145-8DB4-2F716CE32F25}" type="slidenum">
              <a:rPr lang="de-DE"/>
              <a:pPr>
                <a:defRPr/>
              </a:pPr>
              <a:t>‹#›</a:t>
            </a:fld>
            <a:endParaRPr lang="de-DE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3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35001" y="2985597"/>
            <a:ext cx="7903308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 b="1" i="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4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final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869462" y="1934007"/>
            <a:ext cx="7590692" cy="7921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6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638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1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348" y="293453"/>
            <a:ext cx="8229600" cy="1142624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/>
          </p:nvPr>
        </p:nvSpPr>
        <p:spPr>
          <a:xfrm>
            <a:off x="411650" y="2090615"/>
            <a:ext cx="8228835" cy="367322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1B7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2113" y="1436688"/>
            <a:ext cx="5762625" cy="654050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01B71"/>
                </a:solidFill>
              </a:defRPr>
            </a:lvl1pPr>
          </a:lstStyle>
          <a:p>
            <a:pPr lvl="0"/>
            <a:r>
              <a:rPr lang="de-D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721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468076" y="1783069"/>
            <a:ext cx="5152871" cy="4000315"/>
          </a:xfrm>
        </p:spPr>
        <p:txBody>
          <a:bodyPr/>
          <a:lstStyle>
            <a:lvl1pPr>
              <a:defRPr>
                <a:solidFill>
                  <a:srgbClr val="001B71"/>
                </a:solidFill>
              </a:defRPr>
            </a:lvl1pPr>
            <a:lvl2pPr>
              <a:defRPr>
                <a:solidFill>
                  <a:srgbClr val="001B71"/>
                </a:solidFill>
              </a:defRPr>
            </a:lvl2pPr>
            <a:lvl3pPr>
              <a:defRPr>
                <a:solidFill>
                  <a:srgbClr val="001B71"/>
                </a:solidFill>
              </a:defRPr>
            </a:lvl3pPr>
            <a:lvl4pPr>
              <a:defRPr>
                <a:solidFill>
                  <a:srgbClr val="001B71"/>
                </a:solidFill>
              </a:defRPr>
            </a:lvl4pPr>
            <a:lvl5pPr>
              <a:defRPr>
                <a:solidFill>
                  <a:srgbClr val="001B71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92113" y="1782763"/>
            <a:ext cx="2811462" cy="4000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1381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348" y="293452"/>
            <a:ext cx="8229600" cy="1240317"/>
          </a:xfrm>
        </p:spPr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1348" y="1447068"/>
            <a:ext cx="5762625" cy="654050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01B71"/>
                </a:solidFill>
              </a:defRPr>
            </a:lvl1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91348" y="2090616"/>
            <a:ext cx="7448424" cy="374161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001B71"/>
                </a:solidFill>
              </a:defRPr>
            </a:lvl1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710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2.xml"/><Relationship Id="rId3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3.xml"/><Relationship Id="rId3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theme" Target="../theme/theme4.xml"/><Relationship Id="rId9" Type="http://schemas.openxmlformats.org/officeDocument/2006/relationships/image" Target="../media/image4.png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5.xml"/><Relationship Id="rId3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198688"/>
            <a:ext cx="9144000" cy="2841625"/>
          </a:xfrm>
          <a:prstGeom prst="rect">
            <a:avLst/>
          </a:prstGeom>
          <a:solidFill>
            <a:srgbClr val="ADB430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99933"/>
              </a:solidFill>
            </a:endParaRPr>
          </a:p>
        </p:txBody>
      </p:sp>
      <p:pic>
        <p:nvPicPr>
          <p:cNvPr id="1027" name="Picture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8388" y="496888"/>
            <a:ext cx="1884362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25" r:id="rId2"/>
    <p:sldLayoutId id="2147483826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198688"/>
            <a:ext cx="9144000" cy="2841625"/>
          </a:xfrm>
          <a:prstGeom prst="rect">
            <a:avLst/>
          </a:prstGeom>
          <a:solidFill>
            <a:schemeClr val="tx1">
              <a:alpha val="2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9993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50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3889375"/>
            <a:ext cx="8229600" cy="9763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6000" b="1" i="0" kern="1200" baseline="0">
                <a:solidFill>
                  <a:srgbClr val="1A225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CA" dirty="0">
                <a:solidFill>
                  <a:schemeClr val="tx2"/>
                </a:solidFill>
              </a:rPr>
              <a:t>THANK YOU!</a:t>
            </a:r>
            <a:br>
              <a:rPr lang="en-CA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477838" y="4835525"/>
            <a:ext cx="8229600" cy="9763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rgbClr val="1A225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CA" sz="5400" b="0" dirty="0" err="1">
                <a:solidFill>
                  <a:schemeClr val="tx1"/>
                </a:solidFill>
              </a:rPr>
              <a:t>www.ifoam.bio</a:t>
            </a:r>
            <a:endParaRPr lang="en-US" sz="54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50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9"/>
          <p:cNvSpPr txBox="1">
            <a:spLocks/>
          </p:cNvSpPr>
          <p:nvPr userDrawn="1"/>
        </p:nvSpPr>
        <p:spPr>
          <a:xfrm>
            <a:off x="8524875" y="6384925"/>
            <a:ext cx="4921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43DB889-7888-7548-8614-B8C86F560892}" type="slidenum">
              <a:rPr lang="de-DE" sz="900" b="1" smtClean="0">
                <a:latin typeface="Century Gothic"/>
                <a:cs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DE" sz="1000" b="1" dirty="0">
              <a:latin typeface="Century Gothic"/>
              <a:cs typeface="Century Gothic"/>
            </a:endParaRPr>
          </a:p>
        </p:txBody>
      </p: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392113" y="293688"/>
            <a:ext cx="82296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Page title</a:t>
            </a:r>
            <a:endParaRPr lang="en-US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2113" y="1768475"/>
            <a:ext cx="7446962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pic>
        <p:nvPicPr>
          <p:cNvPr id="7173" name="Picture 3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3" y="6254750"/>
            <a:ext cx="8112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6"/>
          <p:cNvSpPr txBox="1">
            <a:spLocks/>
          </p:cNvSpPr>
          <p:nvPr userDrawn="1"/>
        </p:nvSpPr>
        <p:spPr>
          <a:xfrm>
            <a:off x="2963863" y="6384925"/>
            <a:ext cx="5256212" cy="36512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cs typeface="Century Gothic"/>
              </a:rPr>
              <a:t>Your Global Organic Voice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3889375"/>
            <a:ext cx="8229600" cy="9763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6000" b="1" i="0" kern="1200" baseline="0">
                <a:solidFill>
                  <a:srgbClr val="1A225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CA" dirty="0">
                <a:solidFill>
                  <a:srgbClr val="002372"/>
                </a:solidFill>
                <a:latin typeface="Century Gothic"/>
              </a:rPr>
              <a:t>THANK YOU!</a:t>
            </a:r>
            <a:br>
              <a:rPr lang="en-CA" dirty="0">
                <a:solidFill>
                  <a:srgbClr val="002372"/>
                </a:solidFill>
                <a:latin typeface="Century Gothic"/>
              </a:rPr>
            </a:br>
            <a:endParaRPr lang="en-US" dirty="0">
              <a:solidFill>
                <a:srgbClr val="002372"/>
              </a:solidFill>
              <a:latin typeface="Century Gothic"/>
            </a:endParaRP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477838" y="4835525"/>
            <a:ext cx="8229600" cy="9763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rgbClr val="1A225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CA" sz="5400" b="0" dirty="0" err="1">
                <a:solidFill>
                  <a:srgbClr val="FFFFFF"/>
                </a:solidFill>
                <a:latin typeface="Century Gothic"/>
              </a:rPr>
              <a:t>www.ifoam.bio</a:t>
            </a:r>
            <a:endParaRPr lang="en-US" sz="5400" b="0" dirty="0">
              <a:solidFill>
                <a:srgbClr val="FFFFFF"/>
              </a:solidFill>
              <a:latin typeface="Century Gothic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50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319" y="2865438"/>
            <a:ext cx="790257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PGS – more than certification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61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3" y="127000"/>
            <a:ext cx="8229600" cy="93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11650" y="1301749"/>
            <a:ext cx="8478350" cy="4937125"/>
          </a:xfrm>
        </p:spPr>
        <p:txBody>
          <a:bodyPr/>
          <a:lstStyle/>
          <a:p>
            <a:pPr marL="457200" lvl="0" indent="-457200">
              <a:buFont typeface="Arial"/>
              <a:buChar char="•"/>
            </a:pPr>
            <a:r>
              <a:rPr lang="en-US" dirty="0"/>
              <a:t>Go to </a:t>
            </a:r>
            <a:r>
              <a:rPr lang="en-US" dirty="0" err="1"/>
              <a:t>pgs-</a:t>
            </a:r>
            <a:r>
              <a:rPr lang="en-US" dirty="0" err="1" smtClean="0"/>
              <a:t>ghana.bio</a:t>
            </a:r>
            <a:r>
              <a:rPr lang="en-US" dirty="0"/>
              <a:t>,</a:t>
            </a:r>
            <a:r>
              <a:rPr lang="en-US" dirty="0" smtClean="0"/>
              <a:t> click on Apply</a:t>
            </a:r>
            <a:endParaRPr lang="en-US" dirty="0"/>
          </a:p>
          <a:p>
            <a:pPr marL="457200" lvl="0" indent="-457200">
              <a:buFont typeface="Arial"/>
              <a:buChar char="•"/>
            </a:pPr>
            <a:r>
              <a:rPr lang="en-US" dirty="0"/>
              <a:t>Fill-in the form.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Make payment and Submit </a:t>
            </a:r>
            <a:r>
              <a:rPr lang="en-US" dirty="0"/>
              <a:t>the form</a:t>
            </a:r>
            <a:r>
              <a:rPr lang="en-US" dirty="0" smtClean="0"/>
              <a:t>.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Join the regional group and say </a:t>
            </a:r>
            <a:r>
              <a:rPr lang="en-US" smtClean="0"/>
              <a:t>your pledges</a:t>
            </a:r>
            <a:endParaRPr lang="en-US" dirty="0"/>
          </a:p>
          <a:p>
            <a:pPr marL="457200" lvl="0" indent="-457200">
              <a:buFont typeface="Arial"/>
              <a:buChar char="•"/>
            </a:pPr>
            <a:r>
              <a:rPr lang="en-US" dirty="0"/>
              <a:t>Host and complete site-visit.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/>
              <a:t>Get your PGS certification!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47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23A22D3-62C0-7C45-8D72-8B94E2DBB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0667E48-9114-BC4D-9B71-C8A8F8F3AE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878" y="1268437"/>
            <a:ext cx="8228835" cy="3673228"/>
          </a:xfrm>
        </p:spPr>
        <p:txBody>
          <a:bodyPr>
            <a:noAutofit/>
          </a:bodyPr>
          <a:lstStyle/>
          <a:p>
            <a:r>
              <a:rPr lang="en-GB" i="1" dirty="0"/>
              <a:t>Organic Agriculture is a production system that sustains the health of </a:t>
            </a:r>
            <a:r>
              <a:rPr lang="en-GB" b="1" i="1" dirty="0"/>
              <a:t>soils, ecosystems</a:t>
            </a:r>
            <a:r>
              <a:rPr lang="en-GB" i="1" dirty="0"/>
              <a:t> and </a:t>
            </a:r>
          </a:p>
          <a:p>
            <a:r>
              <a:rPr lang="en-GB" b="1" i="1" dirty="0"/>
              <a:t>people</a:t>
            </a:r>
            <a:r>
              <a:rPr lang="en-GB" i="1" dirty="0"/>
              <a:t>. </a:t>
            </a:r>
          </a:p>
          <a:p>
            <a:endParaRPr lang="en-GB" sz="1500" i="1" dirty="0"/>
          </a:p>
          <a:p>
            <a:r>
              <a:rPr lang="en-GB" i="1" dirty="0"/>
              <a:t>It </a:t>
            </a:r>
            <a:r>
              <a:rPr lang="en-GB" b="1" i="1" dirty="0"/>
              <a:t>relies on ecological processes, biodiversity and cycles </a:t>
            </a:r>
            <a:r>
              <a:rPr lang="en-GB" i="1" dirty="0"/>
              <a:t>adapted to local conditions</a:t>
            </a:r>
            <a:r>
              <a:rPr lang="en-GB" b="1" i="1" dirty="0"/>
              <a:t>, rather than the use of inputs </a:t>
            </a:r>
            <a:r>
              <a:rPr lang="en-GB" i="1" dirty="0"/>
              <a:t>with adverse effects. </a:t>
            </a:r>
          </a:p>
          <a:p>
            <a:endParaRPr lang="en-GB" sz="1500" i="1" dirty="0"/>
          </a:p>
          <a:p>
            <a:r>
              <a:rPr lang="en-GB" i="1" dirty="0"/>
              <a:t>Organic Agriculture combines </a:t>
            </a:r>
            <a:r>
              <a:rPr lang="en-GB" b="1" i="1" dirty="0"/>
              <a:t>tradition, innovation</a:t>
            </a:r>
            <a:r>
              <a:rPr lang="en-GB" i="1" dirty="0"/>
              <a:t> and </a:t>
            </a:r>
            <a:r>
              <a:rPr lang="en-GB" b="1" i="1" dirty="0"/>
              <a:t>science</a:t>
            </a:r>
            <a:r>
              <a:rPr lang="en-GB" i="1" dirty="0"/>
              <a:t> to benefit the shared environment and promote </a:t>
            </a:r>
            <a:r>
              <a:rPr lang="en-GB" b="1" i="1" dirty="0"/>
              <a:t>fair relationships</a:t>
            </a:r>
            <a:r>
              <a:rPr lang="en-GB" i="1" dirty="0"/>
              <a:t> and a good </a:t>
            </a:r>
            <a:r>
              <a:rPr lang="en-GB" b="1" i="1" dirty="0"/>
              <a:t>quality of life</a:t>
            </a:r>
            <a:r>
              <a:rPr lang="en-GB" i="1" dirty="0"/>
              <a:t> for all involved."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10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3" y="293688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The Principles of Organic Agriculture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2931839" y="1422948"/>
            <a:ext cx="6188513" cy="497785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Health - </a:t>
            </a:r>
            <a:r>
              <a:rPr lang="en-US" sz="2000" b="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Organic Agriculture should sustain and enhance the health of 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soil, plant, animal</a:t>
            </a:r>
            <a:r>
              <a:rPr lang="en-GB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,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 human </a:t>
            </a:r>
            <a:r>
              <a:rPr lang="en-GB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and planet </a:t>
            </a:r>
            <a:r>
              <a:rPr lang="en-US" sz="2000" b="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as one and indivisible.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Ecology - </a:t>
            </a:r>
            <a:r>
              <a:rPr lang="en-GB" sz="2000" b="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Organic Agriculture should be based on living ecological </a:t>
            </a:r>
            <a:r>
              <a:rPr lang="en-GB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systems and cycles</a:t>
            </a:r>
            <a:r>
              <a:rPr lang="en-GB" sz="2000" b="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, work with them, emulate them and help sustain them</a:t>
            </a:r>
            <a:r>
              <a:rPr lang="en-GB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. 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sz="2000" dirty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Fairness - </a:t>
            </a:r>
            <a:r>
              <a:rPr lang="en-US" sz="2000" b="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Organic Agriculture should 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build on relationships </a:t>
            </a:r>
            <a:r>
              <a:rPr lang="en-US" sz="2000" b="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that ensure fairness with regard to the common environment and life opportunities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Care - </a:t>
            </a:r>
            <a:r>
              <a:rPr lang="en-US" sz="2000" b="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Organic Agriculture should be managed in a 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precautionary</a:t>
            </a:r>
            <a:r>
              <a:rPr lang="en-US" sz="2000" b="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 and 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responsible</a:t>
            </a:r>
            <a:r>
              <a:rPr lang="en-US" sz="2000" b="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manner</a:t>
            </a:r>
            <a:r>
              <a:rPr lang="en-US" sz="2000" b="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 to protect the health and well being of current and future </a:t>
            </a:r>
            <a:br>
              <a:rPr lang="en-US" sz="2000" b="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sz="2000" b="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generations and the environment. </a:t>
            </a:r>
            <a:endParaRPr lang="de-DE" sz="2000" b="0" dirty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fld id="{D0AEF17F-08CF-CB4D-BBCE-A254860279ED}" type="slidenum">
              <a:rPr lang="de-DE" sz="900">
                <a:latin typeface="Arial" charset="0"/>
              </a:rPr>
              <a:pPr eaLnBrk="1" hangingPunct="1"/>
              <a:t>3</a:t>
            </a:fld>
            <a:endParaRPr lang="de-DE" sz="1400">
              <a:latin typeface="Times" charset="0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398"/>
          <a:stretch/>
        </p:blipFill>
        <p:spPr bwMode="auto">
          <a:xfrm>
            <a:off x="263802" y="2226562"/>
            <a:ext cx="2444195" cy="248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68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2382"/>
            <a:ext cx="9143999" cy="58244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1348" y="268014"/>
            <a:ext cx="8229600" cy="10995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defRPr sz="3500" b="1">
                <a:solidFill>
                  <a:schemeClr val="bg1"/>
                </a:solidFill>
              </a:defRPr>
            </a:lvl2pPr>
            <a:lvl3pPr eaLnBrk="0" hangingPunct="0">
              <a:defRPr sz="3500" b="1">
                <a:solidFill>
                  <a:schemeClr val="bg1"/>
                </a:solidFill>
              </a:defRPr>
            </a:lvl3pPr>
            <a:lvl4pPr eaLnBrk="0" hangingPunct="0">
              <a:defRPr sz="3500" b="1">
                <a:solidFill>
                  <a:schemeClr val="bg1"/>
                </a:solidFill>
              </a:defRPr>
            </a:lvl4pPr>
            <a:lvl5pPr eaLnBrk="0" hangingPunct="0">
              <a:defRPr sz="3500" b="1">
                <a:solidFill>
                  <a:schemeClr val="bg1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</a:defRPr>
            </a:lvl9pPr>
          </a:lstStyle>
          <a:p>
            <a:r>
              <a:rPr lang="de-DE" dirty="0"/>
              <a:t>The </a:t>
            </a:r>
            <a:r>
              <a:rPr lang="de-DE" dirty="0" err="1"/>
              <a:t>benefits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Organic</a:t>
            </a:r>
            <a:r>
              <a:rPr lang="de-DE" dirty="0"/>
              <a:t> </a:t>
            </a:r>
            <a:r>
              <a:rPr lang="de-DE" dirty="0" err="1"/>
              <a:t>Agriculture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246891" y="5954183"/>
            <a:ext cx="210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(</a:t>
            </a:r>
            <a:r>
              <a:rPr lang="de-DE" sz="1100" dirty="0" err="1"/>
              <a:t>Organic</a:t>
            </a:r>
            <a:r>
              <a:rPr lang="de-DE" sz="1100" dirty="0"/>
              <a:t> World </a:t>
            </a:r>
            <a:r>
              <a:rPr lang="de-DE" sz="1100" dirty="0" err="1"/>
              <a:t>Foundation</a:t>
            </a:r>
            <a:r>
              <a:rPr lang="de-DE" sz="1100" dirty="0"/>
              <a:t>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31031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C50C09-55A6-8746-A147-2515EDC70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EBF1CC-72D2-1043-8C2A-34B335CF73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1650" y="1414732"/>
            <a:ext cx="8228835" cy="4727276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cs typeface="Arial"/>
              </a:rPr>
              <a:t>“Participatory Guarantee Systems (PGS) are </a:t>
            </a:r>
            <a:r>
              <a:rPr lang="en-US" b="1" i="1" dirty="0">
                <a:cs typeface="Arial"/>
              </a:rPr>
              <a:t>locally focused quality assurance systems</a:t>
            </a:r>
            <a:r>
              <a:rPr lang="en-US" i="1" dirty="0">
                <a:cs typeface="Arial"/>
              </a:rPr>
              <a:t>. </a:t>
            </a:r>
          </a:p>
          <a:p>
            <a:pPr algn="ctr"/>
            <a:r>
              <a:rPr lang="en-US" i="1" dirty="0">
                <a:cs typeface="Arial"/>
              </a:rPr>
              <a:t>They certify producers based on </a:t>
            </a:r>
            <a:r>
              <a:rPr lang="en-US" b="1" i="1" dirty="0">
                <a:cs typeface="Arial"/>
              </a:rPr>
              <a:t>active participation of stakeholders</a:t>
            </a:r>
            <a:r>
              <a:rPr lang="en-US" i="1" dirty="0">
                <a:cs typeface="Arial"/>
              </a:rPr>
              <a:t> and are built on a foundation of </a:t>
            </a:r>
            <a:r>
              <a:rPr lang="en-US" b="1" i="1" dirty="0">
                <a:cs typeface="Arial"/>
              </a:rPr>
              <a:t>trust</a:t>
            </a:r>
            <a:r>
              <a:rPr lang="en-US" i="1" dirty="0">
                <a:cs typeface="Arial"/>
              </a:rPr>
              <a:t>, </a:t>
            </a:r>
            <a:r>
              <a:rPr lang="en-US" b="1" i="1" dirty="0">
                <a:cs typeface="Arial"/>
              </a:rPr>
              <a:t>social networks </a:t>
            </a:r>
            <a:r>
              <a:rPr lang="en-US" i="1" dirty="0">
                <a:cs typeface="Arial"/>
              </a:rPr>
              <a:t>and </a:t>
            </a:r>
            <a:r>
              <a:rPr lang="en-US" b="1" i="1" dirty="0">
                <a:cs typeface="Arial"/>
              </a:rPr>
              <a:t>knowledge exchange</a:t>
            </a:r>
            <a:r>
              <a:rPr lang="en-US" i="1" dirty="0">
                <a:cs typeface="Arial"/>
              </a:rPr>
              <a:t>.”</a:t>
            </a:r>
            <a:r>
              <a:rPr lang="en-US" dirty="0">
                <a:cs typeface="Arial"/>
              </a:rPr>
              <a:t> </a:t>
            </a:r>
          </a:p>
          <a:p>
            <a:pPr algn="ctr"/>
            <a:endParaRPr lang="en-US" dirty="0">
              <a:cs typeface="Arial"/>
            </a:endParaRPr>
          </a:p>
          <a:p>
            <a:pPr algn="ctr"/>
            <a:r>
              <a:rPr lang="en-US" dirty="0">
                <a:cs typeface="Arial"/>
              </a:rPr>
              <a:t>PGS is an </a:t>
            </a:r>
            <a:r>
              <a:rPr lang="en-US" u="sng" dirty="0">
                <a:cs typeface="Arial"/>
              </a:rPr>
              <a:t>alternative to third party certification</a:t>
            </a:r>
            <a:r>
              <a:rPr lang="en-US" dirty="0">
                <a:cs typeface="Arial"/>
              </a:rPr>
              <a:t>.</a:t>
            </a:r>
          </a:p>
          <a:p>
            <a:pPr algn="ctr"/>
            <a:r>
              <a:rPr lang="en-US" dirty="0">
                <a:cs typeface="Arial"/>
              </a:rPr>
              <a:t>A tool for the </a:t>
            </a:r>
            <a:r>
              <a:rPr lang="en-US" u="sng" dirty="0">
                <a:cs typeface="Arial"/>
              </a:rPr>
              <a:t>development of local organic markets</a:t>
            </a:r>
            <a:r>
              <a:rPr lang="en-US" dirty="0">
                <a:cs typeface="Arial"/>
              </a:rPr>
              <a:t>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671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23"/>
          <p:cNvGrpSpPr/>
          <p:nvPr/>
        </p:nvGrpSpPr>
        <p:grpSpPr>
          <a:xfrm>
            <a:off x="4572000" y="1214422"/>
            <a:ext cx="4429156" cy="1928826"/>
            <a:chOff x="683568" y="3356993"/>
            <a:chExt cx="2952328" cy="164981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" name="Wolkenförmige Legende 24"/>
            <p:cNvSpPr/>
            <p:nvPr/>
          </p:nvSpPr>
          <p:spPr bwMode="auto">
            <a:xfrm>
              <a:off x="683568" y="3356993"/>
              <a:ext cx="2952328" cy="1649811"/>
            </a:xfrm>
            <a:prstGeom prst="cloudCallout">
              <a:avLst>
                <a:gd name="adj1" fmla="val -71029"/>
                <a:gd name="adj2" fmla="val 40606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7800" marR="0" indent="-1778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endParaRPr>
            </a:p>
          </p:txBody>
        </p:sp>
        <p:sp>
          <p:nvSpPr>
            <p:cNvPr id="6" name="Textfeld 25"/>
            <p:cNvSpPr txBox="1"/>
            <p:nvPr/>
          </p:nvSpPr>
          <p:spPr>
            <a:xfrm>
              <a:off x="859596" y="3751969"/>
              <a:ext cx="2600273" cy="78976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dirty="0">
                  <a:solidFill>
                    <a:schemeClr val="tx2">
                      <a:lumMod val="75000"/>
                    </a:schemeClr>
                  </a:solidFill>
                </a:rPr>
                <a:t>Match production and </a:t>
              </a:r>
              <a:r>
                <a:rPr lang="fr-CH" dirty="0" err="1">
                  <a:solidFill>
                    <a:schemeClr val="tx2">
                      <a:lumMod val="75000"/>
                    </a:schemeClr>
                  </a:solidFill>
                </a:rPr>
                <a:t>demand</a:t>
              </a:r>
              <a:r>
                <a:rPr lang="fr-CH" dirty="0">
                  <a:solidFill>
                    <a:schemeClr val="tx2">
                      <a:lumMod val="75000"/>
                    </a:schemeClr>
                  </a:solidFill>
                </a:rPr>
                <a:t> of </a:t>
              </a:r>
              <a:r>
                <a:rPr lang="fr-CH" dirty="0" err="1">
                  <a:solidFill>
                    <a:schemeClr val="tx2">
                      <a:lumMod val="75000"/>
                    </a:schemeClr>
                  </a:solidFill>
                </a:rPr>
                <a:t>organic</a:t>
              </a:r>
              <a:r>
                <a:rPr lang="fr-CH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fr-CH" dirty="0" err="1">
                  <a:solidFill>
                    <a:schemeClr val="tx2">
                      <a:lumMod val="75000"/>
                    </a:schemeClr>
                  </a:solidFill>
                </a:rPr>
                <a:t>products</a:t>
              </a:r>
              <a:r>
                <a:rPr lang="fr-CH" dirty="0">
                  <a:solidFill>
                    <a:schemeClr val="tx2">
                      <a:lumMod val="75000"/>
                    </a:schemeClr>
                  </a:solidFill>
                </a:rPr>
                <a:t> and </a:t>
              </a:r>
              <a:r>
                <a:rPr lang="fr-CH" dirty="0" err="1">
                  <a:solidFill>
                    <a:schemeClr val="tx2">
                      <a:lumMod val="75000"/>
                    </a:schemeClr>
                  </a:solidFill>
                </a:rPr>
                <a:t>develop</a:t>
              </a:r>
              <a:r>
                <a:rPr lang="fr-CH" dirty="0">
                  <a:solidFill>
                    <a:schemeClr val="tx2">
                      <a:lumMod val="75000"/>
                    </a:schemeClr>
                  </a:solidFill>
                </a:rPr>
                <a:t> the local </a:t>
              </a:r>
              <a:r>
                <a:rPr lang="fr-CH" dirty="0" err="1">
                  <a:solidFill>
                    <a:schemeClr val="tx2">
                      <a:lumMod val="75000"/>
                    </a:schemeClr>
                  </a:solidFill>
                </a:rPr>
                <a:t>organic</a:t>
              </a:r>
              <a:r>
                <a:rPr lang="fr-CH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fr-CH" dirty="0" err="1">
                  <a:solidFill>
                    <a:schemeClr val="tx2">
                      <a:lumMod val="75000"/>
                    </a:schemeClr>
                  </a:solidFill>
                </a:rPr>
                <a:t>market</a:t>
              </a:r>
              <a:r>
                <a:rPr lang="fr-CH" dirty="0">
                  <a:solidFill>
                    <a:schemeClr val="tx2">
                      <a:lumMod val="75000"/>
                    </a:schemeClr>
                  </a:solidFill>
                </a:rPr>
                <a:t>. </a:t>
              </a:r>
            </a:p>
          </p:txBody>
        </p:sp>
      </p:grpSp>
      <p:grpSp>
        <p:nvGrpSpPr>
          <p:cNvPr id="7" name="Gruppieren 11"/>
          <p:cNvGrpSpPr/>
          <p:nvPr/>
        </p:nvGrpSpPr>
        <p:grpSpPr>
          <a:xfrm>
            <a:off x="4572000" y="3286124"/>
            <a:ext cx="4429156" cy="1701902"/>
            <a:chOff x="635169" y="3356992"/>
            <a:chExt cx="3000727" cy="1701902"/>
          </a:xfrm>
          <a:solidFill>
            <a:srgbClr val="92D050"/>
          </a:solidFill>
        </p:grpSpPr>
        <p:sp>
          <p:nvSpPr>
            <p:cNvPr id="8" name="Wolkenförmige Legende 12"/>
            <p:cNvSpPr/>
            <p:nvPr/>
          </p:nvSpPr>
          <p:spPr bwMode="auto">
            <a:xfrm>
              <a:off x="635169" y="3356992"/>
              <a:ext cx="3000727" cy="1701902"/>
            </a:xfrm>
            <a:prstGeom prst="cloudCallout">
              <a:avLst>
                <a:gd name="adj1" fmla="val -67825"/>
                <a:gd name="adj2" fmla="val -47782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7800" marR="0" indent="-1778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endParaRPr>
            </a:p>
          </p:txBody>
        </p:sp>
        <p:sp>
          <p:nvSpPr>
            <p:cNvPr id="9" name="Textfeld 13"/>
            <p:cNvSpPr txBox="1"/>
            <p:nvPr/>
          </p:nvSpPr>
          <p:spPr>
            <a:xfrm>
              <a:off x="925561" y="3813883"/>
              <a:ext cx="2616448" cy="9233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dirty="0" err="1">
                  <a:solidFill>
                    <a:sysClr val="windowText" lastClr="000000"/>
                  </a:solidFill>
                </a:rPr>
                <a:t>Provide</a:t>
              </a:r>
              <a:r>
                <a:rPr lang="fr-CH" dirty="0">
                  <a:solidFill>
                    <a:sysClr val="windowText" lastClr="000000"/>
                  </a:solidFill>
                </a:rPr>
                <a:t> a </a:t>
              </a:r>
              <a:r>
                <a:rPr lang="fr-CH" dirty="0" err="1">
                  <a:solidFill>
                    <a:sysClr val="windowText" lastClr="000000"/>
                  </a:solidFill>
                </a:rPr>
                <a:t>credible</a:t>
              </a:r>
              <a:r>
                <a:rPr lang="fr-CH" dirty="0">
                  <a:solidFill>
                    <a:sysClr val="windowText" lastClr="000000"/>
                  </a:solidFill>
                </a:rPr>
                <a:t> </a:t>
              </a:r>
              <a:r>
                <a:rPr lang="fr-CH" dirty="0" err="1">
                  <a:solidFill>
                    <a:sysClr val="windowText" lastClr="000000"/>
                  </a:solidFill>
                </a:rPr>
                <a:t>guarantee</a:t>
              </a:r>
              <a:r>
                <a:rPr lang="fr-CH" dirty="0">
                  <a:solidFill>
                    <a:sysClr val="windowText" lastClr="000000"/>
                  </a:solidFill>
                </a:rPr>
                <a:t> for </a:t>
              </a:r>
              <a:r>
                <a:rPr lang="fr-CH" dirty="0" err="1">
                  <a:solidFill>
                    <a:sysClr val="windowText" lastClr="000000"/>
                  </a:solidFill>
                </a:rPr>
                <a:t>organic</a:t>
              </a:r>
              <a:r>
                <a:rPr lang="fr-CH" dirty="0">
                  <a:solidFill>
                    <a:sysClr val="windowText" lastClr="000000"/>
                  </a:solidFill>
                </a:rPr>
                <a:t> </a:t>
              </a:r>
              <a:r>
                <a:rPr lang="fr-CH" dirty="0" err="1">
                  <a:solidFill>
                    <a:sysClr val="windowText" lastClr="000000"/>
                  </a:solidFill>
                </a:rPr>
                <a:t>products</a:t>
              </a:r>
              <a:r>
                <a:rPr lang="fr-CH" dirty="0">
                  <a:solidFill>
                    <a:sysClr val="windowText" lastClr="000000"/>
                  </a:solidFill>
                </a:rPr>
                <a:t> to local </a:t>
              </a:r>
              <a:r>
                <a:rPr lang="fr-CH" dirty="0" err="1">
                  <a:solidFill>
                    <a:sysClr val="windowText" lastClr="000000"/>
                  </a:solidFill>
                </a:rPr>
                <a:t>consumers</a:t>
              </a:r>
              <a:r>
                <a:rPr lang="fr-CH" dirty="0">
                  <a:solidFill>
                    <a:sysClr val="windowText" lastClr="000000"/>
                  </a:solidFill>
                </a:rPr>
                <a:t>.</a:t>
              </a:r>
            </a:p>
          </p:txBody>
        </p:sp>
      </p:grpSp>
      <p:grpSp>
        <p:nvGrpSpPr>
          <p:cNvPr id="10" name="Gruppieren 14"/>
          <p:cNvGrpSpPr/>
          <p:nvPr/>
        </p:nvGrpSpPr>
        <p:grpSpPr>
          <a:xfrm>
            <a:off x="428596" y="5286388"/>
            <a:ext cx="3714776" cy="1143008"/>
            <a:chOff x="683568" y="3356992"/>
            <a:chExt cx="3198355" cy="1728192"/>
          </a:xfrm>
          <a:solidFill>
            <a:srgbClr val="92D050"/>
          </a:solidFill>
        </p:grpSpPr>
        <p:sp>
          <p:nvSpPr>
            <p:cNvPr id="11" name="Wolkenförmige Legende 15"/>
            <p:cNvSpPr/>
            <p:nvPr/>
          </p:nvSpPr>
          <p:spPr bwMode="auto">
            <a:xfrm>
              <a:off x="683568" y="3356992"/>
              <a:ext cx="3198355" cy="1728192"/>
            </a:xfrm>
            <a:prstGeom prst="cloudCallout">
              <a:avLst>
                <a:gd name="adj1" fmla="val -46786"/>
                <a:gd name="adj2" fmla="val -83712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7800" marR="0" indent="-1778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endParaRPr>
            </a:p>
          </p:txBody>
        </p:sp>
        <p:sp>
          <p:nvSpPr>
            <p:cNvPr id="12" name="Textfeld 16"/>
            <p:cNvSpPr txBox="1"/>
            <p:nvPr/>
          </p:nvSpPr>
          <p:spPr>
            <a:xfrm>
              <a:off x="899592" y="3522141"/>
              <a:ext cx="2982331" cy="13960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dirty="0" err="1">
                  <a:solidFill>
                    <a:schemeClr val="tx1"/>
                  </a:solidFill>
                </a:rPr>
                <a:t>Reduce</a:t>
              </a:r>
              <a:r>
                <a:rPr lang="fr-CH" dirty="0">
                  <a:solidFill>
                    <a:schemeClr val="tx1"/>
                  </a:solidFill>
                </a:rPr>
                <a:t> the </a:t>
              </a:r>
              <a:r>
                <a:rPr lang="fr-CH" dirty="0" err="1">
                  <a:solidFill>
                    <a:schemeClr val="tx1"/>
                  </a:solidFill>
                </a:rPr>
                <a:t>cost</a:t>
              </a:r>
              <a:r>
                <a:rPr lang="fr-CH" dirty="0">
                  <a:solidFill>
                    <a:schemeClr val="tx1"/>
                  </a:solidFill>
                </a:rPr>
                <a:t> of certification for </a:t>
              </a:r>
              <a:r>
                <a:rPr lang="fr-CH" dirty="0" err="1">
                  <a:solidFill>
                    <a:schemeClr val="tx1"/>
                  </a:solidFill>
                </a:rPr>
                <a:t>organic</a:t>
              </a:r>
              <a:r>
                <a:rPr lang="fr-CH" dirty="0">
                  <a:solidFill>
                    <a:schemeClr val="tx1"/>
                  </a:solidFill>
                </a:rPr>
                <a:t> </a:t>
              </a:r>
              <a:r>
                <a:rPr lang="fr-CH" dirty="0" err="1">
                  <a:solidFill>
                    <a:schemeClr val="tx1"/>
                  </a:solidFill>
                </a:rPr>
                <a:t>producion</a:t>
              </a:r>
              <a:r>
                <a:rPr lang="fr-CH" dirty="0">
                  <a:solidFill>
                    <a:schemeClr val="tx1"/>
                  </a:solidFill>
                </a:rPr>
                <a:t>. </a:t>
              </a:r>
            </a:p>
          </p:txBody>
        </p:sp>
      </p:grpSp>
      <p:grpSp>
        <p:nvGrpSpPr>
          <p:cNvPr id="13" name="Gruppieren 14"/>
          <p:cNvGrpSpPr/>
          <p:nvPr/>
        </p:nvGrpSpPr>
        <p:grpSpPr>
          <a:xfrm>
            <a:off x="4581524" y="5143512"/>
            <a:ext cx="4500594" cy="1296144"/>
            <a:chOff x="683568" y="3356992"/>
            <a:chExt cx="2952328" cy="1296144"/>
          </a:xfrm>
          <a:solidFill>
            <a:srgbClr val="92D050"/>
          </a:solidFill>
        </p:grpSpPr>
        <p:sp>
          <p:nvSpPr>
            <p:cNvPr id="14" name="Wolkenförmige Legende 15"/>
            <p:cNvSpPr/>
            <p:nvPr/>
          </p:nvSpPr>
          <p:spPr bwMode="auto">
            <a:xfrm>
              <a:off x="683568" y="3356992"/>
              <a:ext cx="2952328" cy="1296144"/>
            </a:xfrm>
            <a:prstGeom prst="cloudCallout">
              <a:avLst>
                <a:gd name="adj1" fmla="val -57227"/>
                <a:gd name="adj2" fmla="val -99389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7800" marR="0" indent="-1778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endParaRPr>
            </a:p>
          </p:txBody>
        </p:sp>
        <p:sp>
          <p:nvSpPr>
            <p:cNvPr id="15" name="Textfeld 16"/>
            <p:cNvSpPr txBox="1"/>
            <p:nvPr/>
          </p:nvSpPr>
          <p:spPr>
            <a:xfrm>
              <a:off x="899592" y="3452644"/>
              <a:ext cx="2592288" cy="9233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dirty="0" err="1">
                  <a:solidFill>
                    <a:schemeClr val="tx1"/>
                  </a:solidFill>
                </a:rPr>
                <a:t>Respond</a:t>
              </a:r>
              <a:r>
                <a:rPr lang="fr-CH" dirty="0">
                  <a:solidFill>
                    <a:schemeClr val="tx1"/>
                  </a:solidFill>
                </a:rPr>
                <a:t> to a </a:t>
              </a:r>
              <a:r>
                <a:rPr lang="fr-CH" dirty="0" err="1">
                  <a:solidFill>
                    <a:schemeClr val="tx1"/>
                  </a:solidFill>
                </a:rPr>
                <a:t>need</a:t>
              </a:r>
              <a:r>
                <a:rPr lang="fr-CH" dirty="0">
                  <a:solidFill>
                    <a:schemeClr val="tx1"/>
                  </a:solidFill>
                </a:rPr>
                <a:t> for </a:t>
              </a:r>
              <a:r>
                <a:rPr lang="fr-CH" dirty="0" err="1">
                  <a:solidFill>
                    <a:schemeClr val="tx1"/>
                  </a:solidFill>
                </a:rPr>
                <a:t>ethics</a:t>
              </a:r>
              <a:r>
                <a:rPr lang="fr-CH" dirty="0">
                  <a:solidFill>
                    <a:schemeClr val="tx1"/>
                  </a:solidFill>
                </a:rPr>
                <a:t> by </a:t>
              </a:r>
              <a:r>
                <a:rPr lang="fr-CH" dirty="0" err="1">
                  <a:solidFill>
                    <a:schemeClr val="tx1"/>
                  </a:solidFill>
                </a:rPr>
                <a:t>involving</a:t>
              </a:r>
              <a:r>
                <a:rPr lang="fr-CH" dirty="0">
                  <a:solidFill>
                    <a:schemeClr val="tx1"/>
                  </a:solidFill>
                </a:rPr>
                <a:t> </a:t>
              </a:r>
              <a:r>
                <a:rPr lang="fr-CH" dirty="0" err="1">
                  <a:solidFill>
                    <a:schemeClr val="tx1"/>
                  </a:solidFill>
                </a:rPr>
                <a:t>stakeholders</a:t>
              </a:r>
              <a:r>
                <a:rPr lang="fr-CH" dirty="0">
                  <a:solidFill>
                    <a:schemeClr val="tx1"/>
                  </a:solidFill>
                </a:rPr>
                <a:t> in the </a:t>
              </a:r>
              <a:r>
                <a:rPr lang="fr-CH" dirty="0" err="1">
                  <a:solidFill>
                    <a:schemeClr val="tx1"/>
                  </a:solidFill>
                </a:rPr>
                <a:t>organic</a:t>
              </a:r>
              <a:r>
                <a:rPr lang="fr-CH" dirty="0">
                  <a:solidFill>
                    <a:schemeClr val="tx1"/>
                  </a:solidFill>
                </a:rPr>
                <a:t> certification system</a:t>
              </a:r>
            </a:p>
          </p:txBody>
        </p:sp>
      </p:grpSp>
      <p:pic>
        <p:nvPicPr>
          <p:cNvPr id="16" name="Picture 13" descr="confused-character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93782" y="1346860"/>
            <a:ext cx="2351991" cy="3643338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7" name="ZoneTexte 16"/>
          <p:cNvSpPr txBox="1"/>
          <p:nvPr/>
        </p:nvSpPr>
        <p:spPr>
          <a:xfrm>
            <a:off x="679500" y="211015"/>
            <a:ext cx="7356669" cy="624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r-FR" sz="3200" b="1" dirty="0" err="1">
                <a:solidFill>
                  <a:schemeClr val="bg1"/>
                </a:solidFill>
              </a:rPr>
              <a:t>Why</a:t>
            </a:r>
            <a:r>
              <a:rPr lang="fr-FR" sz="3200" b="1" dirty="0">
                <a:solidFill>
                  <a:schemeClr val="bg1"/>
                </a:solidFill>
              </a:rPr>
              <a:t> PGS?</a:t>
            </a:r>
          </a:p>
        </p:txBody>
      </p:sp>
    </p:spTree>
    <p:extLst>
      <p:ext uri="{BB962C8B-B14F-4D97-AF65-F5344CB8AC3E}">
        <p14:creationId xmlns:p14="http://schemas.microsoft.com/office/powerpoint/2010/main" val="38367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PGS versus 3</a:t>
            </a:r>
            <a:r>
              <a:rPr lang="en-US" baseline="30000" dirty="0"/>
              <a:t>rd</a:t>
            </a:r>
            <a:r>
              <a:rPr lang="en-US" dirty="0"/>
              <a:t> party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63058308"/>
              </p:ext>
            </p:extLst>
          </p:nvPr>
        </p:nvGraphicFramePr>
        <p:xfrm>
          <a:off x="524934" y="1655703"/>
          <a:ext cx="82296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Third</a:t>
                      </a:r>
                      <a:r>
                        <a:rPr lang="en-US" baseline="0" dirty="0"/>
                        <a:t> party certification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Professional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Voluntary</a:t>
                      </a:r>
                      <a:r>
                        <a:rPr lang="en-US" baseline="0" dirty="0"/>
                        <a:t> to professional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Independent from</a:t>
                      </a:r>
                      <a:r>
                        <a:rPr lang="en-US" baseline="0" dirty="0"/>
                        <a:t> stakeholders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Participatory (stakeholder</a:t>
                      </a:r>
                      <a:r>
                        <a:rPr lang="en-US" baseline="0" dirty="0"/>
                        <a:t> involvement)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</a:t>
                      </a:r>
                      <a:r>
                        <a:rPr lang="en-US" baseline="0" dirty="0"/>
                        <a:t> accordance with international norms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Following</a:t>
                      </a:r>
                      <a:r>
                        <a:rPr lang="en-US" baseline="0" dirty="0"/>
                        <a:t> general PGS international principles but locally adapted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Gives access to international markets (with right channels)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Access mostly to local, regional or unregulated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markets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Most common guarantee system</a:t>
                      </a:r>
                      <a:r>
                        <a:rPr lang="en-US" baseline="0" dirty="0"/>
                        <a:t> in government organic regulations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baseline="0" dirty="0"/>
                        <a:t>recognized in many government organic regulations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Deals only with</a:t>
                      </a:r>
                      <a:r>
                        <a:rPr lang="en-US" baseline="0" dirty="0"/>
                        <a:t> certification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Combines with other</a:t>
                      </a:r>
                      <a:r>
                        <a:rPr lang="en-US" baseline="0" dirty="0"/>
                        <a:t> functions, e.g. capacity building, marketing, etc.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00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890" y="293452"/>
            <a:ext cx="6240057" cy="1362251"/>
          </a:xfrm>
        </p:spPr>
        <p:txBody>
          <a:bodyPr/>
          <a:lstStyle/>
          <a:p>
            <a:r>
              <a:rPr lang="en-US" dirty="0"/>
              <a:t>PGS elements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97270" y="1341732"/>
            <a:ext cx="6511352" cy="5502156"/>
          </a:xfrm>
        </p:spPr>
        <p:txBody>
          <a:bodyPr>
            <a:normAutofit/>
          </a:bodyPr>
          <a:lstStyle/>
          <a:p>
            <a:pPr marL="571500" indent="-571500">
              <a:spcBef>
                <a:spcPts val="86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200" b="1" dirty="0"/>
              <a:t>Shared vision</a:t>
            </a:r>
          </a:p>
          <a:p>
            <a:pPr marL="571500" indent="-571500">
              <a:spcBef>
                <a:spcPts val="86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200" b="1" dirty="0"/>
              <a:t>Trust</a:t>
            </a:r>
          </a:p>
          <a:p>
            <a:pPr marL="571500" indent="-571500">
              <a:spcBef>
                <a:spcPts val="86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200" b="1" dirty="0"/>
              <a:t>Horizontality</a:t>
            </a:r>
          </a:p>
          <a:p>
            <a:pPr marL="571500" indent="-571500">
              <a:spcBef>
                <a:spcPts val="86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200" b="1" dirty="0"/>
              <a:t>Transparency</a:t>
            </a:r>
          </a:p>
          <a:p>
            <a:pPr marL="571500" indent="-571500">
              <a:spcBef>
                <a:spcPts val="86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200" b="1" dirty="0"/>
              <a:t>Participation</a:t>
            </a:r>
          </a:p>
          <a:p>
            <a:pPr marL="571500" indent="-571500">
              <a:spcBef>
                <a:spcPts val="86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200" b="1" dirty="0"/>
              <a:t>Learning process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71833" y="65299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96667" y="64240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EBA549D-5A0A-F640-B565-484C67E34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93" y="974577"/>
            <a:ext cx="1357471" cy="576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5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40D62A-0D3E-C14B-A3A1-1203BDB7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A557D0-B0BC-C24F-8B3F-6CC8A289F4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8864" y="4403554"/>
            <a:ext cx="3467818" cy="18255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dirty="0"/>
              <a:t>A </a:t>
            </a:r>
            <a:r>
              <a:rPr lang="de-DE" dirty="0" err="1">
                <a:solidFill>
                  <a:srgbClr val="FF0000"/>
                </a:solidFill>
              </a:rPr>
              <a:t>verification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system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/>
              <a:t>confirms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producer</a:t>
            </a:r>
            <a:r>
              <a:rPr lang="de-DE" dirty="0"/>
              <a:t> </a:t>
            </a:r>
            <a:r>
              <a:rPr lang="de-DE" dirty="0" err="1"/>
              <a:t>complies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organic</a:t>
            </a:r>
            <a:r>
              <a:rPr lang="de-DE" dirty="0"/>
              <a:t> </a:t>
            </a:r>
            <a:r>
              <a:rPr lang="de-DE" dirty="0" err="1"/>
              <a:t>standard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Picture 3" descr="farm-craft_3_big">
            <a:extLst>
              <a:ext uri="{FF2B5EF4-FFF2-40B4-BE49-F238E27FC236}">
                <a16:creationId xmlns="" xmlns:a16="http://schemas.microsoft.com/office/drawing/2014/main" id="{D46F5EDD-D349-3A42-B6C6-6354CAD8E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7" y="83267"/>
            <a:ext cx="3903979" cy="20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5">
            <a:extLst>
              <a:ext uri="{FF2B5EF4-FFF2-40B4-BE49-F238E27FC236}">
                <a16:creationId xmlns="" xmlns:a16="http://schemas.microsoft.com/office/drawing/2014/main" id="{1FC6656E-AAC8-C949-9B5C-3823DB081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75" y="5811269"/>
            <a:ext cx="835693" cy="106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74">
            <a:extLst>
              <a:ext uri="{FF2B5EF4-FFF2-40B4-BE49-F238E27FC236}">
                <a16:creationId xmlns="" xmlns:a16="http://schemas.microsoft.com/office/drawing/2014/main" id="{A431DAF1-B6E5-A243-AFF5-8126BF13D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7" y="5318246"/>
            <a:ext cx="896979" cy="155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EA96A31-7B9F-ED4D-8DA0-073848A3EFF7}"/>
              </a:ext>
            </a:extLst>
          </p:cNvPr>
          <p:cNvSpPr txBox="1"/>
          <p:nvPr/>
        </p:nvSpPr>
        <p:spPr>
          <a:xfrm>
            <a:off x="-50995" y="2096254"/>
            <a:ext cx="3009197" cy="12314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indent="0">
              <a:spcBef>
                <a:spcPct val="20000"/>
              </a:spcBef>
              <a:buFont typeface="Arial"/>
              <a:buNone/>
              <a:defRPr sz="2600" baseline="0">
                <a:solidFill>
                  <a:schemeClr val="tx2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>
                <a:solidFill>
                  <a:schemeClr val="tx2"/>
                </a:solidFill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>
                <a:solidFill>
                  <a:schemeClr val="tx2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>
                <a:solidFill>
                  <a:schemeClr val="tx2"/>
                </a:solidFill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de-DE" dirty="0"/>
              <a:t>A </a:t>
            </a:r>
            <a:r>
              <a:rPr lang="de-DE" dirty="0" err="1"/>
              <a:t>producer</a:t>
            </a:r>
            <a:r>
              <a:rPr lang="de-DE" dirty="0"/>
              <a:t> </a:t>
            </a:r>
            <a:r>
              <a:rPr lang="de-DE" dirty="0" err="1"/>
              <a:t>follows</a:t>
            </a:r>
            <a:r>
              <a:rPr lang="de-DE" dirty="0"/>
              <a:t> an </a:t>
            </a:r>
            <a:r>
              <a:rPr lang="de-DE" dirty="0" err="1"/>
              <a:t>organic</a:t>
            </a:r>
            <a:r>
              <a:rPr lang="de-DE" dirty="0"/>
              <a:t> </a:t>
            </a:r>
            <a:r>
              <a:rPr lang="de-DE" dirty="0" err="1">
                <a:solidFill>
                  <a:srgbClr val="FF0000"/>
                </a:solidFill>
              </a:rPr>
              <a:t>standard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" name="Freeform 61">
            <a:extLst>
              <a:ext uri="{FF2B5EF4-FFF2-40B4-BE49-F238E27FC236}">
                <a16:creationId xmlns="" xmlns:a16="http://schemas.microsoft.com/office/drawing/2014/main" id="{E5E78E47-8E60-4B45-BBB0-E9D20ADA6344}"/>
              </a:ext>
            </a:extLst>
          </p:cNvPr>
          <p:cNvSpPr>
            <a:spLocks/>
          </p:cNvSpPr>
          <p:nvPr/>
        </p:nvSpPr>
        <p:spPr bwMode="auto">
          <a:xfrm>
            <a:off x="1727829" y="2148725"/>
            <a:ext cx="1772342" cy="2267883"/>
          </a:xfrm>
          <a:custGeom>
            <a:avLst/>
            <a:gdLst>
              <a:gd name="T0" fmla="*/ 0 w 681"/>
              <a:gd name="T1" fmla="*/ 817 h 817"/>
              <a:gd name="T2" fmla="*/ 454 w 681"/>
              <a:gd name="T3" fmla="*/ 454 h 817"/>
              <a:gd name="T4" fmla="*/ 681 w 681"/>
              <a:gd name="T5" fmla="*/ 0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1" h="817">
                <a:moveTo>
                  <a:pt x="0" y="817"/>
                </a:moveTo>
                <a:cubicBezTo>
                  <a:pt x="170" y="703"/>
                  <a:pt x="340" y="590"/>
                  <a:pt x="454" y="454"/>
                </a:cubicBezTo>
                <a:cubicBezTo>
                  <a:pt x="568" y="318"/>
                  <a:pt x="624" y="159"/>
                  <a:pt x="681" y="0"/>
                </a:cubicBezTo>
              </a:path>
            </a:pathLst>
          </a:custGeom>
          <a:noFill/>
          <a:ln w="47625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71">
            <a:extLst>
              <a:ext uri="{FF2B5EF4-FFF2-40B4-BE49-F238E27FC236}">
                <a16:creationId xmlns="" xmlns:a16="http://schemas.microsoft.com/office/drawing/2014/main" id="{2F0A0E84-BE30-C348-A1DC-40F47DBF78BF}"/>
              </a:ext>
            </a:extLst>
          </p:cNvPr>
          <p:cNvSpPr>
            <a:spLocks/>
          </p:cNvSpPr>
          <p:nvPr/>
        </p:nvSpPr>
        <p:spPr bwMode="auto">
          <a:xfrm rot="5575624" flipV="1">
            <a:off x="3748653" y="2451452"/>
            <a:ext cx="2265146" cy="2073033"/>
          </a:xfrm>
          <a:custGeom>
            <a:avLst/>
            <a:gdLst>
              <a:gd name="T0" fmla="*/ 0 w 408"/>
              <a:gd name="T1" fmla="*/ 0 h 1678"/>
              <a:gd name="T2" fmla="*/ 317 w 408"/>
              <a:gd name="T3" fmla="*/ 816 h 1678"/>
              <a:gd name="T4" fmla="*/ 408 w 408"/>
              <a:gd name="T5" fmla="*/ 1678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8" h="1678">
                <a:moveTo>
                  <a:pt x="0" y="0"/>
                </a:moveTo>
                <a:cubicBezTo>
                  <a:pt x="124" y="268"/>
                  <a:pt x="249" y="536"/>
                  <a:pt x="317" y="816"/>
                </a:cubicBezTo>
                <a:cubicBezTo>
                  <a:pt x="385" y="1096"/>
                  <a:pt x="396" y="1387"/>
                  <a:pt x="408" y="1678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517BD12-A96C-824B-A350-5118ADBE12FE}"/>
              </a:ext>
            </a:extLst>
          </p:cNvPr>
          <p:cNvSpPr txBox="1"/>
          <p:nvPr/>
        </p:nvSpPr>
        <p:spPr>
          <a:xfrm>
            <a:off x="4795164" y="5316335"/>
            <a:ext cx="4417307" cy="1478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2600" baseline="0">
                <a:solidFill>
                  <a:schemeClr val="tx2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>
                <a:solidFill>
                  <a:schemeClr val="tx2"/>
                </a:solidFill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>
                <a:solidFill>
                  <a:schemeClr val="tx2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>
                <a:solidFill>
                  <a:schemeClr val="tx2"/>
                </a:solidFill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de-DE" dirty="0"/>
              <a:t>A </a:t>
            </a:r>
            <a:r>
              <a:rPr lang="de-DE" dirty="0" err="1">
                <a:solidFill>
                  <a:srgbClr val="FF0000"/>
                </a:solidFill>
              </a:rPr>
              <a:t>label</a:t>
            </a:r>
            <a:r>
              <a:rPr lang="de-DE" dirty="0"/>
              <a:t>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consumers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organic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4A74CB2-2976-2E45-B4C5-5129DD2FA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038" y="4062365"/>
            <a:ext cx="1373396" cy="1253970"/>
          </a:xfrm>
          <a:prstGeom prst="rect">
            <a:avLst/>
          </a:prstGeom>
        </p:spPr>
      </p:pic>
      <p:sp>
        <p:nvSpPr>
          <p:cNvPr id="19" name="Freeform 71">
            <a:extLst>
              <a:ext uri="{FF2B5EF4-FFF2-40B4-BE49-F238E27FC236}">
                <a16:creationId xmlns="" xmlns:a16="http://schemas.microsoft.com/office/drawing/2014/main" id="{DD034105-624F-FF46-8D77-90DA4EE05838}"/>
              </a:ext>
            </a:extLst>
          </p:cNvPr>
          <p:cNvSpPr>
            <a:spLocks/>
          </p:cNvSpPr>
          <p:nvPr/>
        </p:nvSpPr>
        <p:spPr bwMode="auto">
          <a:xfrm rot="4477593" flipV="1">
            <a:off x="4636674" y="365818"/>
            <a:ext cx="1298106" cy="2349642"/>
          </a:xfrm>
          <a:custGeom>
            <a:avLst/>
            <a:gdLst>
              <a:gd name="T0" fmla="*/ 0 w 408"/>
              <a:gd name="T1" fmla="*/ 0 h 1678"/>
              <a:gd name="T2" fmla="*/ 317 w 408"/>
              <a:gd name="T3" fmla="*/ 816 h 1678"/>
              <a:gd name="T4" fmla="*/ 408 w 408"/>
              <a:gd name="T5" fmla="*/ 1678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8" h="1678">
                <a:moveTo>
                  <a:pt x="0" y="0"/>
                </a:moveTo>
                <a:cubicBezTo>
                  <a:pt x="124" y="268"/>
                  <a:pt x="249" y="536"/>
                  <a:pt x="317" y="816"/>
                </a:cubicBezTo>
                <a:cubicBezTo>
                  <a:pt x="385" y="1096"/>
                  <a:pt x="396" y="1387"/>
                  <a:pt x="408" y="1678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274C67F-59EA-C548-964D-C992150735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9501" y="626592"/>
            <a:ext cx="1771447" cy="13818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B7FA16C-0D91-8A4D-B490-B46D0FCE3C74}"/>
              </a:ext>
            </a:extLst>
          </p:cNvPr>
          <p:cNvSpPr txBox="1"/>
          <p:nvPr/>
        </p:nvSpPr>
        <p:spPr>
          <a:xfrm>
            <a:off x="5894703" y="2104635"/>
            <a:ext cx="3249297" cy="11734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indent="0" algn="ctr">
              <a:spcBef>
                <a:spcPct val="20000"/>
              </a:spcBef>
              <a:buFont typeface="Arial"/>
              <a:buNone/>
              <a:defRPr sz="2600" baseline="0">
                <a:solidFill>
                  <a:schemeClr val="tx2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>
                <a:solidFill>
                  <a:schemeClr val="tx2"/>
                </a:solidFill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>
                <a:solidFill>
                  <a:schemeClr val="tx2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>
                <a:solidFill>
                  <a:schemeClr val="tx2"/>
                </a:solidFill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A </a:t>
            </a:r>
            <a:r>
              <a:rPr lang="de-DE" dirty="0" err="1">
                <a:solidFill>
                  <a:srgbClr val="FF0000"/>
                </a:solidFill>
              </a:rPr>
              <a:t>certificate</a:t>
            </a:r>
            <a:r>
              <a:rPr lang="de-DE" dirty="0"/>
              <a:t> </a:t>
            </a:r>
            <a:r>
              <a:rPr lang="de-DE" dirty="0" err="1"/>
              <a:t>proofs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farmer</a:t>
            </a:r>
            <a:r>
              <a:rPr lang="de-DE" dirty="0"/>
              <a:t> </a:t>
            </a:r>
            <a:r>
              <a:rPr lang="de-DE" dirty="0" err="1"/>
              <a:t>passed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verification</a:t>
            </a:r>
            <a:r>
              <a:rPr lang="de-DE" dirty="0"/>
              <a:t> </a:t>
            </a:r>
            <a:r>
              <a:rPr lang="de-DE" dirty="0" err="1"/>
              <a:t>process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0005950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">
  <a:themeElements>
    <a:clrScheme name="Custom 18">
      <a:dk1>
        <a:srgbClr val="FFFFFF"/>
      </a:dk1>
      <a:lt1>
        <a:srgbClr val="000000"/>
      </a:lt1>
      <a:dk2>
        <a:srgbClr val="002172"/>
      </a:dk2>
      <a:lt2>
        <a:srgbClr val="B4B9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99CC"/>
      </a:hlink>
      <a:folHlink>
        <a:srgbClr val="00006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tion_Title_Page">
  <a:themeElements>
    <a:clrScheme name="Custom 16">
      <a:dk1>
        <a:srgbClr val="FFFFFF"/>
      </a:dk1>
      <a:lt1>
        <a:srgbClr val="000000"/>
      </a:lt1>
      <a:dk2>
        <a:srgbClr val="002372"/>
      </a:dk2>
      <a:lt2>
        <a:srgbClr val="B4C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ank You (final slide)">
  <a:themeElements>
    <a:clrScheme name="Custom 16">
      <a:dk1>
        <a:srgbClr val="FFFFFF"/>
      </a:dk1>
      <a:lt1>
        <a:srgbClr val="000000"/>
      </a:lt1>
      <a:dk2>
        <a:srgbClr val="002372"/>
      </a:dk2>
      <a:lt2>
        <a:srgbClr val="B4C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tent Pages">
  <a:themeElements>
    <a:clrScheme name="Custom 15">
      <a:dk1>
        <a:sysClr val="windowText" lastClr="000000"/>
      </a:dk1>
      <a:lt1>
        <a:sysClr val="window" lastClr="FFFFFF"/>
      </a:lt1>
      <a:dk2>
        <a:srgbClr val="001B71"/>
      </a:dk2>
      <a:lt2>
        <a:srgbClr val="ADB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9FE"/>
      </a:hlink>
      <a:folHlink>
        <a:srgbClr val="FCFFFD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Thank You (final slide)">
  <a:themeElements>
    <a:clrScheme name="Custom 16">
      <a:dk1>
        <a:srgbClr val="FFFFFF"/>
      </a:dk1>
      <a:lt1>
        <a:srgbClr val="000000"/>
      </a:lt1>
      <a:dk2>
        <a:srgbClr val="002372"/>
      </a:dk2>
      <a:lt2>
        <a:srgbClr val="B4C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45287</TotalTime>
  <Words>422</Words>
  <Application>Microsoft Macintosh PowerPoint</Application>
  <PresentationFormat>On-screen Show (4:3)</PresentationFormat>
  <Paragraphs>71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Main Title</vt:lpstr>
      <vt:lpstr>Section_Title_Page</vt:lpstr>
      <vt:lpstr>Thank You (final slide)</vt:lpstr>
      <vt:lpstr>Content Pages</vt:lpstr>
      <vt:lpstr>1_Thank You (final slide)</vt:lpstr>
      <vt:lpstr>PGS – more than certification</vt:lpstr>
      <vt:lpstr>Definition </vt:lpstr>
      <vt:lpstr>The Principles of Organic Agriculture</vt:lpstr>
      <vt:lpstr>PowerPoint Presentation</vt:lpstr>
      <vt:lpstr>Definition</vt:lpstr>
      <vt:lpstr>PowerPoint Presentation</vt:lpstr>
      <vt:lpstr>PGS versus 3rd party</vt:lpstr>
      <vt:lpstr>PGS elements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Stevie Caledonia</dc:creator>
  <cp:lastModifiedBy>Mac User</cp:lastModifiedBy>
  <cp:revision>331</cp:revision>
  <dcterms:created xsi:type="dcterms:W3CDTF">2015-01-14T10:56:40Z</dcterms:created>
  <dcterms:modified xsi:type="dcterms:W3CDTF">2020-11-25T22:53:37Z</dcterms:modified>
</cp:coreProperties>
</file>