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Lst>
  <p:sldIdLst>
    <p:sldId id="256" r:id="rId2"/>
    <p:sldId id="258" r:id="rId3"/>
    <p:sldId id="260" r:id="rId4"/>
    <p:sldId id="276" r:id="rId5"/>
    <p:sldId id="277" r:id="rId6"/>
    <p:sldId id="275" r:id="rId7"/>
    <p:sldId id="278" r:id="rId8"/>
    <p:sldId id="279" r:id="rId9"/>
    <p:sldId id="274" r:id="rId10"/>
    <p:sldId id="280"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AA812C6B-095D-4396-8F55-7C5EAE64B337}" type="datetimeFigureOut">
              <a:rPr lang="en-GB" smtClean="0"/>
              <a:t>26/11/2020</a:t>
            </a:fld>
            <a:endParaRPr lang="en-GB"/>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GB"/>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DA505570-90B7-474F-B2D7-888236F02F96}"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A505570-90B7-474F-B2D7-888236F02F96}"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A505570-90B7-474F-B2D7-888236F02F96}"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A505570-90B7-474F-B2D7-888236F02F96}" type="slidenum">
              <a:rPr lang="en-GB" smtClean="0"/>
              <a:t>‹#›</a:t>
            </a:fld>
            <a:endParaRPr lang="en-GB"/>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5" name="Footer Placeholder 4"/>
          <p:cNvSpPr>
            <a:spLocks noGrp="1"/>
          </p:cNvSpPr>
          <p:nvPr>
            <p:ph type="ftr" sz="quarter" idx="11"/>
          </p:nvPr>
        </p:nvSpPr>
        <p:spPr/>
        <p:txBody>
          <a:bodyPr/>
          <a:lstStyle>
            <a:extLst/>
          </a:lstStyle>
          <a:p>
            <a:endParaRPr lang="en-GB"/>
          </a:p>
        </p:txBody>
      </p:sp>
      <p:sp>
        <p:nvSpPr>
          <p:cNvPr id="6" name="Slide Number Placeholder 5"/>
          <p:cNvSpPr>
            <a:spLocks noGrp="1"/>
          </p:cNvSpPr>
          <p:nvPr>
            <p:ph type="sldNum" sz="quarter" idx="12"/>
          </p:nvPr>
        </p:nvSpPr>
        <p:spPr/>
        <p:txBody>
          <a:bodyPr/>
          <a:lstStyle>
            <a:extLst/>
          </a:lstStyle>
          <a:p>
            <a:fld id="{DA505570-90B7-474F-B2D7-888236F02F96}" type="slidenum">
              <a:rPr lang="en-GB" smtClean="0"/>
              <a:t>‹#›</a:t>
            </a:fld>
            <a:endParaRPr lang="en-GB"/>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A505570-90B7-474F-B2D7-888236F02F96}" type="slidenum">
              <a:rPr lang="en-GB" smtClean="0"/>
              <a:t>‹#›</a:t>
            </a:fld>
            <a:endParaRPr lang="en-GB"/>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8" name="Footer Placeholder 7"/>
          <p:cNvSpPr>
            <a:spLocks noGrp="1"/>
          </p:cNvSpPr>
          <p:nvPr>
            <p:ph type="ftr" sz="quarter" idx="11"/>
          </p:nvPr>
        </p:nvSpPr>
        <p:spPr/>
        <p:txBody>
          <a:bodyPr/>
          <a:lstStyle>
            <a:extLst/>
          </a:lstStyle>
          <a:p>
            <a:endParaRPr lang="en-GB"/>
          </a:p>
        </p:txBody>
      </p:sp>
      <p:sp>
        <p:nvSpPr>
          <p:cNvPr id="9" name="Slide Number Placeholder 8"/>
          <p:cNvSpPr>
            <a:spLocks noGrp="1"/>
          </p:cNvSpPr>
          <p:nvPr>
            <p:ph type="sldNum" sz="quarter" idx="12"/>
          </p:nvPr>
        </p:nvSpPr>
        <p:spPr/>
        <p:txBody>
          <a:bodyPr/>
          <a:lstStyle>
            <a:extLst/>
          </a:lstStyle>
          <a:p>
            <a:fld id="{DA505570-90B7-474F-B2D7-888236F02F9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4" name="Footer Placeholder 3"/>
          <p:cNvSpPr>
            <a:spLocks noGrp="1"/>
          </p:cNvSpPr>
          <p:nvPr>
            <p:ph type="ftr" sz="quarter" idx="11"/>
          </p:nvPr>
        </p:nvSpPr>
        <p:spPr/>
        <p:txBody>
          <a:bodyPr/>
          <a:lstStyle>
            <a:extLst/>
          </a:lstStyle>
          <a:p>
            <a:endParaRPr lang="en-GB"/>
          </a:p>
        </p:txBody>
      </p:sp>
      <p:sp>
        <p:nvSpPr>
          <p:cNvPr id="5" name="Slide Number Placeholder 4"/>
          <p:cNvSpPr>
            <a:spLocks noGrp="1"/>
          </p:cNvSpPr>
          <p:nvPr>
            <p:ph type="sldNum" sz="quarter" idx="12"/>
          </p:nvPr>
        </p:nvSpPr>
        <p:spPr/>
        <p:txBody>
          <a:bodyPr/>
          <a:lstStyle>
            <a:extLst/>
          </a:lstStyle>
          <a:p>
            <a:fld id="{DA505570-90B7-474F-B2D7-888236F02F96}" type="slidenum">
              <a:rPr lang="en-GB" smtClean="0"/>
              <a:t>‹#›</a:t>
            </a:fld>
            <a:endParaRPr lang="en-GB"/>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AA812C6B-095D-4396-8F55-7C5EAE64B337}" type="datetimeFigureOut">
              <a:rPr lang="en-GB" smtClean="0"/>
              <a:t>26/11/2020</a:t>
            </a:fld>
            <a:endParaRPr lang="en-GB"/>
          </a:p>
        </p:txBody>
      </p:sp>
      <p:sp>
        <p:nvSpPr>
          <p:cNvPr id="3" name="Footer Placeholder 2"/>
          <p:cNvSpPr>
            <a:spLocks noGrp="1"/>
          </p:cNvSpPr>
          <p:nvPr>
            <p:ph type="ftr" sz="quarter" idx="11"/>
          </p:nvPr>
        </p:nvSpPr>
        <p:spPr/>
        <p:txBody>
          <a:bodyPr/>
          <a:lstStyle>
            <a:extLst/>
          </a:lstStyle>
          <a:p>
            <a:endParaRPr lang="en-GB"/>
          </a:p>
        </p:txBody>
      </p:sp>
      <p:sp>
        <p:nvSpPr>
          <p:cNvPr id="4" name="Slide Number Placeholder 3"/>
          <p:cNvSpPr>
            <a:spLocks noGrp="1"/>
          </p:cNvSpPr>
          <p:nvPr>
            <p:ph type="sldNum" sz="quarter" idx="12"/>
          </p:nvPr>
        </p:nvSpPr>
        <p:spPr/>
        <p:txBody>
          <a:bodyPr/>
          <a:lstStyle>
            <a:extLst/>
          </a:lstStyle>
          <a:p>
            <a:fld id="{DA505570-90B7-474F-B2D7-888236F02F96}"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AA812C6B-095D-4396-8F55-7C5EAE64B337}" type="datetimeFigureOut">
              <a:rPr lang="en-GB" smtClean="0"/>
              <a:t>26/11/2020</a:t>
            </a:fld>
            <a:endParaRPr lang="en-GB"/>
          </a:p>
        </p:txBody>
      </p:sp>
      <p:sp>
        <p:nvSpPr>
          <p:cNvPr id="6" name="Footer Placeholder 5"/>
          <p:cNvSpPr>
            <a:spLocks noGrp="1"/>
          </p:cNvSpPr>
          <p:nvPr>
            <p:ph type="ftr" sz="quarter" idx="11"/>
          </p:nvPr>
        </p:nvSpPr>
        <p:spPr/>
        <p:txBody>
          <a:bodyPr/>
          <a:lstStyle>
            <a:extLst/>
          </a:lstStyle>
          <a:p>
            <a:endParaRPr lang="en-GB"/>
          </a:p>
        </p:txBody>
      </p:sp>
      <p:sp>
        <p:nvSpPr>
          <p:cNvPr id="7" name="Slide Number Placeholder 6"/>
          <p:cNvSpPr>
            <a:spLocks noGrp="1"/>
          </p:cNvSpPr>
          <p:nvPr>
            <p:ph type="sldNum" sz="quarter" idx="12"/>
          </p:nvPr>
        </p:nvSpPr>
        <p:spPr/>
        <p:txBody>
          <a:bodyPr/>
          <a:lstStyle>
            <a:extLst/>
          </a:lstStyle>
          <a:p>
            <a:fld id="{DA505570-90B7-474F-B2D7-888236F02F96}"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AA812C6B-095D-4396-8F55-7C5EAE64B337}" type="datetimeFigureOut">
              <a:rPr lang="en-GB" smtClean="0"/>
              <a:t>26/11/2020</a:t>
            </a:fld>
            <a:endParaRPr lang="en-GB"/>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GB"/>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DA505570-90B7-474F-B2D7-888236F02F96}" type="slidenum">
              <a:rPr lang="en-GB" smtClean="0"/>
              <a:t>‹#›</a:t>
            </a:fld>
            <a:endParaRPr lang="en-GB"/>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AA812C6B-095D-4396-8F55-7C5EAE64B337}" type="datetimeFigureOut">
              <a:rPr lang="en-GB" smtClean="0"/>
              <a:t>26/11/2020</a:t>
            </a:fld>
            <a:endParaRPr lang="en-GB"/>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GB"/>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DA505570-90B7-474F-B2D7-888236F02F96}"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88640"/>
            <a:ext cx="6629400" cy="2155305"/>
          </a:xfrm>
        </p:spPr>
        <p:txBody>
          <a:bodyPr>
            <a:normAutofit/>
          </a:bodyPr>
          <a:lstStyle/>
          <a:p>
            <a:pPr algn="ctr"/>
            <a:r>
              <a:rPr lang="en-GB" sz="2400" dirty="0" smtClean="0">
                <a:solidFill>
                  <a:srgbClr val="FF0000"/>
                </a:solidFill>
                <a:latin typeface="Times New Roman" pitchFamily="18" charset="0"/>
                <a:cs typeface="Times New Roman" pitchFamily="18" charset="0"/>
              </a:rPr>
              <a:t>CONTROL OF MANGO BACTERIAL BLACK SPOT DISEASE IN GHANA: CURRENT OPTIONS AND FUTURE PROSPECTS</a:t>
            </a:r>
            <a:r>
              <a:rPr lang="en-GB" sz="2400" b="1" dirty="0" smtClean="0">
                <a:latin typeface="Times New Roman" pitchFamily="18" charset="0"/>
                <a:cs typeface="Times New Roman" pitchFamily="18" charset="0"/>
              </a:rPr>
              <a:t/>
            </a:r>
            <a:br>
              <a:rPr lang="en-GB" sz="2400" b="1" dirty="0" smtClean="0">
                <a:latin typeface="Times New Roman" pitchFamily="18" charset="0"/>
                <a:cs typeface="Times New Roman" pitchFamily="18" charset="0"/>
              </a:rPr>
            </a:br>
            <a:endParaRPr lang="en-GB" sz="2400" b="1" dirty="0">
              <a:latin typeface="Times New Roman" pitchFamily="18" charset="0"/>
              <a:cs typeface="Times New Roman" pitchFamily="18" charset="0"/>
            </a:endParaRPr>
          </a:p>
        </p:txBody>
      </p:sp>
      <p:sp>
        <p:nvSpPr>
          <p:cNvPr id="3" name="Subtitle 2"/>
          <p:cNvSpPr>
            <a:spLocks noGrp="1"/>
          </p:cNvSpPr>
          <p:nvPr>
            <p:ph type="subTitle" idx="1"/>
          </p:nvPr>
        </p:nvSpPr>
        <p:spPr>
          <a:xfrm>
            <a:off x="1223392" y="4437112"/>
            <a:ext cx="6553200" cy="457200"/>
          </a:xfrm>
        </p:spPr>
        <p:txBody>
          <a:bodyPr>
            <a:normAutofit fontScale="92500" lnSpcReduction="10000"/>
          </a:bodyPr>
          <a:lstStyle/>
          <a:p>
            <a:r>
              <a:rPr lang="en-GB" dirty="0" smtClean="0">
                <a:latin typeface="Times New Roman" pitchFamily="18" charset="0"/>
                <a:cs typeface="Times New Roman" pitchFamily="18" charset="0"/>
              </a:rPr>
              <a:t>PRESENTER: JOSEPH O. HONGER</a:t>
            </a:r>
            <a:endParaRPr lang="en-GB" dirty="0">
              <a:latin typeface="Times New Roman" pitchFamily="18" charset="0"/>
              <a:cs typeface="Times New Roman" pitchFamily="18" charset="0"/>
            </a:endParaRPr>
          </a:p>
        </p:txBody>
      </p:sp>
      <p:sp>
        <p:nvSpPr>
          <p:cNvPr id="4" name="TextBox 3"/>
          <p:cNvSpPr txBox="1"/>
          <p:nvPr/>
        </p:nvSpPr>
        <p:spPr>
          <a:xfrm>
            <a:off x="611560" y="5877272"/>
            <a:ext cx="6484467" cy="338554"/>
          </a:xfrm>
          <a:prstGeom prst="rect">
            <a:avLst/>
          </a:prstGeom>
          <a:noFill/>
        </p:spPr>
        <p:txBody>
          <a:bodyPr wrap="none" rtlCol="0">
            <a:spAutoFit/>
          </a:bodyPr>
          <a:lstStyle/>
          <a:p>
            <a:r>
              <a:rPr lang="en-GB" sz="1600" dirty="0" smtClean="0">
                <a:solidFill>
                  <a:srgbClr val="FF0000"/>
                </a:solidFill>
                <a:latin typeface="Times New Roman" pitchFamily="18" charset="0"/>
                <a:cs typeface="Times New Roman" pitchFamily="18" charset="0"/>
              </a:rPr>
              <a:t>18</a:t>
            </a:r>
            <a:r>
              <a:rPr lang="en-GB" sz="1600" baseline="30000" dirty="0" smtClean="0">
                <a:solidFill>
                  <a:srgbClr val="FF0000"/>
                </a:solidFill>
                <a:latin typeface="Times New Roman" pitchFamily="18" charset="0"/>
                <a:cs typeface="Times New Roman" pitchFamily="18" charset="0"/>
              </a:rPr>
              <a:t>TH</a:t>
            </a:r>
            <a:r>
              <a:rPr lang="en-GB" sz="1600" dirty="0" smtClean="0">
                <a:solidFill>
                  <a:srgbClr val="FF0000"/>
                </a:solidFill>
                <a:latin typeface="Times New Roman" pitchFamily="18" charset="0"/>
                <a:cs typeface="Times New Roman" pitchFamily="18" charset="0"/>
              </a:rPr>
              <a:t> MANGO ROUNDTABLE VIRTUAL MEETING: NOVEMBER, 2020</a:t>
            </a:r>
            <a:endParaRPr lang="en-GB" sz="16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516515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79512" y="836712"/>
            <a:ext cx="8229600" cy="4525963"/>
          </a:xfrm>
        </p:spPr>
        <p:txBody>
          <a:bodyPr>
            <a:normAutofit/>
          </a:bodyPr>
          <a:lstStyle/>
          <a:p>
            <a:r>
              <a:rPr lang="en-GB" sz="2400" dirty="0" smtClean="0">
                <a:latin typeface="Arial" pitchFamily="34" charset="0"/>
                <a:cs typeface="Arial" pitchFamily="34" charset="0"/>
              </a:rPr>
              <a:t>MOAP-ACCRA</a:t>
            </a:r>
          </a:p>
          <a:p>
            <a:r>
              <a:rPr lang="en-GB" sz="2400" dirty="0" err="1" smtClean="0">
                <a:latin typeface="Arial" pitchFamily="34" charset="0"/>
                <a:cs typeface="Arial" pitchFamily="34" charset="0"/>
              </a:rPr>
              <a:t>Pannhausen</a:t>
            </a:r>
            <a:r>
              <a:rPr lang="en-GB" sz="2400" dirty="0">
                <a:latin typeface="Arial" pitchFamily="34" charset="0"/>
                <a:cs typeface="Arial" pitchFamily="34" charset="0"/>
              </a:rPr>
              <a:t>, C</a:t>
            </a:r>
            <a:r>
              <a:rPr lang="en-GB" sz="2400" dirty="0" smtClean="0">
                <a:latin typeface="Arial" pitchFamily="34" charset="0"/>
                <a:cs typeface="Arial" pitchFamily="34" charset="0"/>
              </a:rPr>
              <a:t>., Karl</a:t>
            </a:r>
            <a:r>
              <a:rPr lang="en-GB" sz="2400" dirty="0">
                <a:latin typeface="Arial" pitchFamily="34" charset="0"/>
                <a:cs typeface="Arial" pitchFamily="34" charset="0"/>
              </a:rPr>
              <a:t>, H</a:t>
            </a:r>
            <a:r>
              <a:rPr lang="en-GB" sz="2400" dirty="0" smtClean="0">
                <a:latin typeface="Arial" pitchFamily="34" charset="0"/>
                <a:cs typeface="Arial" pitchFamily="34" charset="0"/>
              </a:rPr>
              <a:t>., </a:t>
            </a:r>
            <a:r>
              <a:rPr lang="en-GB" sz="2400" dirty="0" err="1" smtClean="0">
                <a:latin typeface="Arial" pitchFamily="34" charset="0"/>
                <a:cs typeface="Arial" pitchFamily="34" charset="0"/>
              </a:rPr>
              <a:t>Anku-Gbetanu</a:t>
            </a:r>
            <a:r>
              <a:rPr lang="en-GB" sz="2400" dirty="0" smtClean="0">
                <a:latin typeface="Arial" pitchFamily="34" charset="0"/>
                <a:cs typeface="Arial" pitchFamily="34" charset="0"/>
              </a:rPr>
              <a:t> and </a:t>
            </a:r>
            <a:r>
              <a:rPr lang="en-GB" sz="2400" dirty="0" err="1" smtClean="0">
                <a:latin typeface="Arial" pitchFamily="34" charset="0"/>
                <a:cs typeface="Arial" pitchFamily="34" charset="0"/>
              </a:rPr>
              <a:t>Awu</a:t>
            </a:r>
            <a:r>
              <a:rPr lang="en-GB" sz="2400" dirty="0">
                <a:latin typeface="Arial" pitchFamily="34" charset="0"/>
                <a:cs typeface="Arial" pitchFamily="34" charset="0"/>
              </a:rPr>
              <a:t>, </a:t>
            </a:r>
            <a:r>
              <a:rPr lang="en-GB" sz="2400" dirty="0" smtClean="0">
                <a:latin typeface="Arial" pitchFamily="34" charset="0"/>
                <a:cs typeface="Arial" pitchFamily="34" charset="0"/>
              </a:rPr>
              <a:t>J.E.</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MOAP-WA</a:t>
            </a:r>
          </a:p>
          <a:p>
            <a:r>
              <a:rPr lang="en-GB" sz="2400" dirty="0" smtClean="0">
                <a:latin typeface="Arial" pitchFamily="34" charset="0"/>
                <a:cs typeface="Arial" pitchFamily="34" charset="0"/>
              </a:rPr>
              <a:t>Andrew and </a:t>
            </a:r>
            <a:r>
              <a:rPr lang="en-GB" sz="2400" dirty="0" err="1" smtClean="0">
                <a:latin typeface="Arial" pitchFamily="34" charset="0"/>
                <a:cs typeface="Arial" pitchFamily="34" charset="0"/>
              </a:rPr>
              <a:t>Soale</a:t>
            </a:r>
            <a:r>
              <a:rPr lang="en-GB" sz="2400" dirty="0" smtClean="0">
                <a:latin typeface="Arial" pitchFamily="34" charset="0"/>
                <a:cs typeface="Arial" pitchFamily="34" charset="0"/>
              </a:rPr>
              <a:t> L.</a:t>
            </a:r>
            <a:endParaRPr lang="en-GB" sz="2400" dirty="0">
              <a:latin typeface="Arial" pitchFamily="34" charset="0"/>
              <a:cs typeface="Arial" pitchFamily="34" charset="0"/>
            </a:endParaRPr>
          </a:p>
        </p:txBody>
      </p:sp>
      <p:sp>
        <p:nvSpPr>
          <p:cNvPr id="3" name="Title 2"/>
          <p:cNvSpPr>
            <a:spLocks noGrp="1"/>
          </p:cNvSpPr>
          <p:nvPr>
            <p:ph type="title"/>
          </p:nvPr>
        </p:nvSpPr>
        <p:spPr>
          <a:xfrm>
            <a:off x="457200" y="274638"/>
            <a:ext cx="8229600" cy="418058"/>
          </a:xfrm>
        </p:spPr>
        <p:txBody>
          <a:bodyPr>
            <a:noAutofit/>
          </a:bodyPr>
          <a:lstStyle/>
          <a:p>
            <a:r>
              <a:rPr lang="en-GB" sz="2400" dirty="0" smtClean="0">
                <a:latin typeface="Arial" pitchFamily="34" charset="0"/>
                <a:cs typeface="Arial" pitchFamily="34" charset="0"/>
              </a:rPr>
              <a:t>ACKNOWLEDGEMENT</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7907359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563662"/>
          </a:xfrm>
        </p:spPr>
        <p:txBody>
          <a:bodyPr>
            <a:normAutofit/>
          </a:bodyPr>
          <a:lstStyle/>
          <a:p>
            <a:pPr algn="ctr"/>
            <a:r>
              <a:rPr lang="en-GB" sz="2800" dirty="0" smtClean="0">
                <a:latin typeface="Times New Roman" pitchFamily="18" charset="0"/>
                <a:cs typeface="Times New Roman" pitchFamily="18" charset="0"/>
              </a:rPr>
              <a:t>INTRODUCTION</a:t>
            </a:r>
            <a:endParaRPr lang="en-GB" sz="2800" dirty="0">
              <a:latin typeface="Times New Roman" pitchFamily="18" charset="0"/>
              <a:cs typeface="Times New Roman" pitchFamily="18" charset="0"/>
            </a:endParaRPr>
          </a:p>
        </p:txBody>
      </p:sp>
      <p:sp>
        <p:nvSpPr>
          <p:cNvPr id="5" name="Content Placeholder 4"/>
          <p:cNvSpPr>
            <a:spLocks noGrp="1"/>
          </p:cNvSpPr>
          <p:nvPr>
            <p:ph sz="quarter" idx="2"/>
          </p:nvPr>
        </p:nvSpPr>
        <p:spPr>
          <a:xfrm>
            <a:off x="457200" y="1444294"/>
            <a:ext cx="4040188" cy="4865026"/>
          </a:xfrm>
        </p:spPr>
        <p:txBody>
          <a:bodyPr>
            <a:normAutofit fontScale="85000" lnSpcReduction="10000"/>
          </a:bodyPr>
          <a:lstStyle/>
          <a:p>
            <a:r>
              <a:rPr lang="en-GB" sz="2000" dirty="0" smtClean="0">
                <a:latin typeface="Times New Roman" pitchFamily="18" charset="0"/>
                <a:cs typeface="Times New Roman" pitchFamily="18" charset="0"/>
              </a:rPr>
              <a:t>Mango (</a:t>
            </a:r>
            <a:r>
              <a:rPr lang="en-GB" sz="2000" i="1" dirty="0" smtClean="0">
                <a:latin typeface="Times New Roman" pitchFamily="18" charset="0"/>
                <a:cs typeface="Times New Roman" pitchFamily="18" charset="0"/>
              </a:rPr>
              <a:t>Mangifera </a:t>
            </a:r>
            <a:r>
              <a:rPr lang="en-GB" sz="2000" i="1" dirty="0" err="1" smtClean="0">
                <a:latin typeface="Times New Roman" pitchFamily="18" charset="0"/>
                <a:cs typeface="Times New Roman" pitchFamily="18" charset="0"/>
              </a:rPr>
              <a:t>indica</a:t>
            </a:r>
            <a:r>
              <a:rPr lang="en-GB" sz="2000" dirty="0" smtClean="0">
                <a:latin typeface="Times New Roman" pitchFamily="18" charset="0"/>
                <a:cs typeface="Times New Roman" pitchFamily="18" charset="0"/>
              </a:rPr>
              <a:t>) production in Ghana is currently under threat by the bacterial black spot disease.</a:t>
            </a:r>
          </a:p>
          <a:p>
            <a:endParaRPr lang="en-GB" sz="2000" dirty="0">
              <a:latin typeface="Times New Roman" pitchFamily="18" charset="0"/>
              <a:cs typeface="Times New Roman" pitchFamily="18" charset="0"/>
            </a:endParaRPr>
          </a:p>
          <a:p>
            <a:r>
              <a:rPr lang="en-GB" sz="2000" dirty="0" smtClean="0">
                <a:latin typeface="Times New Roman" pitchFamily="18" charset="0"/>
                <a:cs typeface="Times New Roman" pitchFamily="18" charset="0"/>
              </a:rPr>
              <a:t>The disease caused by a bacterium, </a:t>
            </a:r>
            <a:r>
              <a:rPr lang="en-GB" sz="2000" i="1" dirty="0" err="1" smtClean="0">
                <a:latin typeface="Times New Roman" pitchFamily="18" charset="0"/>
                <a:cs typeface="Times New Roman" pitchFamily="18" charset="0"/>
              </a:rPr>
              <a:t>Xanthomonas</a:t>
            </a:r>
            <a:r>
              <a:rPr lang="en-GB" sz="2000" i="1" dirty="0" smtClean="0">
                <a:latin typeface="Times New Roman" pitchFamily="18" charset="0"/>
                <a:cs typeface="Times New Roman" pitchFamily="18" charset="0"/>
              </a:rPr>
              <a:t> </a:t>
            </a:r>
            <a:r>
              <a:rPr lang="en-GB" sz="2000" i="1" dirty="0" err="1" smtClean="0">
                <a:latin typeface="Times New Roman" pitchFamily="18" charset="0"/>
                <a:cs typeface="Times New Roman" pitchFamily="18" charset="0"/>
              </a:rPr>
              <a:t>citri</a:t>
            </a:r>
            <a:r>
              <a:rPr lang="en-GB" sz="2000" i="1" dirty="0" smtClean="0">
                <a:latin typeface="Times New Roman" pitchFamily="18" charset="0"/>
                <a:cs typeface="Times New Roman" pitchFamily="18" charset="0"/>
              </a:rPr>
              <a:t> </a:t>
            </a:r>
            <a:r>
              <a:rPr lang="en-GB" sz="2000" dirty="0" err="1" smtClean="0">
                <a:latin typeface="Times New Roman" pitchFamily="18" charset="0"/>
                <a:cs typeface="Times New Roman" pitchFamily="18" charset="0"/>
              </a:rPr>
              <a:t>pv</a:t>
            </a:r>
            <a:r>
              <a:rPr lang="en-GB" sz="2000" dirty="0" smtClean="0">
                <a:latin typeface="Times New Roman" pitchFamily="18" charset="0"/>
                <a:cs typeface="Times New Roman" pitchFamily="18" charset="0"/>
              </a:rPr>
              <a:t> </a:t>
            </a:r>
            <a:r>
              <a:rPr lang="en-GB" sz="2000" i="1" dirty="0" err="1" smtClean="0">
                <a:latin typeface="Times New Roman" pitchFamily="18" charset="0"/>
                <a:cs typeface="Times New Roman" pitchFamily="18" charset="0"/>
              </a:rPr>
              <a:t>mangiferaeindicae</a:t>
            </a:r>
            <a:r>
              <a:rPr lang="en-GB" sz="2000" dirty="0" smtClean="0">
                <a:latin typeface="Times New Roman" pitchFamily="18" charset="0"/>
                <a:cs typeface="Times New Roman" pitchFamily="18" charset="0"/>
              </a:rPr>
              <a:t>, causes premature fruit drop and blemishes on mature fruits. In highly </a:t>
            </a:r>
            <a:r>
              <a:rPr lang="en-GB" sz="2000" dirty="0" err="1" smtClean="0">
                <a:latin typeface="Times New Roman" pitchFamily="18" charset="0"/>
                <a:cs typeface="Times New Roman" pitchFamily="18" charset="0"/>
              </a:rPr>
              <a:t>infectsed</a:t>
            </a:r>
            <a:r>
              <a:rPr lang="en-GB" sz="2000" dirty="0" smtClean="0">
                <a:latin typeface="Times New Roman" pitchFamily="18" charset="0"/>
                <a:cs typeface="Times New Roman" pitchFamily="18" charset="0"/>
              </a:rPr>
              <a:t> fields, 80% of the mature fruits could be lost.</a:t>
            </a:r>
          </a:p>
          <a:p>
            <a:endParaRPr lang="en-GB" sz="2000" dirty="0">
              <a:latin typeface="Times New Roman" pitchFamily="18" charset="0"/>
              <a:cs typeface="Times New Roman" pitchFamily="18" charset="0"/>
            </a:endParaRPr>
          </a:p>
          <a:p>
            <a:r>
              <a:rPr lang="en-GB" sz="2000" dirty="0" smtClean="0">
                <a:solidFill>
                  <a:srgbClr val="FF0000"/>
                </a:solidFill>
                <a:latin typeface="Times New Roman" pitchFamily="18" charset="0"/>
                <a:cs typeface="Times New Roman" pitchFamily="18" charset="0"/>
              </a:rPr>
              <a:t>The disease has been reported in all the major mango growing areas of the country.</a:t>
            </a:r>
          </a:p>
          <a:p>
            <a:endParaRPr lang="en-GB" sz="2000" dirty="0" smtClean="0">
              <a:latin typeface="Times New Roman" pitchFamily="18" charset="0"/>
              <a:cs typeface="Times New Roman" pitchFamily="18" charset="0"/>
            </a:endParaRPr>
          </a:p>
          <a:p>
            <a:r>
              <a:rPr lang="en-GB" sz="2000" dirty="0" smtClean="0">
                <a:latin typeface="Times New Roman" pitchFamily="18" charset="0"/>
                <a:cs typeface="Times New Roman" pitchFamily="18" charset="0"/>
              </a:rPr>
              <a:t>Since 2011, farmers have tried a wide range of chemicals ranging from copper based to organic reagents against the disease, with no success</a:t>
            </a:r>
          </a:p>
          <a:p>
            <a:endParaRPr lang="en-GB" sz="2000" dirty="0">
              <a:latin typeface="Times New Roman" pitchFamily="18" charset="0"/>
              <a:cs typeface="Times New Roman" pitchFamily="18" charset="0"/>
            </a:endParaRPr>
          </a:p>
          <a:p>
            <a:endParaRPr lang="en-GB" sz="2000" dirty="0">
              <a:latin typeface="Times New Roman" pitchFamily="18" charset="0"/>
              <a:cs typeface="Times New Roman" pitchFamily="18" charset="0"/>
            </a:endParaRPr>
          </a:p>
        </p:txBody>
      </p:sp>
      <p:pic>
        <p:nvPicPr>
          <p:cNvPr id="8" name="Picture 2"/>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865446" y="1441120"/>
            <a:ext cx="2115007" cy="2347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0336" y="3789040"/>
            <a:ext cx="2120422" cy="201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6790" y="1484784"/>
            <a:ext cx="1965689"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10758" y="3789040"/>
            <a:ext cx="1981721" cy="2016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9079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491654"/>
          </a:xfrm>
        </p:spPr>
        <p:txBody>
          <a:bodyPr>
            <a:normAutofit/>
          </a:bodyPr>
          <a:lstStyle/>
          <a:p>
            <a:r>
              <a:rPr lang="en-GB" sz="2400" dirty="0" smtClean="0">
                <a:latin typeface="Times New Roman" pitchFamily="18" charset="0"/>
                <a:cs typeface="Times New Roman" pitchFamily="18" charset="0"/>
              </a:rPr>
              <a:t>INTRODUCTION</a:t>
            </a:r>
            <a:endParaRPr lang="en-GB" sz="2400" dirty="0">
              <a:latin typeface="Times New Roman" pitchFamily="18" charset="0"/>
              <a:cs typeface="Times New Roman" pitchFamily="18" charset="0"/>
            </a:endParaRPr>
          </a:p>
        </p:txBody>
      </p:sp>
      <p:sp>
        <p:nvSpPr>
          <p:cNvPr id="5" name="Content Placeholder 4"/>
          <p:cNvSpPr>
            <a:spLocks noGrp="1"/>
          </p:cNvSpPr>
          <p:nvPr>
            <p:ph sz="quarter" idx="2"/>
          </p:nvPr>
        </p:nvSpPr>
        <p:spPr>
          <a:xfrm>
            <a:off x="395536" y="1052736"/>
            <a:ext cx="4040188" cy="4248472"/>
          </a:xfrm>
        </p:spPr>
        <p:txBody>
          <a:bodyPr>
            <a:normAutofit fontScale="85000" lnSpcReduction="20000"/>
          </a:bodyPr>
          <a:lstStyle/>
          <a:p>
            <a:r>
              <a:rPr lang="en-GB" sz="1800" dirty="0" smtClean="0">
                <a:solidFill>
                  <a:srgbClr val="FF0000"/>
                </a:solidFill>
                <a:latin typeface="Times New Roman" pitchFamily="18" charset="0"/>
                <a:cs typeface="Times New Roman" pitchFamily="18" charset="0"/>
              </a:rPr>
              <a:t>Since 2019, MOAP has sponsored several trials to evaluate some selected copper based fungicides for their ability to control the disease</a:t>
            </a:r>
          </a:p>
          <a:p>
            <a:endParaRPr lang="en-GB" sz="1800" dirty="0">
              <a:solidFill>
                <a:srgbClr val="FF0000"/>
              </a:solidFill>
              <a:latin typeface="Times New Roman" pitchFamily="18" charset="0"/>
              <a:cs typeface="Times New Roman" pitchFamily="18" charset="0"/>
            </a:endParaRPr>
          </a:p>
          <a:p>
            <a:r>
              <a:rPr lang="en-GB" sz="1800" dirty="0" smtClean="0">
                <a:latin typeface="Times New Roman" pitchFamily="18" charset="0"/>
                <a:cs typeface="Times New Roman" pitchFamily="18" charset="0"/>
              </a:rPr>
              <a:t>Another biological stimulant, </a:t>
            </a:r>
            <a:r>
              <a:rPr lang="en-GB" sz="1800" dirty="0" err="1" smtClean="0">
                <a:latin typeface="Times New Roman" pitchFamily="18" charset="0"/>
                <a:cs typeface="Times New Roman" pitchFamily="18" charset="0"/>
              </a:rPr>
              <a:t>Bion</a:t>
            </a:r>
            <a:r>
              <a:rPr lang="en-GB" sz="1800" dirty="0" smtClean="0">
                <a:latin typeface="Times New Roman" pitchFamily="18" charset="0"/>
                <a:cs typeface="Times New Roman" pitchFamily="18" charset="0"/>
              </a:rPr>
              <a:t> (</a:t>
            </a:r>
            <a:r>
              <a:rPr lang="en-GB" sz="1800" dirty="0" err="1" smtClean="0">
                <a:latin typeface="Times New Roman" pitchFamily="18" charset="0"/>
                <a:cs typeface="Times New Roman" pitchFamily="18" charset="0"/>
              </a:rPr>
              <a:t>acibenzolar</a:t>
            </a:r>
            <a:r>
              <a:rPr lang="en-GB" sz="1800" dirty="0" smtClean="0">
                <a:latin typeface="Times New Roman" pitchFamily="18" charset="0"/>
                <a:cs typeface="Times New Roman" pitchFamily="18" charset="0"/>
              </a:rPr>
              <a:t>-S-methyl) was also combined with some of the fungicides to determine its effect.</a:t>
            </a:r>
          </a:p>
          <a:p>
            <a:endParaRPr lang="en-GB" sz="1800" dirty="0">
              <a:latin typeface="Times New Roman" pitchFamily="18" charset="0"/>
              <a:cs typeface="Times New Roman" pitchFamily="18" charset="0"/>
            </a:endParaRPr>
          </a:p>
          <a:p>
            <a:r>
              <a:rPr lang="en-GB" sz="1800" dirty="0" smtClean="0">
                <a:solidFill>
                  <a:srgbClr val="FF0000"/>
                </a:solidFill>
                <a:latin typeface="Times New Roman" pitchFamily="18" charset="0"/>
                <a:cs typeface="Times New Roman" pitchFamily="18" charset="0"/>
              </a:rPr>
              <a:t>The trials were carried out in the </a:t>
            </a:r>
            <a:r>
              <a:rPr lang="en-GB" sz="1800" dirty="0" err="1" smtClean="0">
                <a:solidFill>
                  <a:srgbClr val="FF0000"/>
                </a:solidFill>
                <a:latin typeface="Times New Roman" pitchFamily="18" charset="0"/>
                <a:cs typeface="Times New Roman" pitchFamily="18" charset="0"/>
              </a:rPr>
              <a:t>Manya</a:t>
            </a:r>
            <a:r>
              <a:rPr lang="en-GB" sz="1800" dirty="0" smtClean="0">
                <a:solidFill>
                  <a:srgbClr val="FF0000"/>
                </a:solidFill>
                <a:latin typeface="Times New Roman" pitchFamily="18" charset="0"/>
                <a:cs typeface="Times New Roman" pitchFamily="18" charset="0"/>
              </a:rPr>
              <a:t> </a:t>
            </a:r>
            <a:r>
              <a:rPr lang="en-GB" sz="1800" dirty="0" err="1" smtClean="0">
                <a:solidFill>
                  <a:srgbClr val="FF0000"/>
                </a:solidFill>
                <a:latin typeface="Times New Roman" pitchFamily="18" charset="0"/>
                <a:cs typeface="Times New Roman" pitchFamily="18" charset="0"/>
              </a:rPr>
              <a:t>Krobo</a:t>
            </a:r>
            <a:r>
              <a:rPr lang="en-GB" sz="1800" dirty="0" smtClean="0">
                <a:solidFill>
                  <a:srgbClr val="FF0000"/>
                </a:solidFill>
                <a:latin typeface="Times New Roman" pitchFamily="18" charset="0"/>
                <a:cs typeface="Times New Roman" pitchFamily="18" charset="0"/>
              </a:rPr>
              <a:t> area, </a:t>
            </a:r>
            <a:r>
              <a:rPr lang="en-GB" sz="1800" dirty="0" err="1" smtClean="0">
                <a:solidFill>
                  <a:srgbClr val="FF0000"/>
                </a:solidFill>
                <a:latin typeface="Times New Roman" pitchFamily="18" charset="0"/>
                <a:cs typeface="Times New Roman" pitchFamily="18" charset="0"/>
              </a:rPr>
              <a:t>Wa</a:t>
            </a:r>
            <a:r>
              <a:rPr lang="en-GB" sz="1800" dirty="0" smtClean="0">
                <a:solidFill>
                  <a:srgbClr val="FF0000"/>
                </a:solidFill>
                <a:latin typeface="Times New Roman" pitchFamily="18" charset="0"/>
                <a:cs typeface="Times New Roman" pitchFamily="18" charset="0"/>
              </a:rPr>
              <a:t> and </a:t>
            </a:r>
            <a:r>
              <a:rPr lang="en-GB" sz="1800" dirty="0" err="1" smtClean="0">
                <a:solidFill>
                  <a:srgbClr val="FF0000"/>
                </a:solidFill>
                <a:latin typeface="Times New Roman" pitchFamily="18" charset="0"/>
                <a:cs typeface="Times New Roman" pitchFamily="18" charset="0"/>
              </a:rPr>
              <a:t>Sawla</a:t>
            </a:r>
            <a:r>
              <a:rPr lang="en-GB" sz="1800" dirty="0" smtClean="0">
                <a:solidFill>
                  <a:srgbClr val="FF0000"/>
                </a:solidFill>
                <a:latin typeface="Times New Roman" pitchFamily="18" charset="0"/>
                <a:cs typeface="Times New Roman" pitchFamily="18" charset="0"/>
              </a:rPr>
              <a:t>. </a:t>
            </a:r>
          </a:p>
          <a:p>
            <a:endParaRPr lang="en-GB" sz="2000" dirty="0">
              <a:solidFill>
                <a:srgbClr val="FF0000"/>
              </a:solidFill>
              <a:latin typeface="Times New Roman" pitchFamily="18" charset="0"/>
              <a:cs typeface="Times New Roman" pitchFamily="18" charset="0"/>
            </a:endParaRPr>
          </a:p>
          <a:p>
            <a:r>
              <a:rPr lang="en-GB" sz="2000" dirty="0" smtClean="0">
                <a:latin typeface="Times New Roman" pitchFamily="18" charset="0"/>
                <a:cs typeface="Times New Roman" pitchFamily="18" charset="0"/>
              </a:rPr>
              <a:t>Selected copper based fungicides were applied at 2 weeks intervals beginning at fruit set and ending at maturity. </a:t>
            </a:r>
            <a:r>
              <a:rPr lang="en-GB" sz="2000" dirty="0" err="1" smtClean="0">
                <a:latin typeface="Times New Roman" pitchFamily="18" charset="0"/>
                <a:cs typeface="Times New Roman" pitchFamily="18" charset="0"/>
              </a:rPr>
              <a:t>Keitt</a:t>
            </a:r>
            <a:r>
              <a:rPr lang="en-GB" sz="2000" dirty="0" smtClean="0">
                <a:latin typeface="Times New Roman" pitchFamily="18" charset="0"/>
                <a:cs typeface="Times New Roman" pitchFamily="18" charset="0"/>
              </a:rPr>
              <a:t>  was the predominant variety used in the trial.</a:t>
            </a:r>
          </a:p>
        </p:txBody>
      </p:sp>
      <p:sp>
        <p:nvSpPr>
          <p:cNvPr id="7" name="TextBox 6"/>
          <p:cNvSpPr txBox="1"/>
          <p:nvPr/>
        </p:nvSpPr>
        <p:spPr>
          <a:xfrm>
            <a:off x="467544" y="5517232"/>
            <a:ext cx="4224233" cy="923330"/>
          </a:xfrm>
          <a:prstGeom prst="rect">
            <a:avLst/>
          </a:prstGeom>
          <a:noFill/>
        </p:spPr>
        <p:txBody>
          <a:bodyPr wrap="none" rtlCol="0">
            <a:spAutoFit/>
          </a:bodyPr>
          <a:lstStyle/>
          <a:p>
            <a:r>
              <a:rPr lang="en-GB" dirty="0" smtClean="0">
                <a:solidFill>
                  <a:srgbClr val="FF0000"/>
                </a:solidFill>
                <a:latin typeface="Arial" pitchFamily="34" charset="0"/>
                <a:cs typeface="Arial" pitchFamily="34" charset="0"/>
              </a:rPr>
              <a:t>Results from these field trials serve the </a:t>
            </a:r>
          </a:p>
          <a:p>
            <a:r>
              <a:rPr lang="en-GB" dirty="0" smtClean="0">
                <a:solidFill>
                  <a:srgbClr val="FF0000"/>
                </a:solidFill>
                <a:latin typeface="Arial" pitchFamily="34" charset="0"/>
                <a:cs typeface="Arial" pitchFamily="34" charset="0"/>
              </a:rPr>
              <a:t>basis for the current recommendations </a:t>
            </a:r>
          </a:p>
          <a:p>
            <a:r>
              <a:rPr lang="en-GB" dirty="0" smtClean="0">
                <a:solidFill>
                  <a:srgbClr val="FF0000"/>
                </a:solidFill>
                <a:latin typeface="Arial" pitchFamily="34" charset="0"/>
                <a:cs typeface="Arial" pitchFamily="34" charset="0"/>
              </a:rPr>
              <a:t>for the control of the disease</a:t>
            </a:r>
            <a:endParaRPr lang="en-GB" dirty="0">
              <a:solidFill>
                <a:srgbClr val="FF0000"/>
              </a:solidFill>
              <a:latin typeface="Arial" pitchFamily="34" charset="0"/>
              <a:cs typeface="Arial" pitchFamily="34" charset="0"/>
            </a:endParaRPr>
          </a:p>
        </p:txBody>
      </p:sp>
      <p:pic>
        <p:nvPicPr>
          <p:cNvPr id="2051"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703498" y="1268760"/>
            <a:ext cx="4041775"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068960"/>
            <a:ext cx="5888037" cy="1919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1777" y="4797152"/>
            <a:ext cx="2981722" cy="174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05354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865110"/>
            <a:ext cx="6912768" cy="58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331640" y="188640"/>
            <a:ext cx="7344816" cy="338554"/>
          </a:xfrm>
          <a:prstGeom prst="rect">
            <a:avLst/>
          </a:prstGeom>
          <a:noFill/>
        </p:spPr>
        <p:txBody>
          <a:bodyPr wrap="square" rtlCol="0">
            <a:spAutoFit/>
          </a:bodyPr>
          <a:lstStyle/>
          <a:p>
            <a:r>
              <a:rPr lang="en-GB" sz="1600" dirty="0" smtClean="0">
                <a:solidFill>
                  <a:srgbClr val="FF0000"/>
                </a:solidFill>
                <a:latin typeface="Arial" pitchFamily="34" charset="0"/>
                <a:cs typeface="Arial" pitchFamily="34" charset="0"/>
              </a:rPr>
              <a:t>Results from trials in the Lower </a:t>
            </a:r>
            <a:r>
              <a:rPr lang="en-GB" sz="1600" dirty="0" err="1" smtClean="0">
                <a:solidFill>
                  <a:srgbClr val="FF0000"/>
                </a:solidFill>
                <a:latin typeface="Arial" pitchFamily="34" charset="0"/>
                <a:cs typeface="Arial" pitchFamily="34" charset="0"/>
              </a:rPr>
              <a:t>Manya</a:t>
            </a:r>
            <a:r>
              <a:rPr lang="en-GB" sz="1600" dirty="0" smtClean="0">
                <a:solidFill>
                  <a:srgbClr val="FF0000"/>
                </a:solidFill>
                <a:latin typeface="Arial" pitchFamily="34" charset="0"/>
                <a:cs typeface="Arial" pitchFamily="34" charset="0"/>
              </a:rPr>
              <a:t> </a:t>
            </a:r>
            <a:r>
              <a:rPr lang="en-GB" sz="1600" dirty="0" err="1" smtClean="0">
                <a:solidFill>
                  <a:srgbClr val="FF0000"/>
                </a:solidFill>
                <a:latin typeface="Arial" pitchFamily="34" charset="0"/>
                <a:cs typeface="Arial" pitchFamily="34" charset="0"/>
              </a:rPr>
              <a:t>Krobo</a:t>
            </a:r>
            <a:r>
              <a:rPr lang="en-GB" sz="1600" dirty="0" smtClean="0">
                <a:solidFill>
                  <a:srgbClr val="FF0000"/>
                </a:solidFill>
                <a:latin typeface="Arial" pitchFamily="34" charset="0"/>
                <a:cs typeface="Arial" pitchFamily="34" charset="0"/>
              </a:rPr>
              <a:t> District.</a:t>
            </a:r>
            <a:endParaRPr lang="en-GB" sz="16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42083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5976664" cy="527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619672" y="184602"/>
            <a:ext cx="4572000" cy="338554"/>
          </a:xfrm>
          <a:prstGeom prst="rect">
            <a:avLst/>
          </a:prstGeom>
        </p:spPr>
        <p:txBody>
          <a:bodyPr>
            <a:spAutoFit/>
          </a:bodyPr>
          <a:lstStyle/>
          <a:p>
            <a:r>
              <a:rPr lang="en-GB" sz="1600" dirty="0">
                <a:solidFill>
                  <a:srgbClr val="FF0000"/>
                </a:solidFill>
                <a:latin typeface="Arial" pitchFamily="34" charset="0"/>
                <a:cs typeface="Arial" pitchFamily="34" charset="0"/>
              </a:rPr>
              <a:t>Results from trials </a:t>
            </a:r>
            <a:r>
              <a:rPr lang="en-GB" sz="1600" dirty="0" smtClean="0">
                <a:solidFill>
                  <a:srgbClr val="FF0000"/>
                </a:solidFill>
                <a:latin typeface="Arial" pitchFamily="34" charset="0"/>
                <a:cs typeface="Arial" pitchFamily="34" charset="0"/>
              </a:rPr>
              <a:t>in </a:t>
            </a:r>
            <a:r>
              <a:rPr lang="en-GB" sz="1600" dirty="0" err="1" smtClean="0">
                <a:solidFill>
                  <a:srgbClr val="FF0000"/>
                </a:solidFill>
                <a:latin typeface="Arial" pitchFamily="34" charset="0"/>
                <a:cs typeface="Arial" pitchFamily="34" charset="0"/>
              </a:rPr>
              <a:t>Wa</a:t>
            </a:r>
            <a:r>
              <a:rPr lang="en-GB" sz="1600" dirty="0" smtClean="0">
                <a:solidFill>
                  <a:srgbClr val="FF0000"/>
                </a:solidFill>
                <a:latin typeface="Arial" pitchFamily="34" charset="0"/>
                <a:cs typeface="Arial" pitchFamily="34" charset="0"/>
              </a:rPr>
              <a:t> and </a:t>
            </a:r>
            <a:r>
              <a:rPr lang="en-GB" sz="1600" dirty="0" err="1" smtClean="0">
                <a:solidFill>
                  <a:srgbClr val="FF0000"/>
                </a:solidFill>
                <a:latin typeface="Arial" pitchFamily="34" charset="0"/>
                <a:cs typeface="Arial" pitchFamily="34" charset="0"/>
              </a:rPr>
              <a:t>Sawla</a:t>
            </a:r>
            <a:endParaRPr lang="en-GB" dirty="0"/>
          </a:p>
        </p:txBody>
      </p:sp>
      <p:sp>
        <p:nvSpPr>
          <p:cNvPr id="3" name="TextBox 2"/>
          <p:cNvSpPr txBox="1"/>
          <p:nvPr/>
        </p:nvSpPr>
        <p:spPr>
          <a:xfrm>
            <a:off x="6300192" y="1052736"/>
            <a:ext cx="2945037" cy="2554545"/>
          </a:xfrm>
          <a:prstGeom prst="rect">
            <a:avLst/>
          </a:prstGeom>
          <a:noFill/>
        </p:spPr>
        <p:txBody>
          <a:bodyPr wrap="none" rtlCol="0">
            <a:spAutoFit/>
          </a:bodyPr>
          <a:lstStyle/>
          <a:p>
            <a:r>
              <a:rPr lang="en-GB" sz="1600" dirty="0" smtClean="0">
                <a:solidFill>
                  <a:srgbClr val="FF0000"/>
                </a:solidFill>
                <a:latin typeface="Arial" pitchFamily="34" charset="0"/>
                <a:cs typeface="Arial" pitchFamily="34" charset="0"/>
              </a:rPr>
              <a:t>The results </a:t>
            </a:r>
            <a:r>
              <a:rPr lang="en-GB" sz="1600" dirty="0" smtClean="0">
                <a:solidFill>
                  <a:srgbClr val="FF0000"/>
                </a:solidFill>
                <a:latin typeface="Arial" pitchFamily="34" charset="0"/>
                <a:cs typeface="Arial" pitchFamily="34" charset="0"/>
              </a:rPr>
              <a:t>showed that </a:t>
            </a:r>
          </a:p>
          <a:p>
            <a:r>
              <a:rPr lang="en-GB" sz="1600" dirty="0" err="1" smtClean="0">
                <a:solidFill>
                  <a:srgbClr val="FF0000"/>
                </a:solidFill>
                <a:latin typeface="Arial" pitchFamily="34" charset="0"/>
                <a:cs typeface="Arial" pitchFamily="34" charset="0"/>
              </a:rPr>
              <a:t>Curenox+Bion</a:t>
            </a:r>
            <a:r>
              <a:rPr lang="en-GB" sz="1600" dirty="0" smtClean="0">
                <a:solidFill>
                  <a:srgbClr val="FF0000"/>
                </a:solidFill>
                <a:latin typeface="Arial" pitchFamily="34" charset="0"/>
                <a:cs typeface="Arial" pitchFamily="34" charset="0"/>
              </a:rPr>
              <a:t>, </a:t>
            </a:r>
            <a:r>
              <a:rPr lang="en-GB" sz="1600" dirty="0" err="1" smtClean="0">
                <a:solidFill>
                  <a:srgbClr val="FF0000"/>
                </a:solidFill>
                <a:latin typeface="Arial" pitchFamily="34" charset="0"/>
                <a:cs typeface="Arial" pitchFamily="34" charset="0"/>
              </a:rPr>
              <a:t>Curenox</a:t>
            </a:r>
            <a:r>
              <a:rPr lang="en-GB" sz="1600" dirty="0" smtClean="0">
                <a:solidFill>
                  <a:srgbClr val="FF0000"/>
                </a:solidFill>
                <a:latin typeface="Arial" pitchFamily="34" charset="0"/>
                <a:cs typeface="Arial" pitchFamily="34" charset="0"/>
              </a:rPr>
              <a:t> only </a:t>
            </a:r>
          </a:p>
          <a:p>
            <a:r>
              <a:rPr lang="en-GB" sz="1600" dirty="0" smtClean="0">
                <a:solidFill>
                  <a:srgbClr val="FF0000"/>
                </a:solidFill>
                <a:latin typeface="Arial" pitchFamily="34" charset="0"/>
                <a:cs typeface="Arial" pitchFamily="34" charset="0"/>
              </a:rPr>
              <a:t>and </a:t>
            </a:r>
            <a:r>
              <a:rPr lang="en-GB" sz="1600" dirty="0" err="1" smtClean="0">
                <a:solidFill>
                  <a:srgbClr val="FF0000"/>
                </a:solidFill>
                <a:latin typeface="Arial" pitchFamily="34" charset="0"/>
                <a:cs typeface="Arial" pitchFamily="34" charset="0"/>
              </a:rPr>
              <a:t>Nordox</a:t>
            </a:r>
            <a:r>
              <a:rPr lang="en-GB" sz="1600" dirty="0" smtClean="0">
                <a:solidFill>
                  <a:srgbClr val="FF0000"/>
                </a:solidFill>
                <a:latin typeface="Arial" pitchFamily="34" charset="0"/>
                <a:cs typeface="Arial" pitchFamily="34" charset="0"/>
              </a:rPr>
              <a:t> only gave better </a:t>
            </a:r>
          </a:p>
          <a:p>
            <a:r>
              <a:rPr lang="en-GB" sz="1600" dirty="0" smtClean="0">
                <a:solidFill>
                  <a:srgbClr val="FF0000"/>
                </a:solidFill>
                <a:latin typeface="Arial" pitchFamily="34" charset="0"/>
                <a:cs typeface="Arial" pitchFamily="34" charset="0"/>
              </a:rPr>
              <a:t>results in all the three farms </a:t>
            </a:r>
          </a:p>
          <a:p>
            <a:r>
              <a:rPr lang="en-GB" sz="1600" dirty="0" smtClean="0">
                <a:solidFill>
                  <a:srgbClr val="FF0000"/>
                </a:solidFill>
                <a:latin typeface="Arial" pitchFamily="34" charset="0"/>
                <a:cs typeface="Arial" pitchFamily="34" charset="0"/>
              </a:rPr>
              <a:t>used for the trial.</a:t>
            </a:r>
          </a:p>
          <a:p>
            <a:r>
              <a:rPr lang="en-GB" sz="1600" dirty="0" smtClean="0">
                <a:solidFill>
                  <a:srgbClr val="FF0000"/>
                </a:solidFill>
                <a:latin typeface="Arial" pitchFamily="34" charset="0"/>
                <a:cs typeface="Arial" pitchFamily="34" charset="0"/>
              </a:rPr>
              <a:t>This corroborates the findings </a:t>
            </a:r>
          </a:p>
          <a:p>
            <a:r>
              <a:rPr lang="en-GB" sz="1600" dirty="0" smtClean="0">
                <a:solidFill>
                  <a:srgbClr val="FF0000"/>
                </a:solidFill>
                <a:latin typeface="Arial" pitchFamily="34" charset="0"/>
                <a:cs typeface="Arial" pitchFamily="34" charset="0"/>
              </a:rPr>
              <a:t>in the Lower </a:t>
            </a:r>
            <a:r>
              <a:rPr lang="en-GB" sz="1600" dirty="0" err="1" smtClean="0">
                <a:solidFill>
                  <a:srgbClr val="FF0000"/>
                </a:solidFill>
                <a:latin typeface="Arial" pitchFamily="34" charset="0"/>
                <a:cs typeface="Arial" pitchFamily="34" charset="0"/>
              </a:rPr>
              <a:t>Manya</a:t>
            </a:r>
            <a:r>
              <a:rPr lang="en-GB" sz="1600" dirty="0" smtClean="0">
                <a:solidFill>
                  <a:srgbClr val="FF0000"/>
                </a:solidFill>
                <a:latin typeface="Arial" pitchFamily="34" charset="0"/>
                <a:cs typeface="Arial" pitchFamily="34" charset="0"/>
              </a:rPr>
              <a:t> </a:t>
            </a:r>
            <a:r>
              <a:rPr lang="en-GB" sz="1600" dirty="0" err="1" smtClean="0">
                <a:solidFill>
                  <a:srgbClr val="FF0000"/>
                </a:solidFill>
                <a:latin typeface="Arial" pitchFamily="34" charset="0"/>
                <a:cs typeface="Arial" pitchFamily="34" charset="0"/>
              </a:rPr>
              <a:t>Krobo</a:t>
            </a:r>
            <a:r>
              <a:rPr lang="en-GB" sz="1600" dirty="0" smtClean="0">
                <a:solidFill>
                  <a:srgbClr val="FF0000"/>
                </a:solidFill>
                <a:latin typeface="Arial" pitchFamily="34" charset="0"/>
                <a:cs typeface="Arial" pitchFamily="34" charset="0"/>
              </a:rPr>
              <a:t> </a:t>
            </a:r>
          </a:p>
          <a:p>
            <a:r>
              <a:rPr lang="en-GB" sz="1600" dirty="0" smtClean="0">
                <a:solidFill>
                  <a:srgbClr val="FF0000"/>
                </a:solidFill>
                <a:latin typeface="Arial" pitchFamily="34" charset="0"/>
                <a:cs typeface="Arial" pitchFamily="34" charset="0"/>
              </a:rPr>
              <a:t>district both in the minor </a:t>
            </a:r>
          </a:p>
          <a:p>
            <a:r>
              <a:rPr lang="en-GB" sz="1600" dirty="0" smtClean="0">
                <a:solidFill>
                  <a:srgbClr val="FF0000"/>
                </a:solidFill>
                <a:latin typeface="Arial" pitchFamily="34" charset="0"/>
                <a:cs typeface="Arial" pitchFamily="34" charset="0"/>
              </a:rPr>
              <a:t>season of 2019 and the </a:t>
            </a:r>
          </a:p>
          <a:p>
            <a:r>
              <a:rPr lang="en-GB" sz="1600" dirty="0" smtClean="0">
                <a:solidFill>
                  <a:srgbClr val="FF0000"/>
                </a:solidFill>
                <a:latin typeface="Arial" pitchFamily="34" charset="0"/>
                <a:cs typeface="Arial" pitchFamily="34" charset="0"/>
              </a:rPr>
              <a:t>major season of 2020</a:t>
            </a:r>
            <a:r>
              <a:rPr lang="en-GB" sz="1600" dirty="0" smtClean="0">
                <a:latin typeface="Arial" pitchFamily="34" charset="0"/>
                <a:cs typeface="Arial" pitchFamily="34" charset="0"/>
              </a:rPr>
              <a:t>.</a:t>
            </a:r>
            <a:endParaRPr lang="en-GB" sz="1600" dirty="0">
              <a:latin typeface="Arial" pitchFamily="34" charset="0"/>
              <a:cs typeface="Arial" pitchFamily="34" charset="0"/>
            </a:endParaRPr>
          </a:p>
        </p:txBody>
      </p:sp>
    </p:spTree>
    <p:extLst>
      <p:ext uri="{BB962C8B-B14F-4D97-AF65-F5344CB8AC3E}">
        <p14:creationId xmlns:p14="http://schemas.microsoft.com/office/powerpoint/2010/main" val="51120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980728"/>
            <a:ext cx="8229600" cy="5688632"/>
          </a:xfrm>
        </p:spPr>
        <p:txBody>
          <a:bodyPr>
            <a:normAutofit/>
          </a:bodyPr>
          <a:lstStyle/>
          <a:p>
            <a:r>
              <a:rPr lang="en-GB" sz="1800" dirty="0" smtClean="0">
                <a:solidFill>
                  <a:srgbClr val="FF0000"/>
                </a:solidFill>
                <a:latin typeface="Arial" pitchFamily="34" charset="0"/>
                <a:cs typeface="Arial" pitchFamily="34" charset="0"/>
              </a:rPr>
              <a:t>Early maturing varieties such as Haden, Kent and Tommy Atkins fruits are least destroyed, when fruits survive abscission at the early stage, compared to </a:t>
            </a:r>
            <a:r>
              <a:rPr lang="en-GB" sz="1800" dirty="0" err="1" smtClean="0">
                <a:solidFill>
                  <a:srgbClr val="FF0000"/>
                </a:solidFill>
                <a:latin typeface="Arial" pitchFamily="34" charset="0"/>
                <a:cs typeface="Arial" pitchFamily="34" charset="0"/>
              </a:rPr>
              <a:t>Keitt</a:t>
            </a:r>
            <a:r>
              <a:rPr lang="en-GB" sz="1800" dirty="0" smtClean="0">
                <a:latin typeface="Arial" pitchFamily="34" charset="0"/>
                <a:cs typeface="Arial" pitchFamily="34" charset="0"/>
              </a:rPr>
              <a:t>.</a:t>
            </a:r>
          </a:p>
          <a:p>
            <a:r>
              <a:rPr lang="en-GB" sz="1800" dirty="0" smtClean="0">
                <a:latin typeface="Arial" pitchFamily="34" charset="0"/>
                <a:cs typeface="Arial" pitchFamily="34" charset="0"/>
              </a:rPr>
              <a:t>Trees that are </a:t>
            </a:r>
            <a:r>
              <a:rPr lang="en-GB" sz="1800" dirty="0" err="1" smtClean="0">
                <a:latin typeface="Arial" pitchFamily="34" charset="0"/>
                <a:cs typeface="Arial" pitchFamily="34" charset="0"/>
              </a:rPr>
              <a:t>prunned</a:t>
            </a:r>
            <a:r>
              <a:rPr lang="en-GB" sz="1800" dirty="0" smtClean="0">
                <a:latin typeface="Arial" pitchFamily="34" charset="0"/>
                <a:cs typeface="Arial" pitchFamily="34" charset="0"/>
              </a:rPr>
              <a:t> of excess foliage of the previous season, shows reduced damages of fruits. In other cases, all fruits on such trees may escape the disease.</a:t>
            </a:r>
          </a:p>
          <a:p>
            <a:r>
              <a:rPr lang="en-GB" sz="1800" dirty="0" smtClean="0">
                <a:solidFill>
                  <a:srgbClr val="FF0000"/>
                </a:solidFill>
                <a:latin typeface="Arial" pitchFamily="34" charset="0"/>
                <a:cs typeface="Arial" pitchFamily="34" charset="0"/>
              </a:rPr>
              <a:t>Other mango cultivars that can escape the disease all year round may exist. For example, Brooks may be one such variety</a:t>
            </a:r>
            <a:r>
              <a:rPr lang="en-GB" sz="1800" dirty="0" smtClean="0">
                <a:latin typeface="Arial" pitchFamily="34" charset="0"/>
                <a:cs typeface="Arial" pitchFamily="34" charset="0"/>
              </a:rPr>
              <a:t>.</a:t>
            </a:r>
          </a:p>
          <a:p>
            <a:r>
              <a:rPr lang="en-GB" sz="1800" dirty="0" smtClean="0">
                <a:latin typeface="Arial" pitchFamily="34" charset="0"/>
                <a:cs typeface="Arial" pitchFamily="34" charset="0"/>
              </a:rPr>
              <a:t>Absence of disease in a particular period of the production season may not signal the eradication of the disease form the farm.</a:t>
            </a:r>
          </a:p>
          <a:p>
            <a:r>
              <a:rPr lang="en-GB" sz="1800" dirty="0" smtClean="0">
                <a:solidFill>
                  <a:srgbClr val="FF0000"/>
                </a:solidFill>
                <a:latin typeface="Arial" pitchFamily="34" charset="0"/>
                <a:cs typeface="Arial" pitchFamily="34" charset="0"/>
              </a:rPr>
              <a:t>Not all fruits abscising at the early stage of maturity are doing so because they were infected with the bacterium</a:t>
            </a:r>
            <a:r>
              <a:rPr lang="en-GB" sz="1800" dirty="0" smtClean="0">
                <a:latin typeface="Arial" pitchFamily="34" charset="0"/>
                <a:cs typeface="Arial" pitchFamily="34" charset="0"/>
              </a:rPr>
              <a:t>.</a:t>
            </a:r>
          </a:p>
          <a:p>
            <a:r>
              <a:rPr lang="en-GB" sz="1800" dirty="0" smtClean="0">
                <a:latin typeface="Arial" pitchFamily="34" charset="0"/>
                <a:cs typeface="Arial" pitchFamily="34" charset="0"/>
              </a:rPr>
              <a:t>Of the several copper based fungicides, majority are not effective against the disease. Almost all the systemic non-copper based fungicides are not effective against the bacterium, but can be useful in the control of competing fungal species such as Colletotrichum gloeosporioides and Lasiodiplodia theobromae. These can predispose the fruits to the bacterial infection</a:t>
            </a:r>
            <a:endParaRPr lang="en-GB" sz="1800" dirty="0" smtClean="0">
              <a:latin typeface="Arial" pitchFamily="34" charset="0"/>
              <a:cs typeface="Arial" pitchFamily="34" charset="0"/>
            </a:endParaRPr>
          </a:p>
          <a:p>
            <a:endParaRPr lang="en-GB" sz="1800" dirty="0">
              <a:latin typeface="Arial" pitchFamily="34" charset="0"/>
              <a:cs typeface="Arial" pitchFamily="34" charset="0"/>
            </a:endParaRPr>
          </a:p>
          <a:p>
            <a:endParaRPr lang="en-GB" sz="1800" dirty="0">
              <a:latin typeface="Arial" pitchFamily="34" charset="0"/>
              <a:cs typeface="Arial" pitchFamily="34" charset="0"/>
            </a:endParaRPr>
          </a:p>
        </p:txBody>
      </p:sp>
      <p:sp>
        <p:nvSpPr>
          <p:cNvPr id="3" name="Title 2"/>
          <p:cNvSpPr>
            <a:spLocks noGrp="1"/>
          </p:cNvSpPr>
          <p:nvPr>
            <p:ph type="title"/>
          </p:nvPr>
        </p:nvSpPr>
        <p:spPr>
          <a:xfrm>
            <a:off x="457200" y="274638"/>
            <a:ext cx="8229600" cy="490066"/>
          </a:xfrm>
        </p:spPr>
        <p:txBody>
          <a:bodyPr>
            <a:normAutofit/>
          </a:bodyPr>
          <a:lstStyle/>
          <a:p>
            <a:r>
              <a:rPr lang="en-GB" sz="2400" dirty="0" smtClean="0">
                <a:latin typeface="Arial" pitchFamily="34" charset="0"/>
                <a:cs typeface="Arial" pitchFamily="34" charset="0"/>
              </a:rPr>
              <a:t>OTHER OBSERVATIONS</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127545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052736"/>
            <a:ext cx="8229600" cy="4525963"/>
          </a:xfrm>
        </p:spPr>
        <p:txBody>
          <a:bodyPr>
            <a:normAutofit/>
          </a:bodyPr>
          <a:lstStyle/>
          <a:p>
            <a:r>
              <a:rPr lang="en-GB" sz="2000" dirty="0" smtClean="0">
                <a:latin typeface="Arial" pitchFamily="34" charset="0"/>
                <a:cs typeface="Arial" pitchFamily="34" charset="0"/>
              </a:rPr>
              <a:t>Proper pruning of mango trees and removal of </a:t>
            </a:r>
            <a:r>
              <a:rPr lang="en-GB" sz="2000" dirty="0" err="1" smtClean="0">
                <a:latin typeface="Arial" pitchFamily="34" charset="0"/>
                <a:cs typeface="Arial" pitchFamily="34" charset="0"/>
              </a:rPr>
              <a:t>prunned</a:t>
            </a:r>
            <a:r>
              <a:rPr lang="en-GB" sz="2000" dirty="0" smtClean="0">
                <a:latin typeface="Arial" pitchFamily="34" charset="0"/>
                <a:cs typeface="Arial" pitchFamily="34" charset="0"/>
              </a:rPr>
              <a:t> materials</a:t>
            </a:r>
          </a:p>
          <a:p>
            <a:endParaRPr lang="en-GB" sz="2000" dirty="0" smtClean="0">
              <a:latin typeface="Arial" pitchFamily="34" charset="0"/>
              <a:cs typeface="Arial" pitchFamily="34" charset="0"/>
            </a:endParaRPr>
          </a:p>
          <a:p>
            <a:r>
              <a:rPr lang="en-GB" sz="2000" dirty="0" smtClean="0">
                <a:solidFill>
                  <a:srgbClr val="FF0000"/>
                </a:solidFill>
                <a:latin typeface="Arial" pitchFamily="34" charset="0"/>
                <a:cs typeface="Arial" pitchFamily="34" charset="0"/>
              </a:rPr>
              <a:t>Bi-weekly application of either </a:t>
            </a:r>
            <a:r>
              <a:rPr lang="en-GB" sz="2000" dirty="0" err="1" smtClean="0">
                <a:solidFill>
                  <a:srgbClr val="FF0000"/>
                </a:solidFill>
                <a:latin typeface="Arial" pitchFamily="34" charset="0"/>
                <a:cs typeface="Arial" pitchFamily="34" charset="0"/>
              </a:rPr>
              <a:t>Curenox</a:t>
            </a:r>
            <a:r>
              <a:rPr lang="en-GB" sz="2000" dirty="0" smtClean="0">
                <a:solidFill>
                  <a:srgbClr val="FF0000"/>
                </a:solidFill>
                <a:latin typeface="Arial" pitchFamily="34" charset="0"/>
                <a:cs typeface="Arial" pitchFamily="34" charset="0"/>
              </a:rPr>
              <a:t> or </a:t>
            </a:r>
            <a:r>
              <a:rPr lang="en-GB" sz="2000" dirty="0" err="1" smtClean="0">
                <a:solidFill>
                  <a:srgbClr val="FF0000"/>
                </a:solidFill>
                <a:latin typeface="Arial" pitchFamily="34" charset="0"/>
                <a:cs typeface="Arial" pitchFamily="34" charset="0"/>
              </a:rPr>
              <a:t>Nordox</a:t>
            </a:r>
            <a:r>
              <a:rPr lang="en-GB" sz="2000" dirty="0" smtClean="0">
                <a:solidFill>
                  <a:srgbClr val="FF0000"/>
                </a:solidFill>
                <a:latin typeface="Arial" pitchFamily="34" charset="0"/>
                <a:cs typeface="Arial" pitchFamily="34" charset="0"/>
              </a:rPr>
              <a:t> only or in combination with </a:t>
            </a:r>
            <a:r>
              <a:rPr lang="en-GB" sz="2000" dirty="0" err="1" smtClean="0">
                <a:solidFill>
                  <a:srgbClr val="FF0000"/>
                </a:solidFill>
                <a:latin typeface="Arial" pitchFamily="34" charset="0"/>
                <a:cs typeface="Arial" pitchFamily="34" charset="0"/>
              </a:rPr>
              <a:t>Bion</a:t>
            </a:r>
            <a:r>
              <a:rPr lang="en-GB" sz="2000" dirty="0" smtClean="0">
                <a:latin typeface="Arial" pitchFamily="34" charset="0"/>
                <a:cs typeface="Arial" pitchFamily="34" charset="0"/>
              </a:rPr>
              <a:t>.</a:t>
            </a:r>
          </a:p>
          <a:p>
            <a:endParaRPr lang="en-GB" sz="2000" dirty="0" smtClean="0">
              <a:latin typeface="Arial" pitchFamily="34" charset="0"/>
              <a:cs typeface="Arial" pitchFamily="34" charset="0"/>
            </a:endParaRPr>
          </a:p>
          <a:p>
            <a:r>
              <a:rPr lang="en-GB" sz="2000" dirty="0" smtClean="0">
                <a:latin typeface="Arial" pitchFamily="34" charset="0"/>
                <a:cs typeface="Arial" pitchFamily="34" charset="0"/>
              </a:rPr>
              <a:t>Prompt harvesting of fruits not more than 2 weeks after last application of copper based fungicide.</a:t>
            </a:r>
            <a:endParaRPr lang="en-GB" sz="2000" dirty="0">
              <a:latin typeface="Arial" pitchFamily="34" charset="0"/>
              <a:cs typeface="Arial" pitchFamily="34" charset="0"/>
            </a:endParaRPr>
          </a:p>
        </p:txBody>
      </p:sp>
      <p:sp>
        <p:nvSpPr>
          <p:cNvPr id="3" name="Title 2"/>
          <p:cNvSpPr>
            <a:spLocks noGrp="1"/>
          </p:cNvSpPr>
          <p:nvPr>
            <p:ph type="title"/>
          </p:nvPr>
        </p:nvSpPr>
        <p:spPr>
          <a:xfrm>
            <a:off x="457200" y="274638"/>
            <a:ext cx="8229600" cy="490066"/>
          </a:xfrm>
        </p:spPr>
        <p:txBody>
          <a:bodyPr>
            <a:normAutofit/>
          </a:bodyPr>
          <a:lstStyle/>
          <a:p>
            <a:r>
              <a:rPr lang="en-GB" sz="2400" dirty="0" smtClean="0">
                <a:latin typeface="Arial" pitchFamily="34" charset="0"/>
                <a:cs typeface="Arial" pitchFamily="34" charset="0"/>
              </a:rPr>
              <a:t>CURRENT OPTION FOR THE CONTROL OF BBS</a:t>
            </a:r>
            <a:endParaRPr lang="en-GB" sz="2400" dirty="0">
              <a:latin typeface="Arial" pitchFamily="34" charset="0"/>
              <a:cs typeface="Arial" pitchFamily="34" charset="0"/>
            </a:endParaRPr>
          </a:p>
        </p:txBody>
      </p:sp>
    </p:spTree>
    <p:extLst>
      <p:ext uri="{BB962C8B-B14F-4D97-AF65-F5344CB8AC3E}">
        <p14:creationId xmlns:p14="http://schemas.microsoft.com/office/powerpoint/2010/main" val="2551541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23528" y="980728"/>
            <a:ext cx="8229600" cy="4525963"/>
          </a:xfrm>
        </p:spPr>
        <p:txBody>
          <a:bodyPr>
            <a:normAutofit/>
          </a:bodyPr>
          <a:lstStyle/>
          <a:p>
            <a:r>
              <a:rPr lang="en-GB" sz="2400" dirty="0" smtClean="0">
                <a:latin typeface="Arial" pitchFamily="34" charset="0"/>
                <a:cs typeface="Arial" pitchFamily="34" charset="0"/>
              </a:rPr>
              <a:t>Investigation into and inclusion of early maturing varieties of mango, with marketable qualities, into the Ghanaian mango production system.</a:t>
            </a:r>
          </a:p>
          <a:p>
            <a:endParaRPr lang="en-GB" sz="2400" dirty="0">
              <a:latin typeface="Arial" pitchFamily="34" charset="0"/>
              <a:cs typeface="Arial" pitchFamily="34" charset="0"/>
            </a:endParaRPr>
          </a:p>
          <a:p>
            <a:r>
              <a:rPr lang="en-GB" sz="2400" dirty="0" smtClean="0">
                <a:latin typeface="Arial" pitchFamily="34" charset="0"/>
                <a:cs typeface="Arial" pitchFamily="34" charset="0"/>
              </a:rPr>
              <a:t>Area wide approach and or harmonisation of control practices among farmers in a geographical area.</a:t>
            </a:r>
            <a:endParaRPr lang="en-GB" sz="2400" dirty="0">
              <a:latin typeface="Arial" pitchFamily="34" charset="0"/>
              <a:cs typeface="Arial" pitchFamily="34" charset="0"/>
            </a:endParaRPr>
          </a:p>
        </p:txBody>
      </p:sp>
      <p:sp>
        <p:nvSpPr>
          <p:cNvPr id="3" name="Title 2"/>
          <p:cNvSpPr>
            <a:spLocks noGrp="1"/>
          </p:cNvSpPr>
          <p:nvPr>
            <p:ph type="title"/>
          </p:nvPr>
        </p:nvSpPr>
        <p:spPr>
          <a:xfrm>
            <a:off x="457200" y="274638"/>
            <a:ext cx="8229600" cy="562074"/>
          </a:xfrm>
        </p:spPr>
        <p:txBody>
          <a:bodyPr>
            <a:normAutofit/>
          </a:bodyPr>
          <a:lstStyle/>
          <a:p>
            <a:r>
              <a:rPr lang="en-GB" sz="2000" dirty="0" smtClean="0">
                <a:latin typeface="Arial" pitchFamily="34" charset="0"/>
                <a:cs typeface="Arial" pitchFamily="34" charset="0"/>
              </a:rPr>
              <a:t>FUTURE PROSPECTS</a:t>
            </a:r>
            <a:endParaRPr lang="en-GB" sz="2000" dirty="0">
              <a:latin typeface="Arial" pitchFamily="34" charset="0"/>
              <a:cs typeface="Arial" pitchFamily="34" charset="0"/>
            </a:endParaRPr>
          </a:p>
        </p:txBody>
      </p:sp>
    </p:spTree>
    <p:extLst>
      <p:ext uri="{BB962C8B-B14F-4D97-AF65-F5344CB8AC3E}">
        <p14:creationId xmlns:p14="http://schemas.microsoft.com/office/powerpoint/2010/main" val="11488375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491654"/>
          </a:xfrm>
        </p:spPr>
        <p:txBody>
          <a:bodyPr>
            <a:noAutofit/>
          </a:bodyPr>
          <a:lstStyle/>
          <a:p>
            <a:pPr algn="ctr"/>
            <a:r>
              <a:rPr lang="en-GB" sz="2400" dirty="0" smtClean="0">
                <a:latin typeface="Times New Roman" pitchFamily="18" charset="0"/>
                <a:cs typeface="Times New Roman" pitchFamily="18" charset="0"/>
              </a:rPr>
              <a:t>END OF PRESENTATION</a:t>
            </a:r>
            <a:endParaRPr lang="en-GB" sz="2400" dirty="0">
              <a:latin typeface="Times New Roman" pitchFamily="18" charset="0"/>
              <a:cs typeface="Times New Roman" pitchFamily="18" charset="0"/>
            </a:endParaRPr>
          </a:p>
        </p:txBody>
      </p:sp>
      <p:sp>
        <p:nvSpPr>
          <p:cNvPr id="5" name="Content Placeholder 4"/>
          <p:cNvSpPr>
            <a:spLocks noGrp="1"/>
          </p:cNvSpPr>
          <p:nvPr>
            <p:ph sz="quarter" idx="2"/>
          </p:nvPr>
        </p:nvSpPr>
        <p:spPr/>
        <p:txBody>
          <a:bodyPr>
            <a:normAutofit/>
          </a:bodyPr>
          <a:lstStyle/>
          <a:p>
            <a:r>
              <a:rPr lang="en-GB" sz="2000" dirty="0" smtClean="0">
                <a:latin typeface="Times New Roman" pitchFamily="18" charset="0"/>
                <a:cs typeface="Times New Roman" pitchFamily="18" charset="0"/>
              </a:rPr>
              <a:t>Thanks for listening</a:t>
            </a:r>
            <a:endParaRPr lang="en-GB" sz="2000" dirty="0">
              <a:latin typeface="Times New Roman" pitchFamily="18" charset="0"/>
              <a:cs typeface="Times New Roman" pitchFamily="18" charset="0"/>
            </a:endParaRPr>
          </a:p>
        </p:txBody>
      </p:sp>
      <p:pic>
        <p:nvPicPr>
          <p:cNvPr id="7" name="Picture 3"/>
          <p:cNvPicPr>
            <a:picLocks noGrp="1" noChangeAspect="1" noChangeArrowheads="1"/>
          </p:cNvPicPr>
          <p:nvPr>
            <p:ph sz="quarter" idx="4"/>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412776"/>
            <a:ext cx="2520280"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3573016"/>
            <a:ext cx="2112870" cy="2503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3602" y="3466734"/>
            <a:ext cx="3468687"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51897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1004</TotalTime>
  <Words>603</Words>
  <Application>Microsoft Office PowerPoint</Application>
  <PresentationFormat>On-screen Show (4:3)</PresentationFormat>
  <Paragraphs>59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Concourse</vt:lpstr>
      <vt:lpstr>CONTROL OF MANGO BACTERIAL BLACK SPOT DISEASE IN GHANA: CURRENT OPTIONS AND FUTURE PROSPECTS </vt:lpstr>
      <vt:lpstr>INTRODUCTION</vt:lpstr>
      <vt:lpstr>INTRODUCTION</vt:lpstr>
      <vt:lpstr>PowerPoint Presentation</vt:lpstr>
      <vt:lpstr>PowerPoint Presentation</vt:lpstr>
      <vt:lpstr>OTHER OBSERVATIONS</vt:lpstr>
      <vt:lpstr>CURRENT OPTION FOR THE CONTROL OF BBS</vt:lpstr>
      <vt:lpstr>FUTURE PROSPECTS</vt:lpstr>
      <vt:lpstr>END OF PRESENTATION</vt:lpstr>
      <vt:lpstr>ACKNOWLEDGEMENT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prevalence, yield loss and aetiology of mango bacterial black spot disease in the transitional and Coastal savannah zones of GHANA</dc:title>
  <dc:creator>dean2000</dc:creator>
  <cp:lastModifiedBy>dean2000</cp:lastModifiedBy>
  <cp:revision>44</cp:revision>
  <dcterms:created xsi:type="dcterms:W3CDTF">2018-04-25T18:00:32Z</dcterms:created>
  <dcterms:modified xsi:type="dcterms:W3CDTF">2020-11-26T09:27:07Z</dcterms:modified>
</cp:coreProperties>
</file>