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prstGeom prst="rect">
            <a:avLst/>
          </a:prstGeom>
        </p:spPr>
        <p:txBody>
          <a:bodyPr/>
          <a:lstStyle>
            <a:lvl1pPr algn="ctr"/>
          </a:lstStyle>
          <a:p>
            <a:pPr/>
            <a:r>
              <a:t>MANGO GROWING AREAS IN WEST AFRICA</a:t>
            </a:r>
          </a:p>
        </p:txBody>
      </p:sp>
      <p:pic>
        <p:nvPicPr>
          <p:cNvPr id="95" name="Image 795" descr="Image 795"/>
          <p:cNvPicPr>
            <a:picLocks noChangeAspect="1"/>
          </p:cNvPicPr>
          <p:nvPr/>
        </p:nvPicPr>
        <p:blipFill>
          <a:blip r:embed="rId2">
            <a:extLst/>
          </a:blip>
          <a:stretch>
            <a:fillRect/>
          </a:stretch>
        </p:blipFill>
        <p:spPr>
          <a:xfrm>
            <a:off x="1992628" y="1690688"/>
            <a:ext cx="8528132" cy="4802188"/>
          </a:xfrm>
          <a:prstGeom prst="rect">
            <a:avLst/>
          </a:prstGeom>
          <a:ln>
            <a:solidFill>
              <a:srgbClr val="000000"/>
            </a:solidFill>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1"/>
          <p:cNvSpPr txBox="1"/>
          <p:nvPr>
            <p:ph type="title"/>
          </p:nvPr>
        </p:nvSpPr>
        <p:spPr>
          <a:prstGeom prst="rect">
            <a:avLst/>
          </a:prstGeom>
        </p:spPr>
        <p:txBody>
          <a:bodyPr/>
          <a:lstStyle>
            <a:lvl1pPr algn="ctr">
              <a:defRPr b="1" i="1">
                <a:solidFill>
                  <a:srgbClr val="5A5A5A"/>
                </a:solidFill>
                <a:latin typeface="Arial"/>
                <a:ea typeface="Arial"/>
                <a:cs typeface="Arial"/>
                <a:sym typeface="Arial"/>
              </a:defRPr>
            </a:lvl1pPr>
          </a:lstStyle>
          <a:p>
            <a:pPr/>
            <a:r>
              <a:t>Mango in Côte d’Ivoire</a:t>
            </a:r>
          </a:p>
        </p:txBody>
      </p:sp>
      <p:sp>
        <p:nvSpPr>
          <p:cNvPr id="133" name="Content Placeholder 2"/>
          <p:cNvSpPr txBox="1"/>
          <p:nvPr>
            <p:ph type="body" idx="1"/>
          </p:nvPr>
        </p:nvSpPr>
        <p:spPr>
          <a:prstGeom prst="rect">
            <a:avLst/>
          </a:prstGeom>
        </p:spPr>
        <p:txBody>
          <a:bodyPr/>
          <a:lstStyle/>
          <a:p>
            <a:pPr/>
          </a:p>
          <a:p>
            <a:pPr algn="just">
              <a:lnSpc>
                <a:spcPct val="107000"/>
              </a:lnSpc>
              <a:defRPr sz="1800">
                <a:latin typeface="Arial"/>
                <a:ea typeface="Arial"/>
                <a:cs typeface="Arial"/>
                <a:sym typeface="Arial"/>
              </a:defRPr>
            </a:pPr>
            <a:r>
              <a:t>Côte d’Ivoire is the largest mango exporter in West Africa. The country has built a strong tropical fruit sector, with exportation of three main fruits: banana, pineapple and mango. </a:t>
            </a:r>
          </a:p>
          <a:p>
            <a:pPr algn="just">
              <a:lnSpc>
                <a:spcPct val="107000"/>
              </a:lnSpc>
              <a:defRPr sz="1800">
                <a:latin typeface="Arial"/>
                <a:ea typeface="Arial"/>
                <a:cs typeface="Arial"/>
                <a:sym typeface="Arial"/>
              </a:defRPr>
            </a:pPr>
          </a:p>
          <a:p>
            <a:pPr algn="just">
              <a:lnSpc>
                <a:spcPct val="107000"/>
              </a:lnSpc>
              <a:defRPr sz="1800">
                <a:latin typeface="Arial"/>
                <a:ea typeface="Arial"/>
                <a:cs typeface="Arial"/>
                <a:sym typeface="Arial"/>
              </a:defRPr>
            </a:pPr>
            <a:r>
              <a:t>In 2020, Abidjan was the only port in West Africa with a dock dedicated to fruit exportation, with two berths of 350 metres, cold stores, and stocks of reefers through which 250,000 tons of fresh fruits are exported every year.</a:t>
            </a:r>
          </a:p>
          <a:p>
            <a:pPr algn="just">
              <a:lnSpc>
                <a:spcPct val="107000"/>
              </a:lnSpc>
              <a:defRPr sz="1800">
                <a:latin typeface="Arial"/>
                <a:ea typeface="Arial"/>
                <a:cs typeface="Arial"/>
                <a:sym typeface="Arial"/>
              </a:defRPr>
            </a:pPr>
            <a:r>
              <a:t>Mango cultivation is spread all over the country, but commercial production is concentrated in the northern regions. </a:t>
            </a:r>
          </a:p>
          <a:p>
            <a:pPr algn="just">
              <a:lnSpc>
                <a:spcPct val="107000"/>
              </a:lnSpc>
              <a:defRPr sz="1800">
                <a:latin typeface="Tw Cen MT"/>
                <a:ea typeface="Tw Cen MT"/>
                <a:cs typeface="Tw Cen MT"/>
                <a:sym typeface="Tw Cen MT"/>
              </a:defRPr>
            </a:pPr>
          </a:p>
          <a:p>
            <a:pPr algn="just">
              <a:lnSpc>
                <a:spcPct val="107000"/>
              </a:lnSpc>
              <a:defRPr sz="1800">
                <a:latin typeface="Arial"/>
                <a:ea typeface="Arial"/>
                <a:cs typeface="Arial"/>
                <a:sym typeface="Arial"/>
              </a:defRPr>
            </a:pPr>
            <a:r>
              <a:t> </a:t>
            </a:r>
          </a:p>
        </p:txBody>
      </p:sp>
      <p:pic>
        <p:nvPicPr>
          <p:cNvPr id="134" name="Picture 9" descr="Picture 9"/>
          <p:cNvPicPr>
            <a:picLocks noChangeAspect="1"/>
          </p:cNvPicPr>
          <p:nvPr/>
        </p:nvPicPr>
        <p:blipFill>
          <a:blip r:embed="rId2">
            <a:extLst/>
          </a:blip>
          <a:stretch>
            <a:fillRect/>
          </a:stretch>
        </p:blipFill>
        <p:spPr>
          <a:xfrm>
            <a:off x="838200" y="365125"/>
            <a:ext cx="2112960" cy="915036"/>
          </a:xfrm>
          <a:prstGeom prst="rect">
            <a:avLst/>
          </a:prstGeom>
          <a:ln w="12700">
            <a:miter lim="400000"/>
          </a:ln>
        </p:spPr>
      </p:pic>
      <p:pic>
        <p:nvPicPr>
          <p:cNvPr id="135" name="Picture 10" descr="Picture 10"/>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prstGeom prst="rect">
            <a:avLst/>
          </a:prstGeom>
        </p:spPr>
        <p:txBody>
          <a:bodyPr/>
          <a:lstStyle>
            <a:lvl1pPr algn="ctr"/>
          </a:lstStyle>
          <a:p>
            <a:pPr/>
            <a:r>
              <a:t>MAP OF MANGO GROWING AREAS IN COTE D’IVOIRE</a:t>
            </a:r>
          </a:p>
        </p:txBody>
      </p:sp>
      <p:pic>
        <p:nvPicPr>
          <p:cNvPr id="138" name="Image 1174" descr="Image 1174"/>
          <p:cNvPicPr>
            <a:picLocks noChangeAspect="1"/>
          </p:cNvPicPr>
          <p:nvPr/>
        </p:nvPicPr>
        <p:blipFill>
          <a:blip r:embed="rId2">
            <a:extLst/>
          </a:blip>
          <a:stretch>
            <a:fillRect/>
          </a:stretch>
        </p:blipFill>
        <p:spPr>
          <a:xfrm>
            <a:off x="3882681" y="2039815"/>
            <a:ext cx="4811152" cy="467047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prstGeom prst="rect">
            <a:avLst/>
          </a:prstGeom>
        </p:spPr>
        <p:txBody>
          <a:bodyPr/>
          <a:lstStyle/>
          <a:p>
            <a:pPr/>
          </a:p>
        </p:txBody>
      </p:sp>
      <p:sp>
        <p:nvSpPr>
          <p:cNvPr id="141" name="Content Placeholder 2"/>
          <p:cNvSpPr txBox="1"/>
          <p:nvPr>
            <p:ph type="body" idx="1"/>
          </p:nvPr>
        </p:nvSpPr>
        <p:spPr>
          <a:xfrm>
            <a:off x="838200" y="2057399"/>
            <a:ext cx="10515600" cy="4119563"/>
          </a:xfrm>
          <a:prstGeom prst="rect">
            <a:avLst/>
          </a:prstGeom>
        </p:spPr>
        <p:txBody>
          <a:bodyPr/>
          <a:lstStyle/>
          <a:p>
            <a:pPr>
              <a:lnSpc>
                <a:spcPct val="81000"/>
              </a:lnSpc>
            </a:pPr>
          </a:p>
          <a:p>
            <a:pPr>
              <a:lnSpc>
                <a:spcPct val="81000"/>
              </a:lnSpc>
              <a:defRPr>
                <a:latin typeface="Arial"/>
                <a:ea typeface="Arial"/>
                <a:cs typeface="Arial"/>
                <a:sym typeface="Arial"/>
              </a:defRPr>
            </a:pPr>
            <a:r>
              <a:t>The mango season is from March to July. The production period is the same in all production areas for the same variety, with the exception of Denguélé, where production is a few weeks later than in other production areas.</a:t>
            </a:r>
          </a:p>
          <a:p>
            <a:pPr>
              <a:lnSpc>
                <a:spcPct val="81000"/>
              </a:lnSpc>
              <a:defRPr>
                <a:latin typeface="Arial"/>
                <a:ea typeface="Arial"/>
                <a:cs typeface="Arial"/>
                <a:sym typeface="Arial"/>
              </a:defRPr>
            </a:pPr>
          </a:p>
          <a:p>
            <a:pPr>
              <a:lnSpc>
                <a:spcPct val="81000"/>
              </a:lnSpc>
              <a:defRPr>
                <a:latin typeface="Arial"/>
                <a:ea typeface="Arial"/>
                <a:cs typeface="Arial"/>
                <a:sym typeface="Arial"/>
              </a:defRPr>
            </a:pPr>
            <a:r>
              <a:t>The main variety grown in both the medium and big plantations is Kent.</a:t>
            </a:r>
            <a:r>
              <a:rPr u="sng">
                <a:solidFill>
                  <a:srgbClr val="008080"/>
                </a:solidFill>
              </a:rPr>
              <a:t>Keitt</a:t>
            </a:r>
            <a:r>
              <a:rPr sz="2000">
                <a:latin typeface="Tw Cen MT"/>
                <a:ea typeface="Tw Cen MT"/>
                <a:cs typeface="Tw Cen MT"/>
                <a:sym typeface="Tw Cen MT"/>
              </a:rPr>
              <a:t> </a:t>
            </a:r>
            <a:r>
              <a:t> and Am</a:t>
            </a:r>
            <a:r>
              <a:rPr>
                <a:latin typeface="Tw Cen MT"/>
                <a:ea typeface="Tw Cen MT"/>
                <a:cs typeface="Tw Cen MT"/>
                <a:sym typeface="Tw Cen MT"/>
              </a:rPr>
              <a:t>é</a:t>
            </a:r>
            <a:r>
              <a:t>lie varieties are also present in most plantations, and the Brooks variety is cultivated mainly by farmers selling in the local market.</a:t>
            </a:r>
          </a:p>
        </p:txBody>
      </p:sp>
      <p:sp>
        <p:nvSpPr>
          <p:cNvPr id="142" name="Rectangle 23"/>
          <p:cNvSpPr/>
          <p:nvPr/>
        </p:nvSpPr>
        <p:spPr>
          <a:xfrm>
            <a:off x="0" y="455612"/>
            <a:ext cx="4022725" cy="12701"/>
          </a:xfrm>
          <a:prstGeom prst="rect">
            <a:avLst/>
          </a:prstGeom>
          <a:solidFill>
            <a:srgbClr val="000000"/>
          </a:solidFill>
          <a:ln>
            <a:solidFill>
              <a:srgbClr val="000000"/>
            </a:solidFill>
            <a:miter/>
          </a:ln>
        </p:spPr>
        <p:txBody>
          <a:bodyPr lIns="45719" rIns="45719" anchor="ctr"/>
          <a:lstStyle/>
          <a:p>
            <a:pPr/>
          </a:p>
        </p:txBody>
      </p:sp>
      <p:pic>
        <p:nvPicPr>
          <p:cNvPr id="143" name="Picture 27" descr="Picture 27"/>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44" name="Picture 28" descr="Picture 28"/>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prstGeom prst="rect">
            <a:avLst/>
          </a:prstGeom>
        </p:spPr>
        <p:txBody>
          <a:bodyPr/>
          <a:lstStyle/>
          <a:p>
            <a:pPr/>
          </a:p>
        </p:txBody>
      </p:sp>
      <p:sp>
        <p:nvSpPr>
          <p:cNvPr id="147" name="Content Placeholder 2"/>
          <p:cNvSpPr txBox="1"/>
          <p:nvPr>
            <p:ph type="body" idx="1"/>
          </p:nvPr>
        </p:nvSpPr>
        <p:spPr>
          <a:prstGeom prst="rect">
            <a:avLst/>
          </a:prstGeom>
        </p:spPr>
        <p:txBody>
          <a:bodyPr/>
          <a:lstStyle/>
          <a:p>
            <a:pPr marL="182880" indent="-182880" defTabSz="731520">
              <a:lnSpc>
                <a:spcPct val="72000"/>
              </a:lnSpc>
              <a:spcBef>
                <a:spcPts val="800"/>
              </a:spcBef>
              <a:defRPr sz="560"/>
            </a:pPr>
          </a:p>
          <a:p>
            <a:pPr marL="182880" indent="-182880" algn="just" defTabSz="731520">
              <a:lnSpc>
                <a:spcPct val="85600"/>
              </a:lnSpc>
              <a:spcBef>
                <a:spcPts val="800"/>
              </a:spcBef>
              <a:defRPr sz="1920"/>
            </a:pPr>
            <a:r>
              <a:t>Most mango production is small scale. These producers are organized in 16 mango cooperatives active in the production areas. These cooperatives regroup approximately 3,050 producers. </a:t>
            </a:r>
            <a:endParaRPr sz="560"/>
          </a:p>
          <a:p>
            <a:pPr marL="182880" indent="-182880" algn="just" defTabSz="731520">
              <a:lnSpc>
                <a:spcPct val="85600"/>
              </a:lnSpc>
              <a:spcBef>
                <a:spcPts val="800"/>
              </a:spcBef>
              <a:defRPr sz="7680"/>
            </a:pPr>
          </a:p>
          <a:p>
            <a:pPr marL="182880" indent="-182880" algn="just" defTabSz="731520">
              <a:lnSpc>
                <a:spcPct val="85600"/>
              </a:lnSpc>
              <a:spcBef>
                <a:spcPts val="800"/>
              </a:spcBef>
              <a:defRPr sz="7680"/>
            </a:pPr>
          </a:p>
          <a:p>
            <a:pPr marL="182880" indent="-182880" algn="just" defTabSz="731520">
              <a:lnSpc>
                <a:spcPct val="85600"/>
              </a:lnSpc>
              <a:spcBef>
                <a:spcPts val="800"/>
              </a:spcBef>
              <a:defRPr sz="1920"/>
            </a:pPr>
            <a:r>
              <a:t>The last census listed 305 individual producers. Large-scale commercial farms are few: there are currently four producer exporters (Ranch du Koba, Vidalkaha, </a:t>
            </a:r>
            <a:r>
              <a:rPr u="sng">
                <a:solidFill>
                  <a:srgbClr val="6B9F25"/>
                </a:solidFill>
              </a:rPr>
              <a:t>Verger du Bandama</a:t>
            </a:r>
            <a:r>
              <a:t>  , and </a:t>
            </a:r>
            <a:r>
              <a:rPr u="sng">
                <a:solidFill>
                  <a:srgbClr val="6B9F25"/>
                </a:solidFill>
              </a:rPr>
              <a:t>Centre de sèchage de Farako</a:t>
            </a:r>
            <a:r>
              <a:t>  ), with acreages of 50–350 ha (average of 300 ha).</a:t>
            </a:r>
            <a:endParaRPr sz="4480"/>
          </a:p>
          <a:p>
            <a:pPr marL="182880" indent="-182880" algn="just" defTabSz="731520">
              <a:lnSpc>
                <a:spcPct val="85600"/>
              </a:lnSpc>
              <a:spcBef>
                <a:spcPts val="800"/>
              </a:spcBef>
              <a:defRPr b="1" sz="720"/>
            </a:pPr>
            <a:r>
              <a:t> </a:t>
            </a:r>
            <a:endParaRPr sz="2880"/>
          </a:p>
          <a:p>
            <a:pPr marL="182880" indent="-182880" defTabSz="731520">
              <a:lnSpc>
                <a:spcPct val="72000"/>
              </a:lnSpc>
              <a:spcBef>
                <a:spcPts val="800"/>
              </a:spcBef>
              <a:defRPr sz="320">
                <a:latin typeface="Tw Cen MT"/>
                <a:ea typeface="Tw Cen MT"/>
                <a:cs typeface="Tw Cen MT"/>
                <a:sym typeface="Tw Cen MT"/>
              </a:defRPr>
            </a:pPr>
            <a:r>
              <a:t> </a:t>
            </a:r>
          </a:p>
        </p:txBody>
      </p:sp>
      <p:pic>
        <p:nvPicPr>
          <p:cNvPr id="148"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49"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lvl1pPr algn="ctr">
              <a:defRPr b="1" i="1">
                <a:solidFill>
                  <a:srgbClr val="5A5A5A"/>
                </a:solidFill>
                <a:latin typeface="+mn-lt"/>
                <a:ea typeface="+mn-ea"/>
                <a:cs typeface="+mn-cs"/>
                <a:sym typeface="Calibri"/>
              </a:defRPr>
            </a:lvl1pPr>
          </a:lstStyle>
          <a:p>
            <a:pPr/>
            <a:r>
              <a:t>Mango in Senegal: </a:t>
            </a:r>
          </a:p>
        </p:txBody>
      </p:sp>
      <p:sp>
        <p:nvSpPr>
          <p:cNvPr id="152" name="Content Placeholder 2"/>
          <p:cNvSpPr txBox="1"/>
          <p:nvPr>
            <p:ph type="body" idx="1"/>
          </p:nvPr>
        </p:nvSpPr>
        <p:spPr>
          <a:prstGeom prst="rect">
            <a:avLst/>
          </a:prstGeom>
        </p:spPr>
        <p:txBody>
          <a:bodyPr/>
          <a:lstStyle/>
          <a:p>
            <a:pPr>
              <a:lnSpc>
                <a:spcPct val="72000"/>
              </a:lnSpc>
              <a:defRPr sz="2300"/>
            </a:pPr>
          </a:p>
          <a:p>
            <a:pPr>
              <a:lnSpc>
                <a:spcPct val="72000"/>
              </a:lnSpc>
              <a:defRPr sz="2300"/>
            </a:pPr>
            <a:r>
              <a:t>Mango production in Senegal is estimated to be 125,000–130,000 tons. </a:t>
            </a:r>
          </a:p>
          <a:p>
            <a:pPr>
              <a:lnSpc>
                <a:spcPct val="72000"/>
              </a:lnSpc>
              <a:defRPr sz="2300"/>
            </a:pPr>
          </a:p>
          <a:p>
            <a:pPr>
              <a:lnSpc>
                <a:spcPct val="72000"/>
              </a:lnSpc>
              <a:defRPr sz="2300"/>
            </a:pPr>
            <a:r>
              <a:t>The main production areas are Casamance and Niayes (respectively 40% and 30% of annual production). </a:t>
            </a:r>
          </a:p>
          <a:p>
            <a:pPr>
              <a:lnSpc>
                <a:spcPct val="72000"/>
              </a:lnSpc>
              <a:defRPr sz="2300"/>
            </a:pPr>
          </a:p>
          <a:p>
            <a:pPr>
              <a:lnSpc>
                <a:spcPct val="72000"/>
              </a:lnSpc>
              <a:defRPr sz="2300"/>
            </a:pPr>
            <a:r>
              <a:t>Mango is also cultivated in other regions such as Sine-Saloum (10%), central zone (15%) and Saint-Louis (5%).</a:t>
            </a:r>
          </a:p>
          <a:p>
            <a:pPr>
              <a:lnSpc>
                <a:spcPct val="72000"/>
              </a:lnSpc>
              <a:defRPr sz="2300"/>
            </a:pPr>
          </a:p>
          <a:p>
            <a:pPr>
              <a:lnSpc>
                <a:spcPct val="72000"/>
              </a:lnSpc>
              <a:defRPr sz="2300"/>
            </a:pPr>
            <a:r>
              <a:t>It is estimated that the mango sector generates a direct income to 25,000 people in Senegal. Smallholders own 70% of mango areas, and these small-scale orchards average 1–10 ha. Farmers’ investment and management of these plots are minimal. </a:t>
            </a:r>
          </a:p>
        </p:txBody>
      </p:sp>
      <p:pic>
        <p:nvPicPr>
          <p:cNvPr id="153"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54"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prstGeom prst="rect">
            <a:avLst/>
          </a:prstGeom>
        </p:spPr>
        <p:txBody>
          <a:bodyPr/>
          <a:lstStyle>
            <a:lvl1pPr algn="ctr">
              <a:defRPr sz="4800"/>
            </a:lvl1pPr>
          </a:lstStyle>
          <a:p>
            <a:pPr/>
            <a:r>
              <a:t>MANGO GROWING AREAS IN SENEGAL</a:t>
            </a:r>
          </a:p>
        </p:txBody>
      </p:sp>
      <p:pic>
        <p:nvPicPr>
          <p:cNvPr id="157" name="Image 224" descr="Image 224"/>
          <p:cNvPicPr>
            <a:picLocks noChangeAspect="1"/>
          </p:cNvPicPr>
          <p:nvPr/>
        </p:nvPicPr>
        <p:blipFill>
          <a:blip r:embed="rId2">
            <a:extLst/>
          </a:blip>
          <a:stretch>
            <a:fillRect/>
          </a:stretch>
        </p:blipFill>
        <p:spPr>
          <a:xfrm>
            <a:off x="2543366" y="1814732"/>
            <a:ext cx="7291255" cy="448759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prstGeom prst="rect">
            <a:avLst/>
          </a:prstGeom>
        </p:spPr>
        <p:txBody>
          <a:bodyPr/>
          <a:lstStyle/>
          <a:p>
            <a:pPr/>
          </a:p>
        </p:txBody>
      </p:sp>
      <p:sp>
        <p:nvSpPr>
          <p:cNvPr id="160" name="Content Placeholder 2"/>
          <p:cNvSpPr txBox="1"/>
          <p:nvPr>
            <p:ph type="body" idx="1"/>
          </p:nvPr>
        </p:nvSpPr>
        <p:spPr>
          <a:prstGeom prst="rect">
            <a:avLst/>
          </a:prstGeom>
        </p:spPr>
        <p:txBody>
          <a:bodyPr/>
          <a:lstStyle/>
          <a:p>
            <a:pPr>
              <a:defRPr sz="1800">
                <a:latin typeface="Arial"/>
                <a:ea typeface="Arial"/>
                <a:cs typeface="Arial"/>
                <a:sym typeface="Arial"/>
              </a:defRPr>
            </a:pPr>
          </a:p>
          <a:p>
            <a:pPr>
              <a:defRPr sz="2400"/>
            </a:pPr>
            <a:r>
              <a:t>The main production season runs from May to August, with a peak in June and July. Senegal is a semi-arid tropical zone and there is a net alternation between dry and rain season. </a:t>
            </a:r>
          </a:p>
          <a:p>
            <a:pPr>
              <a:defRPr sz="2400"/>
            </a:pPr>
          </a:p>
          <a:p>
            <a:pPr algn="just">
              <a:lnSpc>
                <a:spcPct val="107000"/>
              </a:lnSpc>
              <a:defRPr sz="2400"/>
            </a:pPr>
            <a:r>
              <a:t>Kent and Keitt are the varieties most cultivated and sought after, but Tommy Atkins, Zill and Valencia   varieties are also cultivated in smaller proportion.</a:t>
            </a:r>
          </a:p>
          <a:p>
            <a:pPr>
              <a:defRPr sz="2400"/>
            </a:pPr>
            <a:r>
              <a:t> </a:t>
            </a:r>
          </a:p>
          <a:p>
            <a:pPr>
              <a:defRPr sz="2400"/>
            </a:pPr>
            <a:r>
              <a:t>Forty companies are active in fresh mango exports, of which 10 are producing–exporting companies and 30 are just exporters. </a:t>
            </a:r>
          </a:p>
        </p:txBody>
      </p:sp>
      <p:pic>
        <p:nvPicPr>
          <p:cNvPr id="161"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62"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prstGeom prst="rect">
            <a:avLst/>
          </a:prstGeom>
        </p:spPr>
        <p:txBody>
          <a:bodyPr/>
          <a:lstStyle/>
          <a:p>
            <a:pPr/>
          </a:p>
        </p:txBody>
      </p:sp>
      <p:sp>
        <p:nvSpPr>
          <p:cNvPr id="165" name="Content Placeholder 2"/>
          <p:cNvSpPr txBox="1"/>
          <p:nvPr>
            <p:ph type="body" idx="1"/>
          </p:nvPr>
        </p:nvSpPr>
        <p:spPr>
          <a:prstGeom prst="rect">
            <a:avLst/>
          </a:prstGeom>
        </p:spPr>
        <p:txBody>
          <a:bodyPr/>
          <a:lstStyle/>
          <a:p>
            <a:pPr>
              <a:lnSpc>
                <a:spcPct val="72000"/>
              </a:lnSpc>
              <a:defRPr sz="2300"/>
            </a:pPr>
          </a:p>
          <a:p>
            <a:pPr>
              <a:lnSpc>
                <a:spcPct val="72000"/>
              </a:lnSpc>
              <a:defRPr sz="2000"/>
            </a:pPr>
            <a:r>
              <a:t>The processing sector is less developed. </a:t>
            </a:r>
            <a:endParaRPr sz="2300"/>
          </a:p>
          <a:p>
            <a:pPr>
              <a:lnSpc>
                <a:spcPct val="72000"/>
              </a:lnSpc>
              <a:defRPr sz="2400"/>
            </a:pPr>
          </a:p>
          <a:p>
            <a:pPr>
              <a:lnSpc>
                <a:spcPct val="72000"/>
              </a:lnSpc>
              <a:defRPr sz="2000"/>
            </a:pPr>
            <a:r>
              <a:t>Dakar is the main national market for fresh mango and mango products. There is great local demand for fresh mango and traders cannot meet it, especially in the north of the country.</a:t>
            </a:r>
            <a:endParaRPr sz="2300"/>
          </a:p>
          <a:p>
            <a:pPr>
              <a:lnSpc>
                <a:spcPct val="72000"/>
              </a:lnSpc>
              <a:defRPr sz="2400"/>
            </a:pPr>
          </a:p>
          <a:p>
            <a:pPr>
              <a:lnSpc>
                <a:spcPct val="72000"/>
              </a:lnSpc>
              <a:defRPr sz="2000"/>
            </a:pPr>
            <a:r>
              <a:t>Wholesalers focus their supply on the main cities, and remote areas are supplied by retailers and local traders. </a:t>
            </a:r>
            <a:endParaRPr sz="2300"/>
          </a:p>
          <a:p>
            <a:pPr algn="just">
              <a:lnSpc>
                <a:spcPct val="85600"/>
              </a:lnSpc>
              <a:defRPr sz="2000"/>
            </a:pPr>
            <a:r>
              <a:t>Fruit fly remains one of the main challenges for the sector, as it decreases the exportable season and mango quality. </a:t>
            </a:r>
            <a:endParaRPr sz="2300"/>
          </a:p>
          <a:p>
            <a:pPr algn="just">
              <a:lnSpc>
                <a:spcPct val="85600"/>
              </a:lnSpc>
              <a:defRPr sz="2000"/>
            </a:pPr>
            <a:r>
              <a:t>Along with good practices to decrease fruit fly pressure (pruning, weeding and lesser density of mango plots), local stakeholders are investing in locally available technology to control pests, such as hot water treatment (MAF RODA  ) and the biopesticide Spinosad.</a:t>
            </a:r>
          </a:p>
        </p:txBody>
      </p:sp>
      <p:pic>
        <p:nvPicPr>
          <p:cNvPr id="166"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67"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prstGeom prst="rect">
            <a:avLst/>
          </a:prstGeom>
        </p:spPr>
        <p:txBody>
          <a:bodyPr/>
          <a:lstStyle>
            <a:lvl1pPr algn="ctr">
              <a:defRPr b="1" i="1">
                <a:solidFill>
                  <a:srgbClr val="5A5A5A"/>
                </a:solidFill>
                <a:latin typeface="Arial"/>
                <a:ea typeface="Arial"/>
                <a:cs typeface="Arial"/>
                <a:sym typeface="Arial"/>
              </a:defRPr>
            </a:lvl1pPr>
          </a:lstStyle>
          <a:p>
            <a:pPr/>
            <a:r>
              <a:t>Mango in Mali: </a:t>
            </a:r>
          </a:p>
        </p:txBody>
      </p:sp>
      <p:sp>
        <p:nvSpPr>
          <p:cNvPr id="170" name="Content Placeholder 2"/>
          <p:cNvSpPr txBox="1"/>
          <p:nvPr>
            <p:ph type="body" idx="1"/>
          </p:nvPr>
        </p:nvSpPr>
        <p:spPr>
          <a:prstGeom prst="rect">
            <a:avLst/>
          </a:prstGeom>
        </p:spPr>
        <p:txBody>
          <a:bodyPr/>
          <a:lstStyle/>
          <a:p>
            <a:pPr>
              <a:lnSpc>
                <a:spcPct val="81000"/>
              </a:lnSpc>
            </a:pPr>
          </a:p>
          <a:p>
            <a:pPr>
              <a:lnSpc>
                <a:spcPct val="81000"/>
              </a:lnSpc>
            </a:pPr>
            <a:r>
              <a:t>Mango is the largest fruit crop in Mali, with approximately 100,000 hectares cultivated by more than 5,000 commercial mango farmers. </a:t>
            </a:r>
          </a:p>
          <a:p>
            <a:pPr>
              <a:lnSpc>
                <a:spcPct val="81000"/>
              </a:lnSpc>
            </a:pPr>
          </a:p>
          <a:p>
            <a:pPr>
              <a:lnSpc>
                <a:spcPct val="81000"/>
              </a:lnSpc>
            </a:pPr>
            <a:r>
              <a:t>According to the IFM, only 5%–15% of the production, estimated to be 350,000 tons, is commercialized. </a:t>
            </a:r>
          </a:p>
          <a:p>
            <a:pPr>
              <a:lnSpc>
                <a:spcPct val="81000"/>
              </a:lnSpc>
            </a:pPr>
          </a:p>
          <a:p>
            <a:pPr>
              <a:lnSpc>
                <a:spcPct val="81000"/>
              </a:lnSpc>
            </a:pPr>
            <a:r>
              <a:t>This low number is partly due to post-harvest losses (more than 35%), but also to the lack of outlet leading to unharvested mangoes lying under the trees</a:t>
            </a:r>
          </a:p>
        </p:txBody>
      </p:sp>
      <p:pic>
        <p:nvPicPr>
          <p:cNvPr id="171"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72"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lvl1pPr algn="ctr">
              <a:defRPr sz="5400"/>
            </a:lvl1pPr>
          </a:lstStyle>
          <a:p>
            <a:pPr/>
            <a:r>
              <a:t>MANGO GROWING AREAS IN MALI</a:t>
            </a:r>
          </a:p>
        </p:txBody>
      </p:sp>
      <p:pic>
        <p:nvPicPr>
          <p:cNvPr id="175" name="Image 25" descr="Image 25"/>
          <p:cNvPicPr>
            <a:picLocks noChangeAspect="1"/>
          </p:cNvPicPr>
          <p:nvPr/>
        </p:nvPicPr>
        <p:blipFill>
          <a:blip r:embed="rId2">
            <a:extLst/>
          </a:blip>
          <a:stretch>
            <a:fillRect/>
          </a:stretch>
        </p:blipFill>
        <p:spPr>
          <a:xfrm>
            <a:off x="3291840" y="1682513"/>
            <a:ext cx="5908431" cy="488572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Content Placeholder 2"/>
          <p:cNvSpPr txBox="1"/>
          <p:nvPr>
            <p:ph type="body" idx="1"/>
          </p:nvPr>
        </p:nvSpPr>
        <p:spPr>
          <a:prstGeom prst="rect">
            <a:avLst/>
          </a:prstGeom>
        </p:spPr>
        <p:txBody>
          <a:bodyPr/>
          <a:lstStyle/>
          <a:p>
            <a:pPr algn="ctr">
              <a:lnSpc>
                <a:spcPct val="81000"/>
              </a:lnSpc>
              <a:defRPr b="1" sz="6100"/>
            </a:pPr>
            <a:r>
              <a:t>STATUS OF THE MANGO INDUSTRY IN </a:t>
            </a:r>
            <a:br/>
            <a:r>
              <a:t>WEST AFRICA</a:t>
            </a:r>
            <a:endParaRPr sz="2500"/>
          </a:p>
          <a:p>
            <a:pPr algn="ctr">
              <a:lnSpc>
                <a:spcPct val="81000"/>
              </a:lnSpc>
              <a:defRPr b="1" sz="6100"/>
            </a:pPr>
            <a:r>
              <a:t>BY</a:t>
            </a:r>
            <a:endParaRPr sz="2500"/>
          </a:p>
          <a:p>
            <a:pPr algn="ctr">
              <a:lnSpc>
                <a:spcPct val="81000"/>
              </a:lnSpc>
              <a:defRPr b="1" sz="6100"/>
            </a:pPr>
            <a:r>
              <a:t>VICTOR AVAH</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prstGeom prst="rect">
            <a:avLst/>
          </a:prstGeom>
        </p:spPr>
        <p:txBody>
          <a:bodyPr/>
          <a:lstStyle/>
          <a:p>
            <a:pPr/>
          </a:p>
        </p:txBody>
      </p:sp>
      <p:sp>
        <p:nvSpPr>
          <p:cNvPr id="178" name="Content Placeholder 2"/>
          <p:cNvSpPr txBox="1"/>
          <p:nvPr>
            <p:ph type="body" idx="1"/>
          </p:nvPr>
        </p:nvSpPr>
        <p:spPr>
          <a:prstGeom prst="rect">
            <a:avLst/>
          </a:prstGeom>
        </p:spPr>
        <p:txBody>
          <a:bodyPr/>
          <a:lstStyle/>
          <a:p>
            <a:pPr>
              <a:lnSpc>
                <a:spcPct val="72000"/>
              </a:lnSpc>
              <a:defRPr sz="2100"/>
            </a:pPr>
          </a:p>
          <a:p>
            <a:pPr algn="just">
              <a:lnSpc>
                <a:spcPct val="85600"/>
              </a:lnSpc>
              <a:defRPr sz="2400"/>
            </a:pPr>
            <a:r>
              <a:t>Producers are mostly smallholder farmers with diversified crops, for whom mango represents an essential source of income, as it comes during the dry off season. </a:t>
            </a:r>
            <a:endParaRPr sz="2100"/>
          </a:p>
          <a:p>
            <a:pPr algn="just">
              <a:lnSpc>
                <a:spcPct val="85600"/>
              </a:lnSpc>
              <a:defRPr sz="3100"/>
            </a:pPr>
          </a:p>
          <a:p>
            <a:pPr algn="just">
              <a:lnSpc>
                <a:spcPct val="85600"/>
              </a:lnSpc>
              <a:defRPr sz="2400"/>
            </a:pPr>
            <a:r>
              <a:t>Production is generally ensured by traditional orchards of 2–3 ha with an average planting density of 200 trees per ha. These plantations are mostly rain fed. </a:t>
            </a:r>
            <a:endParaRPr sz="2100"/>
          </a:p>
          <a:p>
            <a:pPr algn="just">
              <a:lnSpc>
                <a:spcPct val="85600"/>
              </a:lnSpc>
              <a:defRPr sz="3100"/>
            </a:pPr>
          </a:p>
          <a:p>
            <a:pPr algn="just">
              <a:lnSpc>
                <a:spcPct val="85600"/>
              </a:lnSpc>
              <a:defRPr sz="2400"/>
            </a:pPr>
            <a:r>
              <a:t>Only a handful of commercial and professional orchards exist, of 20–100 ha, with a high planting density of 400 trees per hectare and drip irrigation in some cases.</a:t>
            </a:r>
            <a:endParaRPr sz="1800"/>
          </a:p>
          <a:p>
            <a:pPr algn="just">
              <a:lnSpc>
                <a:spcPct val="85600"/>
              </a:lnSpc>
              <a:defRPr sz="1300">
                <a:latin typeface="Arial"/>
                <a:ea typeface="Arial"/>
                <a:cs typeface="Arial"/>
                <a:sym typeface="Arial"/>
              </a:defRPr>
            </a:pPr>
            <a:r>
              <a:t> </a:t>
            </a:r>
          </a:p>
        </p:txBody>
      </p:sp>
      <p:pic>
        <p:nvPicPr>
          <p:cNvPr id="179"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80"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prstGeom prst="rect">
            <a:avLst/>
          </a:prstGeom>
        </p:spPr>
        <p:txBody>
          <a:bodyPr/>
          <a:lstStyle/>
          <a:p>
            <a:pPr/>
          </a:p>
        </p:txBody>
      </p:sp>
      <p:sp>
        <p:nvSpPr>
          <p:cNvPr id="183" name="Content Placeholder 2"/>
          <p:cNvSpPr txBox="1"/>
          <p:nvPr>
            <p:ph type="body" idx="1"/>
          </p:nvPr>
        </p:nvSpPr>
        <p:spPr>
          <a:prstGeom prst="rect">
            <a:avLst/>
          </a:prstGeom>
        </p:spPr>
        <p:txBody>
          <a:bodyPr/>
          <a:lstStyle/>
          <a:p>
            <a:pPr marL="224027" indent="-224027" defTabSz="896111">
              <a:lnSpc>
                <a:spcPct val="81000"/>
              </a:lnSpc>
              <a:spcBef>
                <a:spcPts val="900"/>
              </a:spcBef>
              <a:defRPr sz="2450"/>
            </a:pPr>
          </a:p>
          <a:p>
            <a:pPr marL="224027" indent="-224027" defTabSz="896111">
              <a:lnSpc>
                <a:spcPct val="81000"/>
              </a:lnSpc>
              <a:spcBef>
                <a:spcPts val="900"/>
              </a:spcBef>
              <a:defRPr sz="2156"/>
            </a:pPr>
            <a:r>
              <a:t>Sikasso is Mali’s mango production stronghold, bordered by Burkina Faso and Côte d'Ivoire. In 2019, Sikasso generated 69% of the national production (58,000 tons), followed by Koulikoro at 19% (16,500 tons) and Bamako (surroundings of the capital) at 9% (8,300 tons).</a:t>
            </a:r>
            <a:endParaRPr sz="3528"/>
          </a:p>
          <a:p>
            <a:pPr marL="224027" indent="-224027" defTabSz="896111">
              <a:lnSpc>
                <a:spcPct val="81000"/>
              </a:lnSpc>
              <a:spcBef>
                <a:spcPts val="900"/>
              </a:spcBef>
              <a:defRPr sz="2156"/>
            </a:pPr>
            <a:r>
              <a:t>Mali’s mango production season is parallel or follows just after Côte d’Ivoire, between March and July, in all the producing regions</a:t>
            </a:r>
            <a:endParaRPr sz="2450"/>
          </a:p>
          <a:p>
            <a:pPr marL="224027" indent="-224027" defTabSz="896111">
              <a:lnSpc>
                <a:spcPct val="81000"/>
              </a:lnSpc>
              <a:spcBef>
                <a:spcPts val="900"/>
              </a:spcBef>
              <a:defRPr sz="2352"/>
            </a:pPr>
          </a:p>
          <a:p>
            <a:pPr marL="224027" indent="-224027" defTabSz="896111">
              <a:lnSpc>
                <a:spcPct val="81000"/>
              </a:lnSpc>
              <a:spcBef>
                <a:spcPts val="900"/>
              </a:spcBef>
              <a:defRPr sz="2156"/>
            </a:pPr>
            <a:r>
              <a:t>Amélie is the earliest variety and starts production in March/April, followed by Kent in April/May and </a:t>
            </a:r>
            <a:r>
              <a:rPr>
                <a:solidFill>
                  <a:srgbClr val="FF0000"/>
                </a:solidFill>
              </a:rPr>
              <a:t>Keith</a:t>
            </a:r>
            <a:r>
              <a:rPr u="sng">
                <a:solidFill>
                  <a:srgbClr val="008080"/>
                </a:solidFill>
              </a:rPr>
              <a:t>Keitt</a:t>
            </a:r>
            <a:r>
              <a:t> in May/June. </a:t>
            </a:r>
            <a:endParaRPr sz="2450"/>
          </a:p>
          <a:p>
            <a:pPr marL="224027" indent="-224027" defTabSz="896111">
              <a:lnSpc>
                <a:spcPct val="81000"/>
              </a:lnSpc>
              <a:spcBef>
                <a:spcPts val="900"/>
              </a:spcBef>
              <a:defRPr sz="2156"/>
            </a:pPr>
            <a:r>
              <a:t>There is also a small production window of local varieties from February to May, and even in December for some of them, although most local varieties do not meet export quality standards.</a:t>
            </a:r>
          </a:p>
        </p:txBody>
      </p:sp>
      <p:sp>
        <p:nvSpPr>
          <p:cNvPr id="184" name="Rectangle 8"/>
          <p:cNvSpPr/>
          <p:nvPr/>
        </p:nvSpPr>
        <p:spPr>
          <a:xfrm>
            <a:off x="0" y="455612"/>
            <a:ext cx="4022725" cy="12701"/>
          </a:xfrm>
          <a:prstGeom prst="rect">
            <a:avLst/>
          </a:prstGeom>
          <a:solidFill>
            <a:srgbClr val="000000"/>
          </a:solidFill>
          <a:ln>
            <a:solidFill>
              <a:srgbClr val="000000"/>
            </a:solidFill>
            <a:miter/>
          </a:ln>
        </p:spPr>
        <p:txBody>
          <a:bodyPr lIns="45719" rIns="45719" anchor="ctr"/>
          <a:lstStyle/>
          <a:p>
            <a:pPr/>
          </a:p>
        </p:txBody>
      </p:sp>
      <p:pic>
        <p:nvPicPr>
          <p:cNvPr id="185" name="Picture 12" descr="Picture 12"/>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86" name="Picture 13" descr="Picture 13"/>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lvl1pPr algn="ctr">
              <a:defRPr b="1" i="1" sz="4000">
                <a:solidFill>
                  <a:srgbClr val="5A5A5A"/>
                </a:solidFill>
                <a:latin typeface="+mn-lt"/>
                <a:ea typeface="+mn-ea"/>
                <a:cs typeface="+mn-cs"/>
                <a:sym typeface="Calibri"/>
              </a:defRPr>
            </a:lvl1pPr>
          </a:lstStyle>
          <a:p>
            <a:pPr/>
            <a:r>
              <a:t>Mango in Burkina Faso</a:t>
            </a:r>
          </a:p>
        </p:txBody>
      </p:sp>
      <p:sp>
        <p:nvSpPr>
          <p:cNvPr id="189" name="Content Placeholder 2"/>
          <p:cNvSpPr txBox="1"/>
          <p:nvPr>
            <p:ph type="body" idx="1"/>
          </p:nvPr>
        </p:nvSpPr>
        <p:spPr>
          <a:prstGeom prst="rect">
            <a:avLst/>
          </a:prstGeom>
        </p:spPr>
        <p:txBody>
          <a:bodyPr/>
          <a:lstStyle/>
          <a:p>
            <a:pPr/>
          </a:p>
          <a:p>
            <a:pPr algn="just">
              <a:lnSpc>
                <a:spcPct val="107000"/>
              </a:lnSpc>
              <a:defRPr sz="1900"/>
            </a:pPr>
            <a:r>
              <a:t>According to APROMAB  , the mango sector generates a turnover of more than 15 billion FCFA per year. Mango remains the top fruit in Burkina Faso and constitutes 56% of national fruit production. In 2017, mango was the 7</a:t>
            </a:r>
            <a:r>
              <a:rPr baseline="30000"/>
              <a:t>th</a:t>
            </a:r>
            <a:r>
              <a:t> export product from Burkina Faso.</a:t>
            </a:r>
          </a:p>
          <a:p>
            <a:pPr algn="just">
              <a:lnSpc>
                <a:spcPct val="107000"/>
              </a:lnSpc>
              <a:defRPr sz="1900"/>
            </a:pPr>
            <a:r>
              <a:t> </a:t>
            </a:r>
          </a:p>
          <a:p>
            <a:pPr algn="just">
              <a:lnSpc>
                <a:spcPct val="107000"/>
              </a:lnSpc>
              <a:defRPr sz="1900"/>
            </a:pPr>
            <a:r>
              <a:t>An estimated 33,700 ha, spread over eight provinces, are cultivated with mango trees, of which 1,255 ha are industrial orchards. Annual mango production is 150,000–250,000 tons/year in the last five years, and relies mostly on small-scale producers (15,000–20,000 farmers). </a:t>
            </a:r>
          </a:p>
          <a:p>
            <a:pPr algn="just">
              <a:lnSpc>
                <a:spcPct val="107000"/>
              </a:lnSpc>
              <a:defRPr sz="1900"/>
            </a:pPr>
          </a:p>
          <a:p>
            <a:pPr>
              <a:defRPr sz="1800">
                <a:latin typeface="Tw Cen MT"/>
                <a:ea typeface="Tw Cen MT"/>
                <a:cs typeface="Tw Cen MT"/>
                <a:sym typeface="Tw Cen MT"/>
              </a:defRPr>
            </a:pPr>
            <a:r>
              <a:t> </a:t>
            </a:r>
          </a:p>
        </p:txBody>
      </p:sp>
      <p:pic>
        <p:nvPicPr>
          <p:cNvPr id="190" name="Picture 3" descr="Picture 3"/>
          <p:cNvPicPr>
            <a:picLocks noChangeAspect="1"/>
          </p:cNvPicPr>
          <p:nvPr/>
        </p:nvPicPr>
        <p:blipFill>
          <a:blip r:embed="rId2">
            <a:extLst/>
          </a:blip>
          <a:stretch>
            <a:fillRect/>
          </a:stretch>
        </p:blipFill>
        <p:spPr>
          <a:xfrm>
            <a:off x="838200" y="365125"/>
            <a:ext cx="2608385" cy="1174810"/>
          </a:xfrm>
          <a:prstGeom prst="rect">
            <a:avLst/>
          </a:prstGeom>
          <a:ln w="12700">
            <a:miter lim="400000"/>
          </a:ln>
        </p:spPr>
      </p:pic>
      <p:pic>
        <p:nvPicPr>
          <p:cNvPr id="191"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itle 1"/>
          <p:cNvSpPr txBox="1"/>
          <p:nvPr>
            <p:ph type="title"/>
          </p:nvPr>
        </p:nvSpPr>
        <p:spPr>
          <a:prstGeom prst="rect">
            <a:avLst/>
          </a:prstGeom>
        </p:spPr>
        <p:txBody>
          <a:bodyPr/>
          <a:lstStyle/>
          <a:p>
            <a:pPr algn="ctr">
              <a:defRPr sz="4300"/>
            </a:pPr>
            <a:r>
              <a:t>MANGO GROWING AREAS IN BURKINA </a:t>
            </a:r>
            <a:r>
              <a:rPr sz="4400"/>
              <a:t>FASO</a:t>
            </a:r>
          </a:p>
        </p:txBody>
      </p:sp>
      <p:pic>
        <p:nvPicPr>
          <p:cNvPr id="194" name="Image 179" descr="Image 179"/>
          <p:cNvPicPr>
            <a:picLocks noChangeAspect="1"/>
          </p:cNvPicPr>
          <p:nvPr/>
        </p:nvPicPr>
        <p:blipFill>
          <a:blip r:embed="rId2">
            <a:extLst/>
          </a:blip>
          <a:stretch>
            <a:fillRect/>
          </a:stretch>
        </p:blipFill>
        <p:spPr>
          <a:xfrm>
            <a:off x="3052482" y="2011678"/>
            <a:ext cx="6195572" cy="448119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prstGeom prst="rect">
            <a:avLst/>
          </a:prstGeom>
        </p:spPr>
        <p:txBody>
          <a:bodyPr/>
          <a:lstStyle/>
          <a:p>
            <a:pPr/>
          </a:p>
        </p:txBody>
      </p:sp>
      <p:sp>
        <p:nvSpPr>
          <p:cNvPr id="197" name="Content Placeholder 2"/>
          <p:cNvSpPr txBox="1"/>
          <p:nvPr>
            <p:ph type="body" idx="1"/>
          </p:nvPr>
        </p:nvSpPr>
        <p:spPr>
          <a:prstGeom prst="rect">
            <a:avLst/>
          </a:prstGeom>
        </p:spPr>
        <p:txBody>
          <a:bodyPr/>
          <a:lstStyle/>
          <a:p>
            <a:pPr algn="just">
              <a:lnSpc>
                <a:spcPct val="107000"/>
              </a:lnSpc>
              <a:defRPr sz="2500"/>
            </a:pPr>
            <a:r>
              <a:t>In addition, the mango value chain includes 14 international exporters, 76 drying units, an industrial processing unit (</a:t>
            </a:r>
            <a:r>
              <a:rPr u="sng">
                <a:solidFill>
                  <a:srgbClr val="6B9F25"/>
                </a:solidFill>
              </a:rPr>
              <a:t>DAFANI</a:t>
            </a:r>
            <a:r>
              <a:t>  ) and five pack houses. The value chain generates approximately 2,000 jobs outside producers.</a:t>
            </a:r>
          </a:p>
          <a:p>
            <a:pPr algn="just">
              <a:lnSpc>
                <a:spcPct val="107000"/>
              </a:lnSpc>
            </a:pPr>
            <a:endParaRPr sz="2500"/>
          </a:p>
          <a:p>
            <a:pPr algn="just">
              <a:lnSpc>
                <a:spcPct val="107000"/>
              </a:lnSpc>
              <a:defRPr sz="2500"/>
            </a:pPr>
            <a:r>
              <a:t>Mango is mainly produced in the western regions of Burkina Faso: Boucle du Mouhoun (12,000 tons), Cascades (60,000 tons), Centre-Ouest (15,000 tons) and Hauts-Bassins (200,000 tons). The provinces of Kénédougou and Houet in Hauts-Bassins, followed by the Comoé in Cascades, are the main producing provinces.</a:t>
            </a:r>
            <a:r>
              <a:rPr sz="3700"/>
              <a:t> </a:t>
            </a:r>
          </a:p>
        </p:txBody>
      </p:sp>
      <p:pic>
        <p:nvPicPr>
          <p:cNvPr id="198"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99"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p>
            <a:pPr/>
          </a:p>
        </p:txBody>
      </p:sp>
      <p:sp>
        <p:nvSpPr>
          <p:cNvPr id="202" name="Content Placeholder 2"/>
          <p:cNvSpPr txBox="1"/>
          <p:nvPr>
            <p:ph type="body" idx="1"/>
          </p:nvPr>
        </p:nvSpPr>
        <p:spPr>
          <a:prstGeom prst="rect">
            <a:avLst/>
          </a:prstGeom>
        </p:spPr>
        <p:txBody>
          <a:bodyPr/>
          <a:lstStyle/>
          <a:p>
            <a:pPr marL="221742" indent="-221742" defTabSz="886968">
              <a:lnSpc>
                <a:spcPct val="81000"/>
              </a:lnSpc>
              <a:spcBef>
                <a:spcPts val="900"/>
              </a:spcBef>
              <a:defRPr sz="2716"/>
            </a:pPr>
          </a:p>
          <a:p>
            <a:pPr marL="221742" indent="-221742" defTabSz="886968">
              <a:lnSpc>
                <a:spcPct val="81000"/>
              </a:lnSpc>
              <a:spcBef>
                <a:spcPts val="900"/>
              </a:spcBef>
              <a:defRPr sz="2328"/>
            </a:pPr>
            <a:r>
              <a:t>Mango varieties produced and exported from Burkina Faso include Kent, Amélie, Brooks, Keitt, Valencia, Lippens and Springfels. </a:t>
            </a:r>
          </a:p>
          <a:p>
            <a:pPr marL="221742" indent="-221742" defTabSz="886968">
              <a:lnSpc>
                <a:spcPct val="81000"/>
              </a:lnSpc>
              <a:spcBef>
                <a:spcPts val="900"/>
              </a:spcBef>
              <a:defRPr sz="2328"/>
            </a:pPr>
          </a:p>
          <a:p>
            <a:pPr marL="221742" indent="-221742" defTabSz="886968">
              <a:lnSpc>
                <a:spcPct val="81000"/>
              </a:lnSpc>
              <a:spcBef>
                <a:spcPts val="900"/>
              </a:spcBef>
              <a:defRPr sz="2328"/>
            </a:pPr>
            <a:r>
              <a:t>In Hauts-Bassins and Cascades, the leading producing regions, the Lippens variety is the most widely cultivated (more than 35% of the acreage), as it is very appreciated by local consumers and is suitable for drying</a:t>
            </a:r>
          </a:p>
          <a:p>
            <a:pPr marL="221742" indent="-221742" defTabSz="886968">
              <a:lnSpc>
                <a:spcPct val="81000"/>
              </a:lnSpc>
              <a:spcBef>
                <a:spcPts val="900"/>
              </a:spcBef>
              <a:defRPr sz="2328"/>
            </a:pPr>
          </a:p>
          <a:p>
            <a:pPr marL="221742" indent="-221742" defTabSz="886968">
              <a:lnSpc>
                <a:spcPct val="81000"/>
              </a:lnSpc>
              <a:spcBef>
                <a:spcPts val="900"/>
              </a:spcBef>
              <a:defRPr sz="2328"/>
            </a:pPr>
            <a:r>
              <a:t>Mango harvesting in Burkina Faso is late February to early August. Amélie is an early, relatively small variety with a green/green-yellow skin. The harvest period for the Amélie variety is from the end of February to April, when Kent exports start. Kent is a larger variety, partially red when ripe, with a long shelf life. </a:t>
            </a:r>
          </a:p>
        </p:txBody>
      </p:sp>
      <p:pic>
        <p:nvPicPr>
          <p:cNvPr id="203"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04"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prstGeom prst="rect">
            <a:avLst/>
          </a:prstGeom>
        </p:spPr>
        <p:txBody>
          <a:bodyPr/>
          <a:lstStyle/>
          <a:p>
            <a:pPr/>
          </a:p>
        </p:txBody>
      </p:sp>
      <p:sp>
        <p:nvSpPr>
          <p:cNvPr id="207" name="Content Placeholder 2"/>
          <p:cNvSpPr txBox="1"/>
          <p:nvPr>
            <p:ph type="body" idx="1"/>
          </p:nvPr>
        </p:nvSpPr>
        <p:spPr>
          <a:prstGeom prst="rect">
            <a:avLst/>
          </a:prstGeom>
        </p:spPr>
        <p:txBody>
          <a:bodyPr/>
          <a:lstStyle/>
          <a:p>
            <a:pPr>
              <a:lnSpc>
                <a:spcPct val="72000"/>
              </a:lnSpc>
              <a:defRPr sz="2100"/>
            </a:pPr>
          </a:p>
          <a:p>
            <a:pPr algn="just">
              <a:lnSpc>
                <a:spcPct val="85600"/>
              </a:lnSpc>
              <a:defRPr sz="2100"/>
            </a:pPr>
            <a:r>
              <a:t>Burkina Faso is the leader in West Africa’s dried mango sector, and generated 11.6 billion FCFA in 2020 (2,900 tons exported in 2020). </a:t>
            </a:r>
          </a:p>
          <a:p>
            <a:pPr algn="just">
              <a:lnSpc>
                <a:spcPct val="85600"/>
              </a:lnSpc>
              <a:defRPr sz="2100"/>
            </a:pPr>
          </a:p>
          <a:p>
            <a:pPr algn="just">
              <a:lnSpc>
                <a:spcPct val="85600"/>
              </a:lnSpc>
              <a:defRPr sz="2100"/>
            </a:pPr>
            <a:r>
              <a:t>However, the mango puree/juice industry has the greatest growth in the Burkinabè mango sector in recent years. It generated 4.32 billion FCFA in 2020, just behind fresh mango export (4.8 billion FCFA). </a:t>
            </a:r>
          </a:p>
          <a:p>
            <a:pPr algn="just">
              <a:lnSpc>
                <a:spcPct val="85600"/>
              </a:lnSpc>
              <a:defRPr sz="2100"/>
            </a:pPr>
          </a:p>
          <a:p>
            <a:pPr algn="just">
              <a:lnSpc>
                <a:spcPct val="85600"/>
              </a:lnSpc>
              <a:defRPr sz="2100"/>
            </a:pPr>
            <a:r>
              <a:t>Juice/pulp processing is led by a few industrial units (DAFANI.SA, DELICIO  , and Twillium  Industries) and local artisanal units (Eva, Agrodéogracias  , and Dioma  ).</a:t>
            </a:r>
          </a:p>
          <a:p>
            <a:pPr algn="just">
              <a:lnSpc>
                <a:spcPct val="85600"/>
              </a:lnSpc>
              <a:defRPr sz="2100"/>
            </a:pPr>
            <a:r>
              <a:t> </a:t>
            </a:r>
          </a:p>
          <a:p>
            <a:pPr>
              <a:lnSpc>
                <a:spcPct val="72000"/>
              </a:lnSpc>
              <a:defRPr sz="1300">
                <a:latin typeface="Tw Cen MT"/>
                <a:ea typeface="Tw Cen MT"/>
                <a:cs typeface="Tw Cen MT"/>
                <a:sym typeface="Tw Cen MT"/>
              </a:defRPr>
            </a:pPr>
            <a:r>
              <a:t> </a:t>
            </a:r>
          </a:p>
        </p:txBody>
      </p:sp>
      <p:pic>
        <p:nvPicPr>
          <p:cNvPr id="208"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09"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prstGeom prst="rect">
            <a:avLst/>
          </a:prstGeom>
        </p:spPr>
        <p:txBody>
          <a:bodyPr/>
          <a:lstStyle/>
          <a:p>
            <a:pPr/>
          </a:p>
        </p:txBody>
      </p:sp>
      <p:sp>
        <p:nvSpPr>
          <p:cNvPr id="212" name="Content Placeholder 2"/>
          <p:cNvSpPr txBox="1"/>
          <p:nvPr>
            <p:ph type="body" idx="1"/>
          </p:nvPr>
        </p:nvSpPr>
        <p:spPr>
          <a:prstGeom prst="rect">
            <a:avLst/>
          </a:prstGeom>
        </p:spPr>
        <p:txBody>
          <a:bodyPr/>
          <a:lstStyle/>
          <a:p>
            <a:pPr>
              <a:defRPr sz="3600"/>
            </a:pPr>
            <a:r>
              <a:t>The main export destinations for fresh mango (mostly Amélie and Kent) are Western Europe (France, the Netherlands, Germany, Belgium and England) and West Africa (Niger and Ghana). </a:t>
            </a:r>
          </a:p>
          <a:p>
            <a:pPr>
              <a:defRPr sz="3600"/>
            </a:pPr>
            <a:r>
              <a:t>Export of fresh mango is mid-February (with early variety Amélie) to June (with late variety Keitt).</a:t>
            </a:r>
          </a:p>
          <a:p>
            <a:pPr>
              <a:defRPr sz="3600"/>
            </a:pPr>
            <a:r>
              <a:t>. </a:t>
            </a:r>
          </a:p>
        </p:txBody>
      </p:sp>
      <p:pic>
        <p:nvPicPr>
          <p:cNvPr id="213"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14"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prstGeom prst="rect">
            <a:avLst/>
          </a:prstGeom>
        </p:spPr>
        <p:txBody>
          <a:bodyPr/>
          <a:lstStyle/>
          <a:p>
            <a:pPr/>
          </a:p>
        </p:txBody>
      </p:sp>
      <p:sp>
        <p:nvSpPr>
          <p:cNvPr id="217" name="Content Placeholder 2"/>
          <p:cNvSpPr txBox="1"/>
          <p:nvPr>
            <p:ph type="body" idx="1"/>
          </p:nvPr>
        </p:nvSpPr>
        <p:spPr>
          <a:prstGeom prst="rect">
            <a:avLst/>
          </a:prstGeom>
        </p:spPr>
        <p:txBody>
          <a:bodyPr/>
          <a:lstStyle/>
          <a:p>
            <a:pPr/>
          </a:p>
          <a:p>
            <a:pPr>
              <a:defRPr sz="3200"/>
            </a:pPr>
            <a:r>
              <a:t>Dried mango exports are April to December thanks to the construction of dried mango reconditioning centres and cold rooms.</a:t>
            </a:r>
          </a:p>
          <a:p>
            <a:pPr>
              <a:defRPr sz="3200"/>
            </a:pPr>
            <a:r>
              <a:t>While Burkina Faso is a net exporter of dried mango, it should be noted that it imports 150 tons to 200 tons of dried mango from Mali and Côte d'Ivoire to be reconditioned and re-exported, making this country and the city of Bobo Dioulasso the main mango cluster in the region</a:t>
            </a:r>
          </a:p>
        </p:txBody>
      </p:sp>
      <p:pic>
        <p:nvPicPr>
          <p:cNvPr id="218" name="Picture 3" descr="Picture 3"/>
          <p:cNvPicPr>
            <a:picLocks noChangeAspect="1"/>
          </p:cNvPicPr>
          <p:nvPr/>
        </p:nvPicPr>
        <p:blipFill>
          <a:blip r:embed="rId2">
            <a:extLst/>
          </a:blip>
          <a:stretch>
            <a:fillRect/>
          </a:stretch>
        </p:blipFill>
        <p:spPr>
          <a:xfrm rot="16200000">
            <a:off x="10259652" y="589414"/>
            <a:ext cx="1343066" cy="845233"/>
          </a:xfrm>
          <a:prstGeom prst="rect">
            <a:avLst/>
          </a:prstGeom>
          <a:ln w="12700">
            <a:miter lim="400000"/>
          </a:ln>
        </p:spPr>
      </p:pic>
      <p:pic>
        <p:nvPicPr>
          <p:cNvPr id="219" name="Picture 4" descr="Picture 4"/>
          <p:cNvPicPr>
            <a:picLocks noChangeAspect="1"/>
          </p:cNvPicPr>
          <p:nvPr/>
        </p:nvPicPr>
        <p:blipFill>
          <a:blip r:embed="rId3">
            <a:extLst/>
          </a:blip>
          <a:stretch>
            <a:fillRect/>
          </a:stretch>
        </p:blipFill>
        <p:spPr>
          <a:xfrm>
            <a:off x="838200" y="365125"/>
            <a:ext cx="2927284" cy="131844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p:nvPr>
        </p:nvSpPr>
        <p:spPr>
          <a:prstGeom prst="rect">
            <a:avLst/>
          </a:prstGeom>
        </p:spPr>
        <p:txBody>
          <a:bodyPr/>
          <a:lstStyle>
            <a:lvl1pPr algn="ctr">
              <a:defRPr b="1" i="1" sz="5400">
                <a:solidFill>
                  <a:srgbClr val="5A5A5A"/>
                </a:solidFill>
                <a:latin typeface="+mn-lt"/>
                <a:ea typeface="+mn-ea"/>
                <a:cs typeface="+mn-cs"/>
                <a:sym typeface="Calibri"/>
              </a:defRPr>
            </a:lvl1pPr>
          </a:lstStyle>
          <a:p>
            <a:pPr/>
            <a:r>
              <a:t>Mango in Ghana:</a:t>
            </a:r>
          </a:p>
        </p:txBody>
      </p:sp>
      <p:sp>
        <p:nvSpPr>
          <p:cNvPr id="222" name="Content Placeholder 2"/>
          <p:cNvSpPr txBox="1"/>
          <p:nvPr>
            <p:ph type="body" idx="1"/>
          </p:nvPr>
        </p:nvSpPr>
        <p:spPr>
          <a:prstGeom prst="rect">
            <a:avLst/>
          </a:prstGeom>
        </p:spPr>
        <p:txBody>
          <a:bodyPr/>
          <a:lstStyle/>
          <a:p>
            <a:pPr>
              <a:lnSpc>
                <a:spcPct val="81000"/>
              </a:lnSpc>
              <a:defRPr sz="2500"/>
            </a:pPr>
          </a:p>
          <a:p>
            <a:pPr algn="just">
              <a:lnSpc>
                <a:spcPct val="96299"/>
              </a:lnSpc>
              <a:defRPr sz="2200"/>
            </a:pPr>
            <a:r>
              <a:t>Mango is one of the key products of Ghana’s fruit sector, alongside pineapple, citrus and banana. The mango value chain is estimated at $28 million, representing 7% of the total revenue generated from the horticulture industry.  </a:t>
            </a:r>
            <a:endParaRPr sz="2500"/>
          </a:p>
          <a:p>
            <a:pPr algn="just">
              <a:lnSpc>
                <a:spcPct val="96299"/>
              </a:lnSpc>
              <a:defRPr sz="2400"/>
            </a:pPr>
          </a:p>
          <a:p>
            <a:pPr algn="just">
              <a:lnSpc>
                <a:spcPct val="96299"/>
              </a:lnSpc>
              <a:defRPr sz="2200"/>
            </a:pPr>
            <a:r>
              <a:t>Mangoes are produced in three main areas: the southern belt (Eastern, Greater Accra and Volta Regions, where the export-oriented mango cultivation first started), the middle belt (Bono East, Bono and Ashanti Regions) and the northern belt (Northern, Upper East and Upper West Regions, where commercial orchards have taken root since the early 2,000  ).</a:t>
            </a:r>
            <a:endParaRPr sz="2400"/>
          </a:p>
          <a:p>
            <a:pPr>
              <a:lnSpc>
                <a:spcPct val="81000"/>
              </a:lnSpc>
              <a:defRPr sz="2200"/>
            </a:pPr>
            <a:r>
              <a:t> </a:t>
            </a:r>
          </a:p>
        </p:txBody>
      </p:sp>
      <p:pic>
        <p:nvPicPr>
          <p:cNvPr id="223" name="Picture 3" descr="Picture 3"/>
          <p:cNvPicPr>
            <a:picLocks noChangeAspect="1"/>
          </p:cNvPicPr>
          <p:nvPr/>
        </p:nvPicPr>
        <p:blipFill>
          <a:blip r:embed="rId2">
            <a:extLst/>
          </a:blip>
          <a:stretch>
            <a:fillRect/>
          </a:stretch>
        </p:blipFill>
        <p:spPr>
          <a:xfrm rot="16200000">
            <a:off x="10259652" y="589414"/>
            <a:ext cx="1343066" cy="845233"/>
          </a:xfrm>
          <a:prstGeom prst="rect">
            <a:avLst/>
          </a:prstGeom>
          <a:ln w="12700">
            <a:miter lim="400000"/>
          </a:ln>
        </p:spPr>
      </p:pic>
      <p:pic>
        <p:nvPicPr>
          <p:cNvPr id="224" name="Picture 4" descr="Picture 4"/>
          <p:cNvPicPr>
            <a:picLocks noChangeAspect="1"/>
          </p:cNvPicPr>
          <p:nvPr/>
        </p:nvPicPr>
        <p:blipFill>
          <a:blip r:embed="rId3">
            <a:extLst/>
          </a:blip>
          <a:stretch>
            <a:fillRect/>
          </a:stretch>
        </p:blipFill>
        <p:spPr>
          <a:xfrm>
            <a:off x="838200" y="365125"/>
            <a:ext cx="2664655" cy="120015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Title 1"/>
          <p:cNvSpPr txBox="1"/>
          <p:nvPr>
            <p:ph type="title"/>
          </p:nvPr>
        </p:nvSpPr>
        <p:spPr>
          <a:prstGeom prst="rect">
            <a:avLst/>
          </a:prstGeom>
        </p:spPr>
        <p:txBody>
          <a:bodyPr/>
          <a:lstStyle>
            <a:lvl1pPr algn="ctr"/>
          </a:lstStyle>
          <a:p>
            <a:pPr/>
            <a:r>
              <a:t>MANGO GROWING COUNTRIES</a:t>
            </a:r>
          </a:p>
        </p:txBody>
      </p:sp>
      <p:sp>
        <p:nvSpPr>
          <p:cNvPr id="100" name="Content Placeholder 2"/>
          <p:cNvSpPr txBox="1"/>
          <p:nvPr>
            <p:ph type="body" idx="1"/>
          </p:nvPr>
        </p:nvSpPr>
        <p:spPr>
          <a:prstGeom prst="rect">
            <a:avLst/>
          </a:prstGeom>
        </p:spPr>
        <p:txBody>
          <a:bodyPr/>
          <a:lstStyle/>
          <a:p>
            <a:pPr>
              <a:lnSpc>
                <a:spcPct val="107000"/>
              </a:lnSpc>
              <a:defRPr b="1" sz="4000"/>
            </a:pPr>
            <a:r>
              <a:t>GHANA</a:t>
            </a:r>
          </a:p>
          <a:p>
            <a:pPr>
              <a:lnSpc>
                <a:spcPct val="107000"/>
              </a:lnSpc>
              <a:defRPr b="1" sz="4000"/>
            </a:pPr>
            <a:r>
              <a:t>BURKINA FASO</a:t>
            </a:r>
          </a:p>
          <a:p>
            <a:pPr>
              <a:lnSpc>
                <a:spcPct val="107000"/>
              </a:lnSpc>
              <a:defRPr b="1" sz="4000"/>
            </a:pPr>
            <a:r>
              <a:t>COTE D’VOIRE</a:t>
            </a:r>
          </a:p>
          <a:p>
            <a:pPr>
              <a:lnSpc>
                <a:spcPct val="107000"/>
              </a:lnSpc>
              <a:defRPr b="1" sz="4000"/>
            </a:pPr>
            <a:r>
              <a:t>MALI</a:t>
            </a:r>
          </a:p>
          <a:p>
            <a:pPr>
              <a:lnSpc>
                <a:spcPct val="107000"/>
              </a:lnSpc>
              <a:defRPr b="1" sz="4000"/>
            </a:pPr>
            <a:r>
              <a:t>SENEGAL</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prstGeom prst="rect">
            <a:avLst/>
          </a:prstGeom>
        </p:spPr>
        <p:txBody>
          <a:bodyPr/>
          <a:lstStyle>
            <a:lvl1pPr algn="ctr"/>
          </a:lstStyle>
          <a:p>
            <a:pPr/>
            <a:r>
              <a:t>MAP OF MANGO GROWING AREAS IN GHANA</a:t>
            </a:r>
          </a:p>
        </p:txBody>
      </p:sp>
      <p:pic>
        <p:nvPicPr>
          <p:cNvPr id="227" name="Content Placeholder 3" descr="Content Placeholder 3"/>
          <p:cNvPicPr>
            <a:picLocks noChangeAspect="1"/>
          </p:cNvPicPr>
          <p:nvPr/>
        </p:nvPicPr>
        <p:blipFill>
          <a:blip r:embed="rId2">
            <a:extLst/>
          </a:blip>
          <a:stretch>
            <a:fillRect/>
          </a:stretch>
        </p:blipFill>
        <p:spPr>
          <a:xfrm>
            <a:off x="3460651" y="1758762"/>
            <a:ext cx="5563372" cy="473411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prstGeom prst="rect">
            <a:avLst/>
          </a:prstGeom>
        </p:spPr>
        <p:txBody>
          <a:bodyPr/>
          <a:lstStyle/>
          <a:p>
            <a:pPr/>
          </a:p>
        </p:txBody>
      </p:sp>
      <p:sp>
        <p:nvSpPr>
          <p:cNvPr id="230" name="Content Placeholder 2"/>
          <p:cNvSpPr txBox="1"/>
          <p:nvPr>
            <p:ph type="body" idx="1"/>
          </p:nvPr>
        </p:nvSpPr>
        <p:spPr>
          <a:prstGeom prst="rect">
            <a:avLst/>
          </a:prstGeom>
        </p:spPr>
        <p:txBody>
          <a:bodyPr/>
          <a:lstStyle/>
          <a:p>
            <a:pPr>
              <a:defRPr sz="2500"/>
            </a:pPr>
            <a:r>
              <a:t>Approximately 81,000 ha are under mango cultivation in Ghana. Though large orchards are established, small-scale familial producers are still the main mango producers in Ghana. </a:t>
            </a:r>
          </a:p>
          <a:p>
            <a:pPr>
              <a:defRPr sz="2500"/>
            </a:pPr>
          </a:p>
          <a:p>
            <a:pPr>
              <a:defRPr sz="2500"/>
            </a:pPr>
            <a:r>
              <a:t>There are approximately 2,000–3,000 mango producers, and medium-scale farms (12–40 ha) and commercial farms (more than 40 ha) dominate the production. </a:t>
            </a:r>
          </a:p>
          <a:p>
            <a:pPr>
              <a:defRPr sz="2500"/>
            </a:pPr>
          </a:p>
          <a:p>
            <a:pPr>
              <a:defRPr sz="2500"/>
            </a:pPr>
            <a:r>
              <a:t>The average yield is 12–15 tons/ha. Farmers introduced to good practices and favourable climatic conditions are able to produce 5–6 tons per acre</a:t>
            </a:r>
          </a:p>
        </p:txBody>
      </p:sp>
      <p:pic>
        <p:nvPicPr>
          <p:cNvPr id="231"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32"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prstGeom prst="rect">
            <a:avLst/>
          </a:prstGeom>
        </p:spPr>
        <p:txBody>
          <a:bodyPr/>
          <a:lstStyle/>
          <a:p>
            <a:pPr/>
          </a:p>
        </p:txBody>
      </p:sp>
      <p:sp>
        <p:nvSpPr>
          <p:cNvPr id="235" name="Content Placeholder 2"/>
          <p:cNvSpPr txBox="1"/>
          <p:nvPr>
            <p:ph type="body" idx="1"/>
          </p:nvPr>
        </p:nvSpPr>
        <p:spPr>
          <a:prstGeom prst="rect">
            <a:avLst/>
          </a:prstGeom>
        </p:spPr>
        <p:txBody>
          <a:bodyPr/>
          <a:lstStyle/>
          <a:p>
            <a:pPr>
              <a:defRPr sz="2400"/>
            </a:pPr>
            <a:r>
              <a:t>Mango producers in the southern belt have two harvesting seasons, and there is only one harvesting season in the middle and transition belts.( Tis is changing) </a:t>
            </a:r>
          </a:p>
          <a:p>
            <a:pPr>
              <a:defRPr sz="2400"/>
            </a:pPr>
          </a:p>
          <a:p>
            <a:pPr>
              <a:defRPr sz="2400"/>
            </a:pPr>
            <a:r>
              <a:t>The short harvest season is November to February and the main harvest season is April to August. Two dominant mango varieties are cultivated in Ghana – Keitt (approximatively 80% of mango production) and Kent (10%)</a:t>
            </a:r>
          </a:p>
          <a:p>
            <a:pPr>
              <a:defRPr sz="2400"/>
            </a:pPr>
          </a:p>
          <a:p>
            <a:pPr>
              <a:defRPr sz="2400"/>
            </a:pPr>
            <a:r>
              <a:t>Approximately 70% of annual mango production goes to local markets and supermarkets in regional capitals, consumed fresh or sold to local processors, which is the most important local outl</a:t>
            </a:r>
            <a:r>
              <a:rPr sz="1800">
                <a:latin typeface="Arial"/>
                <a:ea typeface="Arial"/>
                <a:cs typeface="Arial"/>
                <a:sym typeface="Arial"/>
              </a:rPr>
              <a:t>et.</a:t>
            </a:r>
          </a:p>
        </p:txBody>
      </p:sp>
      <p:pic>
        <p:nvPicPr>
          <p:cNvPr id="236"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37"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prstGeom prst="rect">
            <a:avLst/>
          </a:prstGeom>
        </p:spPr>
        <p:txBody>
          <a:bodyPr/>
          <a:lstStyle/>
          <a:p>
            <a:pPr/>
          </a:p>
        </p:txBody>
      </p:sp>
      <p:sp>
        <p:nvSpPr>
          <p:cNvPr id="240" name="Content Placeholder 2"/>
          <p:cNvSpPr txBox="1"/>
          <p:nvPr>
            <p:ph type="body" idx="1"/>
          </p:nvPr>
        </p:nvSpPr>
        <p:spPr>
          <a:prstGeom prst="rect">
            <a:avLst/>
          </a:prstGeom>
        </p:spPr>
        <p:txBody>
          <a:bodyPr/>
          <a:lstStyle/>
          <a:p>
            <a:pPr>
              <a:defRPr sz="3600"/>
            </a:pPr>
            <a:r>
              <a:t>On the total annual exports, dried mango accounts for the largest share (51%), followed by fresh cuts (37%) and whole fruits (12%). </a:t>
            </a:r>
          </a:p>
          <a:p>
            <a:pPr>
              <a:defRPr sz="3600"/>
            </a:pPr>
            <a:r>
              <a:t>The main destinations for exported mango (dried, cut and whole) are the United Kingdom and the European Union (Germany, the Republic of Italy, and France). Switzerland and the Lebanese Republic are also important destinations.</a:t>
            </a:r>
          </a:p>
        </p:txBody>
      </p:sp>
      <p:pic>
        <p:nvPicPr>
          <p:cNvPr id="241"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42"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itle 1"/>
          <p:cNvSpPr txBox="1"/>
          <p:nvPr>
            <p:ph type="title"/>
          </p:nvPr>
        </p:nvSpPr>
        <p:spPr>
          <a:prstGeom prst="rect">
            <a:avLst/>
          </a:prstGeom>
        </p:spPr>
        <p:txBody>
          <a:bodyPr/>
          <a:lstStyle/>
          <a:p>
            <a:pPr/>
          </a:p>
        </p:txBody>
      </p:sp>
      <p:sp>
        <p:nvSpPr>
          <p:cNvPr id="245" name="Content Placeholder 2"/>
          <p:cNvSpPr txBox="1"/>
          <p:nvPr>
            <p:ph type="body" idx="1"/>
          </p:nvPr>
        </p:nvSpPr>
        <p:spPr>
          <a:prstGeom prst="rect">
            <a:avLst/>
          </a:prstGeom>
        </p:spPr>
        <p:txBody>
          <a:bodyPr/>
          <a:lstStyle/>
          <a:p>
            <a:pPr/>
          </a:p>
          <a:p>
            <a:pPr/>
            <a:r>
              <a:t>The Ghanaian mango sector’s key competitive advantages are:</a:t>
            </a:r>
          </a:p>
          <a:p>
            <a:pPr>
              <a:defRPr i="1"/>
            </a:pPr>
            <a:r>
              <a:t> i) geographical proximity to the European and Middle East markets; </a:t>
            </a:r>
          </a:p>
          <a:p>
            <a:pPr>
              <a:defRPr i="1"/>
            </a:pPr>
            <a:r>
              <a:t>ii) the two harvesting seasons in the southern belt that gives the opportunity to supply EU markets when international offer is weak;</a:t>
            </a:r>
          </a:p>
          <a:p>
            <a:pPr>
              <a:defRPr i="1"/>
            </a:pPr>
            <a:r>
              <a:t> iii) the harvest season starts two weeks earlier than in neighbouring countries, giving an edge on the international market; and </a:t>
            </a:r>
          </a:p>
          <a:p>
            <a:pPr>
              <a:defRPr i="1"/>
            </a:pPr>
            <a:r>
              <a:t>iv) Ghana has efficient infrastructures for mango exports</a:t>
            </a:r>
            <a:r>
              <a:rPr i="0"/>
              <a:t>.  </a:t>
            </a:r>
            <a:r>
              <a:rPr i="0" sz="4000"/>
              <a:t> </a:t>
            </a:r>
            <a:r>
              <a:rPr i="0"/>
              <a:t> </a:t>
            </a:r>
          </a:p>
        </p:txBody>
      </p:sp>
      <p:pic>
        <p:nvPicPr>
          <p:cNvPr id="246"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47"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p>
            <a:pPr/>
          </a:p>
        </p:txBody>
      </p:sp>
      <p:sp>
        <p:nvSpPr>
          <p:cNvPr id="250" name="Content Placeholder 2"/>
          <p:cNvSpPr txBox="1"/>
          <p:nvPr>
            <p:ph type="body" idx="1"/>
          </p:nvPr>
        </p:nvSpPr>
        <p:spPr>
          <a:prstGeom prst="rect">
            <a:avLst/>
          </a:prstGeom>
        </p:spPr>
        <p:txBody>
          <a:bodyPr/>
          <a:lstStyle/>
          <a:p>
            <a:pPr>
              <a:defRPr sz="2500"/>
            </a:pPr>
          </a:p>
          <a:p>
            <a:pPr algn="just">
              <a:lnSpc>
                <a:spcPct val="107000"/>
              </a:lnSpc>
              <a:defRPr sz="2500"/>
            </a:pPr>
            <a:r>
              <a:t>The mango sector’s biggest challenges are:</a:t>
            </a:r>
          </a:p>
          <a:p>
            <a:pPr algn="just">
              <a:lnSpc>
                <a:spcPct val="107000"/>
              </a:lnSpc>
              <a:defRPr i="1" sz="2500"/>
            </a:pPr>
            <a:r>
              <a:t> i) lack of financial resources, which hinders the mango processing/export sector’s capacity to invest in production activities, renew international certification and meet export quality standard; and</a:t>
            </a:r>
          </a:p>
          <a:p>
            <a:pPr algn="just">
              <a:lnSpc>
                <a:spcPct val="107000"/>
              </a:lnSpc>
              <a:defRPr i="1" sz="2500"/>
            </a:pPr>
            <a:r>
              <a:t> ii) pests and diseases (fruit fly and black bacterial spot disease), as it is costly to keep them under control.</a:t>
            </a:r>
          </a:p>
          <a:p>
            <a:pPr>
              <a:lnSpc>
                <a:spcPct val="107000"/>
              </a:lnSpc>
              <a:defRPr b="1" sz="2500"/>
            </a:pPr>
            <a:r>
              <a:t> </a:t>
            </a:r>
          </a:p>
        </p:txBody>
      </p:sp>
      <p:pic>
        <p:nvPicPr>
          <p:cNvPr id="251"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52"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prstGeom prst="rect">
            <a:avLst/>
          </a:prstGeom>
        </p:spPr>
        <p:txBody>
          <a:bodyPr/>
          <a:lstStyle/>
          <a:p>
            <a:pPr/>
          </a:p>
        </p:txBody>
      </p:sp>
      <p:sp>
        <p:nvSpPr>
          <p:cNvPr id="255" name="Content Placeholder 2"/>
          <p:cNvSpPr txBox="1"/>
          <p:nvPr>
            <p:ph type="body" idx="1"/>
          </p:nvPr>
        </p:nvSpPr>
        <p:spPr>
          <a:prstGeom prst="rect">
            <a:avLst/>
          </a:prstGeom>
        </p:spPr>
        <p:txBody>
          <a:bodyPr/>
          <a:lstStyle/>
          <a:p>
            <a:pPr/>
          </a:p>
          <a:p>
            <a:pPr/>
          </a:p>
          <a:p>
            <a:pPr algn="ctr">
              <a:defRPr b="1" sz="8000"/>
            </a:pPr>
            <a:r>
              <a:t>THANK YOU FOR YOUR ATTENTION</a:t>
            </a:r>
          </a:p>
        </p:txBody>
      </p:sp>
      <p:pic>
        <p:nvPicPr>
          <p:cNvPr id="256"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257"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itle 1"/>
          <p:cNvSpPr txBox="1"/>
          <p:nvPr>
            <p:ph type="title"/>
          </p:nvPr>
        </p:nvSpPr>
        <p:spPr>
          <a:prstGeom prst="rect">
            <a:avLst/>
          </a:prstGeom>
        </p:spPr>
        <p:txBody>
          <a:bodyPr/>
          <a:lstStyle/>
          <a:p>
            <a:pPr/>
          </a:p>
        </p:txBody>
      </p:sp>
      <p:sp>
        <p:nvSpPr>
          <p:cNvPr id="103" name="Content Placeholder 2"/>
          <p:cNvSpPr txBox="1"/>
          <p:nvPr>
            <p:ph type="body" idx="1"/>
          </p:nvPr>
        </p:nvSpPr>
        <p:spPr>
          <a:prstGeom prst="rect">
            <a:avLst/>
          </a:prstGeom>
        </p:spPr>
        <p:txBody>
          <a:bodyPr/>
          <a:lstStyle/>
          <a:p>
            <a:pPr>
              <a:lnSpc>
                <a:spcPct val="85600"/>
              </a:lnSpc>
              <a:defRPr sz="1800">
                <a:latin typeface="Arial"/>
                <a:ea typeface="Arial"/>
                <a:cs typeface="Arial"/>
                <a:sym typeface="Arial"/>
              </a:defRPr>
            </a:pPr>
          </a:p>
          <a:p>
            <a:pPr>
              <a:lnSpc>
                <a:spcPct val="85600"/>
              </a:lnSpc>
              <a:defRPr sz="2900"/>
            </a:pPr>
            <a:r>
              <a:t>Almost all of the commercial production is concentrated between the 750 mm and 1500 mm isohyet lines, which correspond to semi-arid Sahelo–Sudanese climate. With less rain, mango trees can hardly survive and, when they do, they produce very little fruits. </a:t>
            </a:r>
            <a:endParaRPr sz="2500"/>
          </a:p>
          <a:p>
            <a:pPr>
              <a:lnSpc>
                <a:spcPct val="85600"/>
              </a:lnSpc>
              <a:defRPr sz="3200"/>
            </a:pPr>
          </a:p>
          <a:p>
            <a:pPr>
              <a:lnSpc>
                <a:spcPct val="85600"/>
              </a:lnSpc>
              <a:defRPr sz="2900"/>
            </a:pPr>
            <a:r>
              <a:t>With more than 1,500 mm, commercial production is possible, but varieties adapted to humid weather are needed, which are not very popular in the international market.</a:t>
            </a:r>
          </a:p>
        </p:txBody>
      </p:sp>
      <p:pic>
        <p:nvPicPr>
          <p:cNvPr id="104" name="Picture 4" descr="Picture 4"/>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05" name="Picture 6" descr="Picture 6"/>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prstGeom prst="rect">
            <a:avLst/>
          </a:prstGeom>
        </p:spPr>
        <p:txBody>
          <a:bodyPr/>
          <a:lstStyle/>
          <a:p>
            <a:pPr/>
          </a:p>
        </p:txBody>
      </p:sp>
      <p:sp>
        <p:nvSpPr>
          <p:cNvPr id="108" name="Content Placeholder 2"/>
          <p:cNvSpPr txBox="1"/>
          <p:nvPr>
            <p:ph type="body" idx="1"/>
          </p:nvPr>
        </p:nvSpPr>
        <p:spPr>
          <a:xfrm>
            <a:off x="838200" y="1690688"/>
            <a:ext cx="10515600" cy="4802188"/>
          </a:xfrm>
          <a:prstGeom prst="rect">
            <a:avLst/>
          </a:prstGeom>
        </p:spPr>
        <p:txBody>
          <a:bodyPr/>
          <a:lstStyle/>
          <a:p>
            <a:pPr>
              <a:lnSpc>
                <a:spcPct val="72000"/>
              </a:lnSpc>
              <a:defRPr sz="3200">
                <a:latin typeface="Arial"/>
                <a:ea typeface="Arial"/>
                <a:cs typeface="Arial"/>
                <a:sym typeface="Arial"/>
              </a:defRPr>
            </a:pPr>
          </a:p>
          <a:p>
            <a:pPr>
              <a:lnSpc>
                <a:spcPct val="72000"/>
              </a:lnSpc>
              <a:defRPr sz="2700">
                <a:latin typeface="Arial"/>
                <a:ea typeface="Arial"/>
                <a:cs typeface="Arial"/>
                <a:sym typeface="Arial"/>
              </a:defRPr>
            </a:pPr>
            <a:r>
              <a:t>In 2019 the Food and Agriculture Organization (FAO) estimated world mango production to be 60 million tons .</a:t>
            </a:r>
            <a:endParaRPr sz="2300"/>
          </a:p>
          <a:p>
            <a:pPr>
              <a:lnSpc>
                <a:spcPct val="72000"/>
              </a:lnSpc>
              <a:defRPr sz="3200">
                <a:latin typeface="Arial"/>
                <a:ea typeface="Arial"/>
                <a:cs typeface="Arial"/>
                <a:sym typeface="Arial"/>
              </a:defRPr>
            </a:pPr>
          </a:p>
          <a:p>
            <a:pPr>
              <a:lnSpc>
                <a:spcPct val="72000"/>
              </a:lnSpc>
              <a:defRPr sz="2700">
                <a:latin typeface="Arial"/>
                <a:ea typeface="Arial"/>
                <a:cs typeface="Arial"/>
                <a:sym typeface="Arial"/>
              </a:defRPr>
            </a:pPr>
            <a:r>
              <a:t> ECOWAS production is estimated to be 2.38 million tons, accounting for approximately 4% of global production</a:t>
            </a:r>
            <a:endParaRPr sz="2300"/>
          </a:p>
          <a:p>
            <a:pPr>
              <a:lnSpc>
                <a:spcPct val="72000"/>
              </a:lnSpc>
              <a:defRPr sz="3200">
                <a:latin typeface="Arial"/>
                <a:ea typeface="Arial"/>
                <a:cs typeface="Arial"/>
                <a:sym typeface="Arial"/>
              </a:defRPr>
            </a:pPr>
          </a:p>
          <a:p>
            <a:pPr algn="just">
              <a:lnSpc>
                <a:spcPct val="85600"/>
              </a:lnSpc>
              <a:defRPr sz="2500">
                <a:latin typeface="Arial"/>
                <a:ea typeface="Arial"/>
                <a:cs typeface="Arial"/>
                <a:sym typeface="Arial"/>
              </a:defRPr>
            </a:pPr>
            <a:r>
              <a:t>While ECOWAS production represents less than 4% of global production, its market share in the international trade of mango is much bigger, with approximately 5% of the exports of fresh and dry mango.</a:t>
            </a:r>
            <a:endParaRPr sz="3000">
              <a:latin typeface="Tw Cen MT"/>
              <a:ea typeface="Tw Cen MT"/>
              <a:cs typeface="Tw Cen MT"/>
              <a:sym typeface="Tw Cen MT"/>
            </a:endParaRPr>
          </a:p>
          <a:p>
            <a:pPr algn="just">
              <a:lnSpc>
                <a:spcPct val="85600"/>
              </a:lnSpc>
              <a:defRPr sz="1500">
                <a:latin typeface="Arial"/>
                <a:ea typeface="Arial"/>
                <a:cs typeface="Arial"/>
                <a:sym typeface="Arial"/>
              </a:defRPr>
            </a:pPr>
            <a:r>
              <a:t> </a:t>
            </a:r>
          </a:p>
        </p:txBody>
      </p:sp>
      <p:pic>
        <p:nvPicPr>
          <p:cNvPr id="109"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10"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prstGeom prst="rect">
            <a:avLst/>
          </a:prstGeom>
        </p:spPr>
        <p:txBody>
          <a:bodyPr/>
          <a:lstStyle/>
          <a:p>
            <a:pPr/>
          </a:p>
        </p:txBody>
      </p:sp>
      <p:sp>
        <p:nvSpPr>
          <p:cNvPr id="113" name="Content Placeholder 2"/>
          <p:cNvSpPr txBox="1"/>
          <p:nvPr>
            <p:ph type="body" idx="1"/>
          </p:nvPr>
        </p:nvSpPr>
        <p:spPr>
          <a:xfrm>
            <a:off x="838200" y="1825625"/>
            <a:ext cx="10515600" cy="4790329"/>
          </a:xfrm>
          <a:prstGeom prst="rect">
            <a:avLst/>
          </a:prstGeom>
        </p:spPr>
        <p:txBody>
          <a:bodyPr/>
          <a:lstStyle/>
          <a:p>
            <a:pPr marL="196596" indent="-196596" algn="just" defTabSz="786384">
              <a:lnSpc>
                <a:spcPct val="85600"/>
              </a:lnSpc>
              <a:spcBef>
                <a:spcPts val="800"/>
              </a:spcBef>
              <a:defRPr sz="2236"/>
            </a:pPr>
            <a:r>
              <a:t>The main subsector of the mango value chain in terms of value is the export of fresh mango. Export of fresh mango out of West Africa experiences continuous growth due to a dynamic international demand </a:t>
            </a:r>
            <a:endParaRPr sz="774"/>
          </a:p>
          <a:p>
            <a:pPr marL="196596" indent="-196596" algn="just" defTabSz="786384">
              <a:lnSpc>
                <a:spcPct val="85600"/>
              </a:lnSpc>
              <a:spcBef>
                <a:spcPts val="800"/>
              </a:spcBef>
              <a:defRPr sz="6880"/>
            </a:pPr>
          </a:p>
          <a:p>
            <a:pPr marL="196596" indent="-196596" algn="just" defTabSz="786384">
              <a:lnSpc>
                <a:spcPct val="85600"/>
              </a:lnSpc>
              <a:spcBef>
                <a:spcPts val="800"/>
              </a:spcBef>
              <a:defRPr sz="2236"/>
            </a:pPr>
            <a:r>
              <a:t>Côte d’Ivoire is the leader in the fresh exports of mango in ECOWAS, with approximately 39,000 tons exported, representing more than 70% of its marketed production. </a:t>
            </a:r>
            <a:endParaRPr sz="774"/>
          </a:p>
          <a:p>
            <a:pPr marL="196596" indent="-196596" algn="just" defTabSz="786384">
              <a:lnSpc>
                <a:spcPct val="85600"/>
              </a:lnSpc>
              <a:spcBef>
                <a:spcPts val="800"/>
              </a:spcBef>
              <a:defRPr sz="2236"/>
            </a:pPr>
            <a:r>
              <a:t>Indeed, Côte d’Ivoire seems specialized in fresh exports compared to other ECOWAS countries, where this use represents only 40% (Senegal and Mali), or lower than 10% (Burkina Faso and Ghana).</a:t>
            </a:r>
            <a:endParaRPr sz="774"/>
          </a:p>
          <a:p>
            <a:pPr marL="196596" indent="-196596" algn="just" defTabSz="786384">
              <a:lnSpc>
                <a:spcPct val="85600"/>
              </a:lnSpc>
              <a:spcBef>
                <a:spcPts val="800"/>
              </a:spcBef>
              <a:defRPr sz="1548">
                <a:latin typeface="Tw Cen MT"/>
                <a:ea typeface="Tw Cen MT"/>
                <a:cs typeface="Tw Cen MT"/>
                <a:sym typeface="Tw Cen MT"/>
              </a:defRPr>
            </a:pPr>
          </a:p>
          <a:p>
            <a:pPr marL="196596" indent="-196596" algn="just" defTabSz="786384">
              <a:lnSpc>
                <a:spcPct val="85600"/>
              </a:lnSpc>
              <a:spcBef>
                <a:spcPts val="800"/>
              </a:spcBef>
              <a:defRPr sz="430">
                <a:latin typeface="Arial"/>
                <a:ea typeface="Arial"/>
                <a:cs typeface="Arial"/>
                <a:sym typeface="Arial"/>
              </a:defRPr>
            </a:pPr>
            <a:r>
              <a:t> </a:t>
            </a:r>
            <a:endParaRPr sz="1548">
              <a:latin typeface="Tw Cen MT"/>
              <a:ea typeface="Tw Cen MT"/>
              <a:cs typeface="Tw Cen MT"/>
              <a:sym typeface="Tw Cen MT"/>
            </a:endParaRPr>
          </a:p>
          <a:p>
            <a:pPr marL="707745" indent="-707745" defTabSz="786384">
              <a:lnSpc>
                <a:spcPct val="85600"/>
              </a:lnSpc>
              <a:spcBef>
                <a:spcPts val="800"/>
              </a:spcBef>
              <a:defRPr i="1" sz="430">
                <a:latin typeface="Arial"/>
                <a:ea typeface="Arial"/>
                <a:cs typeface="Arial"/>
                <a:sym typeface="Arial"/>
              </a:defRPr>
            </a:pPr>
            <a:br>
              <a:rPr sz="1548">
                <a:latin typeface="Tw Cen MT"/>
                <a:ea typeface="Tw Cen MT"/>
                <a:cs typeface="Tw Cen MT"/>
                <a:sym typeface="Tw Cen MT"/>
              </a:rPr>
            </a:br>
            <a:r>
              <a:rPr i="0">
                <a:solidFill>
                  <a:srgbClr val="373545"/>
                </a:solidFill>
              </a:rPr>
              <a:t> </a:t>
            </a:r>
          </a:p>
        </p:txBody>
      </p:sp>
      <p:pic>
        <p:nvPicPr>
          <p:cNvPr id="114"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15"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itle 1"/>
          <p:cNvSpPr txBox="1"/>
          <p:nvPr>
            <p:ph type="title"/>
          </p:nvPr>
        </p:nvSpPr>
        <p:spPr>
          <a:prstGeom prst="rect">
            <a:avLst/>
          </a:prstGeom>
        </p:spPr>
        <p:txBody>
          <a:bodyPr/>
          <a:lstStyle/>
          <a:p>
            <a:pPr/>
          </a:p>
        </p:txBody>
      </p:sp>
      <p:sp>
        <p:nvSpPr>
          <p:cNvPr id="118" name="Content Placeholder 2"/>
          <p:cNvSpPr txBox="1"/>
          <p:nvPr>
            <p:ph type="body" idx="1"/>
          </p:nvPr>
        </p:nvSpPr>
        <p:spPr>
          <a:prstGeom prst="rect">
            <a:avLst/>
          </a:prstGeom>
        </p:spPr>
        <p:txBody>
          <a:bodyPr/>
          <a:lstStyle/>
          <a:p>
            <a:pPr>
              <a:lnSpc>
                <a:spcPct val="72000"/>
              </a:lnSpc>
              <a:defRPr sz="2500"/>
            </a:pPr>
          </a:p>
          <a:p>
            <a:pPr algn="just">
              <a:lnSpc>
                <a:spcPct val="85600"/>
              </a:lnSpc>
              <a:defRPr sz="2500"/>
            </a:pPr>
            <a:r>
              <a:t>The domestic market can be considered as a complementary/secondary market, but not as a major opportunity due to the generalized overproduction, which leads to a market saturation every year, especially during harvesting period. </a:t>
            </a:r>
          </a:p>
          <a:p>
            <a:pPr algn="just">
              <a:lnSpc>
                <a:spcPct val="85600"/>
              </a:lnSpc>
              <a:defRPr sz="2500"/>
            </a:pPr>
            <a:r>
              <a:t>However, regional markets can be interesting outlets for off-standard mangoes. </a:t>
            </a:r>
          </a:p>
          <a:p>
            <a:pPr algn="just">
              <a:lnSpc>
                <a:spcPct val="85600"/>
              </a:lnSpc>
              <a:defRPr sz="2500"/>
            </a:pPr>
            <a:r>
              <a:t>Indeed, mango-processing countries such as Ghana or Burkina Faso import a minor, but significant part of Côte d’Ivoire’s exported mangoes (15%), and it can go as high as 50% for Mali.</a:t>
            </a:r>
          </a:p>
          <a:p>
            <a:pPr algn="just">
              <a:lnSpc>
                <a:spcPct val="85600"/>
              </a:lnSpc>
              <a:defRPr sz="2200"/>
            </a:pPr>
            <a:r>
              <a:t> </a:t>
            </a:r>
          </a:p>
        </p:txBody>
      </p:sp>
      <p:pic>
        <p:nvPicPr>
          <p:cNvPr id="119"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20"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prstGeom prst="rect">
            <a:avLst/>
          </a:prstGeom>
        </p:spPr>
        <p:txBody>
          <a:bodyPr/>
          <a:lstStyle/>
          <a:p>
            <a:pPr/>
          </a:p>
        </p:txBody>
      </p:sp>
      <p:sp>
        <p:nvSpPr>
          <p:cNvPr id="123" name="Content Placeholder 2"/>
          <p:cNvSpPr txBox="1"/>
          <p:nvPr>
            <p:ph type="body" idx="1"/>
          </p:nvPr>
        </p:nvSpPr>
        <p:spPr>
          <a:prstGeom prst="rect">
            <a:avLst/>
          </a:prstGeom>
        </p:spPr>
        <p:txBody>
          <a:bodyPr/>
          <a:lstStyle/>
          <a:p>
            <a:pPr algn="just">
              <a:lnSpc>
                <a:spcPct val="96299"/>
              </a:lnSpc>
              <a:defRPr sz="1800">
                <a:latin typeface="Arial"/>
                <a:ea typeface="Arial"/>
                <a:cs typeface="Arial"/>
                <a:sym typeface="Arial"/>
              </a:defRPr>
            </a:pPr>
            <a:r>
              <a:t>Ghana and Burkina Faso import fresh mango from the other ECOWAS countries to process and export them as dried mango in their specific markets: the United Kingdom and the Netherlands for Ghana, and Germany and France for Burkina</a:t>
            </a:r>
            <a:r>
              <a:rPr>
                <a:latin typeface="Tw Cen MT"/>
                <a:ea typeface="Tw Cen MT"/>
                <a:cs typeface="Tw Cen MT"/>
                <a:sym typeface="Tw Cen MT"/>
              </a:rPr>
              <a:t> </a:t>
            </a:r>
            <a:r>
              <a:t>Faso. </a:t>
            </a:r>
          </a:p>
          <a:p>
            <a:pPr algn="just">
              <a:lnSpc>
                <a:spcPct val="96299"/>
              </a:lnSpc>
              <a:defRPr sz="1800">
                <a:latin typeface="Arial"/>
                <a:ea typeface="Arial"/>
                <a:cs typeface="Arial"/>
                <a:sym typeface="Arial"/>
              </a:defRPr>
            </a:pPr>
          </a:p>
          <a:p>
            <a:pPr algn="just">
              <a:lnSpc>
                <a:spcPct val="96299"/>
              </a:lnSpc>
              <a:defRPr sz="1800">
                <a:latin typeface="Arial"/>
                <a:ea typeface="Arial"/>
                <a:cs typeface="Arial"/>
                <a:sym typeface="Arial"/>
              </a:defRPr>
            </a:pPr>
            <a:r>
              <a:t>Accra and Bobo Dioulasso </a:t>
            </a:r>
            <a:r>
              <a:rPr>
                <a:latin typeface="Tw Cen MT"/>
                <a:ea typeface="Tw Cen MT"/>
                <a:cs typeface="Tw Cen MT"/>
                <a:sym typeface="Tw Cen MT"/>
              </a:rPr>
              <a:t>  </a:t>
            </a:r>
            <a:r>
              <a:t>have become clusters for processed dried mangoes thanks to their rapidly improving infrastructure and network of processing facilities.</a:t>
            </a:r>
          </a:p>
          <a:p>
            <a:pPr algn="just">
              <a:lnSpc>
                <a:spcPct val="96299"/>
              </a:lnSpc>
              <a:defRPr sz="1800">
                <a:latin typeface="Arial"/>
                <a:ea typeface="Arial"/>
                <a:cs typeface="Arial"/>
                <a:sym typeface="Arial"/>
              </a:defRPr>
            </a:pPr>
          </a:p>
          <a:p>
            <a:pPr algn="just">
              <a:lnSpc>
                <a:spcPct val="96299"/>
              </a:lnSpc>
              <a:defRPr sz="1800">
                <a:latin typeface="Arial"/>
                <a:ea typeface="Arial"/>
                <a:cs typeface="Arial"/>
                <a:sym typeface="Arial"/>
              </a:defRPr>
            </a:pPr>
            <a:r>
              <a:t>The main challenges for dried mango companies are linked to the high competition for raw material, high turnover of qualified employees, lack of market for lower-quality products and maintenance of machinery:</a:t>
            </a:r>
            <a:endParaRPr>
              <a:latin typeface="Tw Cen MT"/>
              <a:ea typeface="Tw Cen MT"/>
              <a:cs typeface="Tw Cen MT"/>
              <a:sym typeface="Tw Cen MT"/>
            </a:endParaRPr>
          </a:p>
          <a:p>
            <a:pPr algn="just">
              <a:lnSpc>
                <a:spcPct val="96299"/>
              </a:lnSpc>
              <a:defRPr sz="1800">
                <a:latin typeface="Tw Cen MT"/>
                <a:ea typeface="Tw Cen MT"/>
                <a:cs typeface="Tw Cen MT"/>
                <a:sym typeface="Tw Cen MT"/>
              </a:defRPr>
            </a:pPr>
          </a:p>
          <a:p>
            <a:pPr algn="just">
              <a:lnSpc>
                <a:spcPct val="96299"/>
              </a:lnSpc>
              <a:defRPr sz="1800">
                <a:latin typeface="Arial"/>
                <a:ea typeface="Arial"/>
                <a:cs typeface="Arial"/>
                <a:sym typeface="Arial"/>
              </a:defRPr>
            </a:pPr>
            <a:r>
              <a:t> </a:t>
            </a:r>
          </a:p>
        </p:txBody>
      </p:sp>
      <p:pic>
        <p:nvPicPr>
          <p:cNvPr id="124"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25"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prstGeom prst="rect">
            <a:avLst/>
          </a:prstGeom>
        </p:spPr>
        <p:txBody>
          <a:bodyPr/>
          <a:lstStyle/>
          <a:p>
            <a:pPr/>
          </a:p>
        </p:txBody>
      </p:sp>
      <p:sp>
        <p:nvSpPr>
          <p:cNvPr id="128" name="Content Placeholder 2"/>
          <p:cNvSpPr txBox="1"/>
          <p:nvPr>
            <p:ph type="body" idx="1"/>
          </p:nvPr>
        </p:nvSpPr>
        <p:spPr>
          <a:prstGeom prst="rect">
            <a:avLst/>
          </a:prstGeom>
        </p:spPr>
        <p:txBody>
          <a:bodyPr/>
          <a:lstStyle/>
          <a:p>
            <a:pPr>
              <a:lnSpc>
                <a:spcPct val="81000"/>
              </a:lnSpc>
              <a:defRPr sz="2500"/>
            </a:pPr>
            <a:r>
              <a:t>The shortening of the mango harvesting season in each country due to the fruit fly, and low management of the orchards are creating a supply stress for processing facilities. </a:t>
            </a:r>
          </a:p>
          <a:p>
            <a:pPr>
              <a:lnSpc>
                <a:spcPct val="81000"/>
              </a:lnSpc>
              <a:defRPr sz="2500"/>
            </a:pPr>
            <a:r>
              <a:t>That is why one key to success is to strengthen supply strategy by developing strong partnerships with producer cooperatives, as well as prospecting towards neighbouring countries with different harvesting periods.</a:t>
            </a:r>
          </a:p>
          <a:p>
            <a:pPr>
              <a:lnSpc>
                <a:spcPct val="81000"/>
              </a:lnSpc>
              <a:defRPr sz="2500"/>
            </a:pPr>
            <a:r>
              <a:t>With the emergence of the dried mango subsector, a lot of opportunities are appearing for qualified middle management or technicians. </a:t>
            </a:r>
          </a:p>
          <a:p>
            <a:pPr>
              <a:lnSpc>
                <a:spcPct val="81000"/>
              </a:lnSpc>
              <a:defRPr sz="2500"/>
            </a:pPr>
            <a:r>
              <a:t>This is a threat to companies, which can experience high turnover. Securing human resources with incentives and good working conditions can be the only way to mitigate this risk.</a:t>
            </a:r>
          </a:p>
        </p:txBody>
      </p:sp>
      <p:pic>
        <p:nvPicPr>
          <p:cNvPr id="129" name="Picture 3" descr="Picture 3"/>
          <p:cNvPicPr>
            <a:picLocks noChangeAspect="1"/>
          </p:cNvPicPr>
          <p:nvPr/>
        </p:nvPicPr>
        <p:blipFill>
          <a:blip r:embed="rId2">
            <a:extLst/>
          </a:blip>
          <a:stretch>
            <a:fillRect/>
          </a:stretch>
        </p:blipFill>
        <p:spPr>
          <a:xfrm>
            <a:off x="838200" y="365125"/>
            <a:ext cx="2927284" cy="1318440"/>
          </a:xfrm>
          <a:prstGeom prst="rect">
            <a:avLst/>
          </a:prstGeom>
          <a:ln w="12700">
            <a:miter lim="400000"/>
          </a:ln>
        </p:spPr>
      </p:pic>
      <p:pic>
        <p:nvPicPr>
          <p:cNvPr id="130" name="Picture 4" descr="Picture 4"/>
          <p:cNvPicPr>
            <a:picLocks noChangeAspect="1"/>
          </p:cNvPicPr>
          <p:nvPr/>
        </p:nvPicPr>
        <p:blipFill>
          <a:blip r:embed="rId3">
            <a:extLst/>
          </a:blip>
          <a:stretch>
            <a:fillRect/>
          </a:stretch>
        </p:blipFill>
        <p:spPr>
          <a:xfrm rot="16200000">
            <a:off x="10259652" y="589414"/>
            <a:ext cx="1343066" cy="84523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