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4" name="Shape 104"/>
          <p:cNvSpPr/>
          <p:nvPr>
            <p:ph type="sldImg"/>
          </p:nvPr>
        </p:nvSpPr>
        <p:spPr>
          <a:xfrm>
            <a:off x="1143000" y="685800"/>
            <a:ext cx="4572000" cy="3429000"/>
          </a:xfrm>
          <a:prstGeom prst="rect">
            <a:avLst/>
          </a:prstGeom>
        </p:spPr>
        <p:txBody>
          <a:bodyPr/>
          <a:lstStyle/>
          <a:p>
            <a:pPr/>
          </a:p>
        </p:txBody>
      </p:sp>
      <p:sp>
        <p:nvSpPr>
          <p:cNvPr id="105" name="Shape 1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Lucida Sans Unicode"/>
      </a:defRPr>
    </a:lvl1pPr>
    <a:lvl2pPr indent="228600" latinLnBrk="0">
      <a:defRPr sz="1200">
        <a:latin typeface="+mn-lt"/>
        <a:ea typeface="+mn-ea"/>
        <a:cs typeface="+mn-cs"/>
        <a:sym typeface="Lucida Sans Unicode"/>
      </a:defRPr>
    </a:lvl2pPr>
    <a:lvl3pPr indent="457200" latinLnBrk="0">
      <a:defRPr sz="1200">
        <a:latin typeface="+mn-lt"/>
        <a:ea typeface="+mn-ea"/>
        <a:cs typeface="+mn-cs"/>
        <a:sym typeface="Lucida Sans Unicode"/>
      </a:defRPr>
    </a:lvl3pPr>
    <a:lvl4pPr indent="685800" latinLnBrk="0">
      <a:defRPr sz="1200">
        <a:latin typeface="+mn-lt"/>
        <a:ea typeface="+mn-ea"/>
        <a:cs typeface="+mn-cs"/>
        <a:sym typeface="Lucida Sans Unicode"/>
      </a:defRPr>
    </a:lvl4pPr>
    <a:lvl5pPr indent="914400" latinLnBrk="0">
      <a:defRPr sz="1200">
        <a:latin typeface="+mn-lt"/>
        <a:ea typeface="+mn-ea"/>
        <a:cs typeface="+mn-cs"/>
        <a:sym typeface="Lucida Sans Unicode"/>
      </a:defRPr>
    </a:lvl5pPr>
    <a:lvl6pPr indent="1143000" latinLnBrk="0">
      <a:defRPr sz="1200">
        <a:latin typeface="+mn-lt"/>
        <a:ea typeface="+mn-ea"/>
        <a:cs typeface="+mn-cs"/>
        <a:sym typeface="Lucida Sans Unicode"/>
      </a:defRPr>
    </a:lvl6pPr>
    <a:lvl7pPr indent="1371600" latinLnBrk="0">
      <a:defRPr sz="1200">
        <a:latin typeface="+mn-lt"/>
        <a:ea typeface="+mn-ea"/>
        <a:cs typeface="+mn-cs"/>
        <a:sym typeface="Lucida Sans Unicode"/>
      </a:defRPr>
    </a:lvl7pPr>
    <a:lvl8pPr indent="1600200" latinLnBrk="0">
      <a:defRPr sz="1200">
        <a:latin typeface="+mn-lt"/>
        <a:ea typeface="+mn-ea"/>
        <a:cs typeface="+mn-cs"/>
        <a:sym typeface="Lucida Sans Unicode"/>
      </a:defRPr>
    </a:lvl8pPr>
    <a:lvl9pPr indent="1828800" latinLnBrk="0">
      <a:defRPr sz="1200">
        <a:latin typeface="+mn-lt"/>
        <a:ea typeface="+mn-ea"/>
        <a:cs typeface="+mn-cs"/>
        <a:sym typeface="Lucida Sans Unico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5" name="Right Triangle 9"/>
          <p:cNvSpPr/>
          <p:nvPr/>
        </p:nvSpPr>
        <p:spPr>
          <a:xfrm>
            <a:off x="-3" y="4657797"/>
            <a:ext cx="915109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gradFill>
            <a:gsLst>
              <a:gs pos="0">
                <a:srgbClr val="007592"/>
              </a:gs>
              <a:gs pos="55000">
                <a:srgbClr val="48BBE0"/>
              </a:gs>
              <a:gs pos="100000">
                <a:srgbClr val="007592"/>
              </a:gs>
            </a:gsLst>
            <a:lin ang="3000000"/>
          </a:gradFill>
          <a:ln w="12700">
            <a:miter lim="400000"/>
          </a:ln>
        </p:spPr>
        <p:txBody>
          <a:bodyPr lIns="45719" rIns="45719" anchor="ctr"/>
          <a:lstStyle/>
          <a:p>
            <a:pPr algn="ctr">
              <a:defRPr>
                <a:solidFill>
                  <a:srgbClr val="FFFFFF"/>
                </a:solidFill>
              </a:defRPr>
            </a:pPr>
          </a:p>
        </p:txBody>
      </p:sp>
      <p:sp>
        <p:nvSpPr>
          <p:cNvPr id="16" name="Title Text"/>
          <p:cNvSpPr txBox="1"/>
          <p:nvPr>
            <p:ph type="title"/>
          </p:nvPr>
        </p:nvSpPr>
        <p:spPr>
          <a:xfrm>
            <a:off x="685800" y="1752600"/>
            <a:ext cx="7772400" cy="1829762"/>
          </a:xfrm>
          <a:prstGeom prst="rect">
            <a:avLst/>
          </a:prstGeom>
        </p:spPr>
        <p:txBody>
          <a:bodyPr anchor="b"/>
          <a:lstStyle>
            <a:lvl1pPr algn="r">
              <a:defRPr sz="4800"/>
            </a:lvl1pPr>
          </a:lstStyle>
          <a:p>
            <a:pPr/>
            <a:r>
              <a:t>Title Text</a:t>
            </a:r>
          </a:p>
        </p:txBody>
      </p:sp>
      <p:sp>
        <p:nvSpPr>
          <p:cNvPr id="17" name="Body Level One…"/>
          <p:cNvSpPr txBox="1"/>
          <p:nvPr>
            <p:ph type="body" sz="quarter" idx="1"/>
          </p:nvPr>
        </p:nvSpPr>
        <p:spPr>
          <a:xfrm>
            <a:off x="685800" y="3611607"/>
            <a:ext cx="7772400" cy="1199705"/>
          </a:xfrm>
          <a:prstGeom prst="rect">
            <a:avLst/>
          </a:prstGeom>
        </p:spPr>
        <p:txBody>
          <a:bodyPr/>
          <a:lstStyle>
            <a:lvl1pPr marL="0" marR="64007" indent="0" algn="r">
              <a:buClrTx/>
              <a:buSzTx/>
              <a:buNone/>
              <a:defRPr>
                <a:solidFill>
                  <a:srgbClr val="464646"/>
                </a:solidFill>
              </a:defRPr>
            </a:lvl1pPr>
            <a:lvl2pPr marL="0" marR="64007" indent="457200" algn="r">
              <a:buClrTx/>
              <a:buSzTx/>
              <a:buNone/>
              <a:defRPr>
                <a:solidFill>
                  <a:srgbClr val="464646"/>
                </a:solidFill>
              </a:defRPr>
            </a:lvl2pPr>
            <a:lvl3pPr marL="0" marR="64007" indent="914400" algn="r">
              <a:buClrTx/>
              <a:buSzTx/>
              <a:buNone/>
              <a:defRPr>
                <a:solidFill>
                  <a:srgbClr val="464646"/>
                </a:solidFill>
              </a:defRPr>
            </a:lvl3pPr>
            <a:lvl4pPr marL="0" marR="64007" indent="1371600" algn="r">
              <a:buClrTx/>
              <a:buSzTx/>
              <a:buNone/>
              <a:defRPr>
                <a:solidFill>
                  <a:srgbClr val="464646"/>
                </a:solidFill>
              </a:defRPr>
            </a:lvl4pPr>
            <a:lvl5pPr marL="0" marR="64007" indent="1828800" algn="r">
              <a:buClrTx/>
              <a:buSzTx/>
              <a:buNone/>
              <a:defRPr>
                <a:solidFill>
                  <a:srgbClr val="464646"/>
                </a:solidFill>
              </a:defRPr>
            </a:lvl5pPr>
          </a:lstStyle>
          <a:p>
            <a:pPr/>
            <a:r>
              <a:t>Body Level One</a:t>
            </a:r>
          </a:p>
          <a:p>
            <a:pPr lvl="1"/>
            <a:r>
              <a:t>Body Level Two</a:t>
            </a:r>
          </a:p>
          <a:p>
            <a:pPr lvl="2"/>
            <a:r>
              <a:t>Body Level Three</a:t>
            </a:r>
          </a:p>
          <a:p>
            <a:pPr lvl="3"/>
            <a:r>
              <a:t>Body Level Four</a:t>
            </a:r>
          </a:p>
          <a:p>
            <a:pPr lvl="4"/>
            <a:r>
              <a:t>Body Level Five</a:t>
            </a:r>
          </a:p>
        </p:txBody>
      </p:sp>
      <p:grpSp>
        <p:nvGrpSpPr>
          <p:cNvPr id="22" name="Group 1"/>
          <p:cNvGrpSpPr/>
          <p:nvPr/>
        </p:nvGrpSpPr>
        <p:grpSpPr>
          <a:xfrm>
            <a:off x="-3765" y="4953000"/>
            <a:ext cx="9147765" cy="1912088"/>
            <a:chOff x="0" y="0"/>
            <a:chExt cx="9147764" cy="1912087"/>
          </a:xfrm>
        </p:grpSpPr>
        <p:sp>
          <p:nvSpPr>
            <p:cNvPr id="18" name="Freeform 6"/>
            <p:cNvSpPr/>
            <p:nvPr/>
          </p:nvSpPr>
          <p:spPr>
            <a:xfrm>
              <a:off x="1691278" y="-1"/>
              <a:ext cx="7456487" cy="488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2831"/>
                  </a:lnTo>
                  <a:lnTo>
                    <a:pt x="21600" y="0"/>
                  </a:lnTo>
                  <a:close/>
                </a:path>
              </a:pathLst>
            </a:custGeom>
            <a:solidFill>
              <a:srgbClr val="9DCADC">
                <a:alpha val="40000"/>
              </a:srgbClr>
            </a:solidFill>
            <a:ln w="12700" cap="flat">
              <a:noFill/>
              <a:miter lim="400000"/>
            </a:ln>
            <a:effectLst/>
          </p:spPr>
          <p:txBody>
            <a:bodyPr wrap="square" lIns="45719" tIns="45719" rIns="45719" bIns="45719" numCol="1" anchor="t">
              <a:noAutofit/>
            </a:bodyPr>
            <a:lstStyle/>
            <a:p>
              <a:pPr/>
            </a:p>
          </p:txBody>
        </p:sp>
        <p:sp>
          <p:nvSpPr>
            <p:cNvPr id="19" name="Freeform 7"/>
            <p:cNvSpPr/>
            <p:nvPr/>
          </p:nvSpPr>
          <p:spPr>
            <a:xfrm>
              <a:off x="39207" y="284744"/>
              <a:ext cx="9108558" cy="788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pPr/>
            </a:p>
          </p:txBody>
        </p:sp>
        <p:sp>
          <p:nvSpPr>
            <p:cNvPr id="20" name="Freeform 10"/>
            <p:cNvSpPr/>
            <p:nvPr/>
          </p:nvSpPr>
          <p:spPr>
            <a:xfrm>
              <a:off x="3764" y="47978"/>
              <a:ext cx="9144001" cy="1864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9138"/>
                  </a:lnTo>
                  <a:lnTo>
                    <a:pt x="0" y="0"/>
                  </a:lnTo>
                  <a:close/>
                </a:path>
              </a:pathLst>
            </a:cu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 name="Straight Connector 11"/>
            <p:cNvSpPr/>
            <p:nvPr/>
          </p:nvSpPr>
          <p:spPr>
            <a:xfrm>
              <a:off x="0" y="44671"/>
              <a:ext cx="9147765" cy="790302"/>
            </a:xfrm>
            <a:prstGeom prst="line">
              <a:avLst/>
            </a:prstGeom>
            <a:noFill/>
            <a:ln w="12065" cap="flat">
              <a:solidFill>
                <a:srgbClr val="5699AD"/>
              </a:solidFill>
              <a:prstDash val="solid"/>
              <a:miter lim="800000"/>
            </a:ln>
            <a:effectLst/>
          </p:spPr>
          <p:txBody>
            <a:bodyPr wrap="square" lIns="45719" tIns="45719" rIns="45719" bIns="45719" numCol="1" anchor="t">
              <a:noAutofit/>
            </a:bodyPr>
            <a:lstStyle/>
            <a:p>
              <a:pPr/>
            </a:p>
          </p:txBody>
        </p:sp>
      </p:grpSp>
      <p:sp>
        <p:nvSpPr>
          <p:cNvPr id="2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gradFill flip="none" rotWithShape="1">
          <a:gsLst>
            <a:gs pos="0">
              <a:srgbClr val="B1B1B1"/>
            </a:gs>
            <a:gs pos="40000">
              <a:srgbClr val="9E9E9E"/>
            </a:gs>
            <a:gs pos="100000">
              <a:srgbClr val="000000"/>
            </a:gs>
          </a:gsLst>
          <a:path path="circle">
            <a:fillToRect l="50000" t="50000" r="50000" b="50000"/>
          </a:path>
        </a:gradFill>
      </p:bgPr>
    </p:bg>
    <p:spTree>
      <p:nvGrpSpPr>
        <p:cNvPr id="1" name=""/>
        <p:cNvGrpSpPr/>
        <p:nvPr/>
      </p:nvGrpSpPr>
      <p:grpSpPr>
        <a:xfrm>
          <a:off x="0" y="0"/>
          <a:ext cx="0" cy="0"/>
          <a:chOff x="0" y="0"/>
          <a:chExt cx="0" cy="0"/>
        </a:xfrm>
      </p:grpSpPr>
      <p:sp>
        <p:nvSpPr>
          <p:cNvPr id="39" name="Title Text"/>
          <p:cNvSpPr txBox="1"/>
          <p:nvPr>
            <p:ph type="title"/>
          </p:nvPr>
        </p:nvSpPr>
        <p:spPr>
          <a:xfrm>
            <a:off x="722376" y="1059711"/>
            <a:ext cx="7772401" cy="1828801"/>
          </a:xfrm>
          <a:prstGeom prst="rect">
            <a:avLst/>
          </a:prstGeom>
        </p:spPr>
        <p:txBody>
          <a:bodyPr anchor="b"/>
          <a:lstStyle>
            <a:lvl1pPr algn="r">
              <a:defRPr sz="4800">
                <a:solidFill>
                  <a:srgbClr val="DEF5FA"/>
                </a:solidFill>
              </a:defRPr>
            </a:lvl1pPr>
          </a:lstStyle>
          <a:p>
            <a:pPr/>
            <a:r>
              <a:t>Title Text</a:t>
            </a:r>
          </a:p>
        </p:txBody>
      </p:sp>
      <p:sp>
        <p:nvSpPr>
          <p:cNvPr id="40" name="Body Level One…"/>
          <p:cNvSpPr txBox="1"/>
          <p:nvPr>
            <p:ph type="body" sz="quarter" idx="1"/>
          </p:nvPr>
        </p:nvSpPr>
        <p:spPr>
          <a:xfrm>
            <a:off x="3922712" y="2931711"/>
            <a:ext cx="4572001" cy="1454889"/>
          </a:xfrm>
          <a:prstGeom prst="rect">
            <a:avLst/>
          </a:prstGeom>
        </p:spPr>
        <p:txBody>
          <a:bodyPr/>
          <a:lstStyle>
            <a:lvl1pPr marL="0" indent="0">
              <a:buClrTx/>
              <a:buSzTx/>
              <a:buNone/>
              <a:defRPr sz="2300">
                <a:solidFill>
                  <a:srgbClr val="FFFFFF"/>
                </a:solidFill>
              </a:defRPr>
            </a:lvl1pPr>
            <a:lvl2pPr marL="0" indent="393191">
              <a:buClrTx/>
              <a:buSzTx/>
              <a:buNone/>
              <a:defRPr sz="2300">
                <a:solidFill>
                  <a:srgbClr val="FFFFFF"/>
                </a:solidFill>
              </a:defRPr>
            </a:lvl2pPr>
            <a:lvl3pPr marL="0" indent="630936">
              <a:buClrTx/>
              <a:buSzTx/>
              <a:buNone/>
              <a:defRPr sz="2300">
                <a:solidFill>
                  <a:srgbClr val="FFFFFF"/>
                </a:solidFill>
              </a:defRPr>
            </a:lvl3pPr>
            <a:lvl4pPr marL="0" indent="914400">
              <a:buClrTx/>
              <a:buSzTx/>
              <a:buNone/>
              <a:defRPr sz="2300">
                <a:solidFill>
                  <a:srgbClr val="FFFFFF"/>
                </a:solidFill>
              </a:defRPr>
            </a:lvl4pPr>
            <a:lvl5pPr marL="0" indent="1143000">
              <a:buClrTx/>
              <a:buSzTx/>
              <a:buNone/>
              <a:defRPr sz="23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Chevron 6"/>
          <p:cNvSpPr/>
          <p:nvPr/>
        </p:nvSpPr>
        <p:spPr>
          <a:xfrm>
            <a:off x="3636679" y="3005471"/>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sx="100000" sy="100000" kx="0" ky="0" algn="b" rotWithShape="0" blurRad="50800" dist="25400" dir="5400000">
              <a:srgbClr val="000000">
                <a:alpha val="46000"/>
              </a:srgbClr>
            </a:outerShdw>
          </a:effectLst>
        </p:spPr>
        <p:txBody>
          <a:bodyPr lIns="45719" rIns="45719" anchor="ctr"/>
          <a:lstStyle/>
          <a:p>
            <a:pPr>
              <a:defRPr>
                <a:solidFill>
                  <a:srgbClr val="FFFFFF"/>
                </a:solidFill>
              </a:defRPr>
            </a:pPr>
          </a:p>
        </p:txBody>
      </p:sp>
      <p:sp>
        <p:nvSpPr>
          <p:cNvPr id="42" name="Chevron 7"/>
          <p:cNvSpPr/>
          <p:nvPr/>
        </p:nvSpPr>
        <p:spPr>
          <a:xfrm>
            <a:off x="3450263" y="3005471"/>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sx="100000" sy="100000" kx="0" ky="0" algn="b" rotWithShape="0" blurRad="50800" dist="25400" dir="5400000">
              <a:srgbClr val="000000">
                <a:alpha val="46000"/>
              </a:srgbClr>
            </a:outerShdw>
          </a:effectLst>
        </p:spPr>
        <p:txBody>
          <a:bodyPr lIns="45719" rIns="45719" anchor="ctr"/>
          <a:lstStyle/>
          <a:p>
            <a:pPr>
              <a:defRPr>
                <a:solidFill>
                  <a:srgbClr val="FFFFFF"/>
                </a:solidFill>
              </a:defRPr>
            </a:pPr>
          </a:p>
        </p:txBody>
      </p:sp>
      <p:sp>
        <p:nvSpPr>
          <p:cNvPr id="4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gradFill flip="none" rotWithShape="1">
          <a:gsLst>
            <a:gs pos="0">
              <a:srgbClr val="B1B1B1"/>
            </a:gs>
            <a:gs pos="40000">
              <a:srgbClr val="9E9E9E"/>
            </a:gs>
            <a:gs pos="100000">
              <a:srgbClr val="000000"/>
            </a:gs>
          </a:gsLst>
          <a:path path="circle">
            <a:fillToRect l="50000" t="50000" r="50000" b="50000"/>
          </a:path>
        </a:gradFill>
      </p:bgPr>
    </p:bg>
    <p:spTree>
      <p:nvGrpSpPr>
        <p:cNvPr id="1" name=""/>
        <p:cNvGrpSpPr/>
        <p:nvPr/>
      </p:nvGrpSpPr>
      <p:grpSpPr>
        <a:xfrm>
          <a:off x="0" y="0"/>
          <a:ext cx="0" cy="0"/>
          <a:chOff x="0" y="0"/>
          <a:chExt cx="0" cy="0"/>
        </a:xfrm>
      </p:grpSpPr>
      <p:sp>
        <p:nvSpPr>
          <p:cNvPr id="50" name="Body Level One…"/>
          <p:cNvSpPr txBox="1"/>
          <p:nvPr>
            <p:ph type="body" sz="half" idx="1"/>
          </p:nvPr>
        </p:nvSpPr>
        <p:spPr>
          <a:xfrm>
            <a:off x="457200" y="1481327"/>
            <a:ext cx="4038600" cy="4525964"/>
          </a:xfrm>
          <a:prstGeom prst="rect">
            <a:avLst/>
          </a:prstGeom>
        </p:spPr>
        <p:txBody>
          <a:bodyPr/>
          <a:lstStyle>
            <a:lvl1pPr>
              <a:defRPr sz="2800">
                <a:solidFill>
                  <a:srgbClr val="FFFFFF"/>
                </a:solidFill>
              </a:defRPr>
            </a:lvl1pPr>
            <a:lvl2pPr marL="659891" indent="-266700">
              <a:defRPr sz="2800">
                <a:solidFill>
                  <a:srgbClr val="FFFFFF"/>
                </a:solidFill>
              </a:defRPr>
            </a:lvl2pPr>
            <a:lvl3pPr marL="950975" indent="-320039">
              <a:defRPr sz="2800">
                <a:solidFill>
                  <a:srgbClr val="FFFFFF"/>
                </a:solidFill>
              </a:defRPr>
            </a:lvl3pPr>
            <a:lvl4pPr marL="1270000" indent="-355600">
              <a:defRPr sz="2800">
                <a:solidFill>
                  <a:srgbClr val="FFFFFF"/>
                </a:solidFill>
              </a:defRPr>
            </a:lvl4pPr>
            <a:lvl5pPr marL="1498600" indent="-355600">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Title Text"/>
          <p:cNvSpPr txBox="1"/>
          <p:nvPr>
            <p:ph type="title"/>
          </p:nvPr>
        </p:nvSpPr>
        <p:spPr>
          <a:prstGeom prst="rect">
            <a:avLst/>
          </a:prstGeom>
        </p:spPr>
        <p:txBody>
          <a:bodyPr/>
          <a:lstStyle>
            <a:lvl1pPr>
              <a:defRPr>
                <a:solidFill>
                  <a:srgbClr val="DEF5FA"/>
                </a:solidFill>
              </a:defRPr>
            </a:lvl1pPr>
          </a:lstStyle>
          <a:p>
            <a:pPr/>
            <a:r>
              <a:t>Title Text</a:t>
            </a:r>
          </a:p>
        </p:txBody>
      </p:sp>
      <p:sp>
        <p:nvSpPr>
          <p:cNvPr id="5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59" name="Title Text"/>
          <p:cNvSpPr txBox="1"/>
          <p:nvPr>
            <p:ph type="title"/>
          </p:nvPr>
        </p:nvSpPr>
        <p:spPr>
          <a:xfrm>
            <a:off x="457200" y="273050"/>
            <a:ext cx="8229600" cy="1143000"/>
          </a:xfrm>
          <a:prstGeom prst="rect">
            <a:avLst/>
          </a:prstGeom>
        </p:spPr>
        <p:txBody>
          <a:bodyPr/>
          <a:lstStyle/>
          <a:p>
            <a:pPr/>
            <a:r>
              <a:t>Title Text</a:t>
            </a:r>
          </a:p>
        </p:txBody>
      </p:sp>
      <p:sp>
        <p:nvSpPr>
          <p:cNvPr id="60" name="Body Level One…"/>
          <p:cNvSpPr txBox="1"/>
          <p:nvPr>
            <p:ph type="body" sz="quarter" idx="1"/>
          </p:nvPr>
        </p:nvSpPr>
        <p:spPr>
          <a:xfrm>
            <a:off x="457200" y="5410200"/>
            <a:ext cx="4040188" cy="762000"/>
          </a:xfrm>
          <a:prstGeom prst="rect">
            <a:avLst/>
          </a:prstGeom>
          <a:solidFill>
            <a:schemeClr val="accent1"/>
          </a:solidFill>
          <a:ln w="9652">
            <a:solidFill>
              <a:schemeClr val="accent1"/>
            </a:solidFill>
            <a:miter lim="800000"/>
          </a:ln>
        </p:spPr>
        <p:txBody>
          <a:bodyPr anchor="ctr"/>
          <a:lstStyle>
            <a:lvl1pPr marL="0" indent="0">
              <a:buClrTx/>
              <a:buSzTx/>
              <a:buNone/>
              <a:defRPr sz="2400">
                <a:solidFill>
                  <a:srgbClr val="FFFFFF"/>
                </a:solidFill>
              </a:defRPr>
            </a:lvl1pPr>
            <a:lvl2pPr marL="0" indent="393191">
              <a:buClrTx/>
              <a:buSzTx/>
              <a:buNone/>
              <a:defRPr sz="2400">
                <a:solidFill>
                  <a:srgbClr val="FFFFFF"/>
                </a:solidFill>
              </a:defRPr>
            </a:lvl2pPr>
            <a:lvl3pPr marL="0" indent="630936">
              <a:buClrTx/>
              <a:buSzTx/>
              <a:buNone/>
              <a:defRPr sz="2400">
                <a:solidFill>
                  <a:srgbClr val="FFFFFF"/>
                </a:solidFill>
              </a:defRPr>
            </a:lvl3pPr>
            <a:lvl4pPr marL="0" indent="914400">
              <a:buClrTx/>
              <a:buSzTx/>
              <a:buNone/>
              <a:defRPr sz="2400">
                <a:solidFill>
                  <a:srgbClr val="FFFFFF"/>
                </a:solidFill>
              </a:defRPr>
            </a:lvl4pPr>
            <a:lvl5pPr marL="0" indent="1143000">
              <a:buClrTx/>
              <a:buSz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1" name="Text Placeholder 3"/>
          <p:cNvSpPr/>
          <p:nvPr>
            <p:ph type="body" sz="quarter" idx="21"/>
          </p:nvPr>
        </p:nvSpPr>
        <p:spPr>
          <a:xfrm>
            <a:off x="4645026" y="5410200"/>
            <a:ext cx="4041776" cy="762000"/>
          </a:xfrm>
          <a:prstGeom prst="rect">
            <a:avLst/>
          </a:prstGeom>
          <a:solidFill>
            <a:schemeClr val="accent1"/>
          </a:solidFill>
          <a:ln w="9652">
            <a:solidFill>
              <a:schemeClr val="accent1"/>
            </a:solidFill>
            <a:miter lim="800000"/>
          </a:ln>
        </p:spPr>
        <p:txBody>
          <a:bodyPr anchor="ctr"/>
          <a:lstStyle/>
          <a:p>
            <a:pPr marL="0" indent="0">
              <a:buClrTx/>
              <a:buSzTx/>
              <a:buNone/>
              <a:defRPr sz="2400">
                <a:solidFill>
                  <a:srgbClr val="FFFFFF"/>
                </a:solidFill>
              </a:defRPr>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gradFill flip="none" rotWithShape="1">
          <a:gsLst>
            <a:gs pos="0">
              <a:srgbClr val="B1B1B1"/>
            </a:gs>
            <a:gs pos="40000">
              <a:srgbClr val="9E9E9E"/>
            </a:gs>
            <a:gs pos="100000">
              <a:srgbClr val="000000"/>
            </a:gs>
          </a:gsLst>
          <a:path path="circle">
            <a:fillToRect l="50000" t="50000" r="50000" b="50000"/>
          </a:path>
        </a:gradFill>
      </p:bgPr>
    </p:bg>
    <p:spTree>
      <p:nvGrpSpPr>
        <p:cNvPr id="1" name=""/>
        <p:cNvGrpSpPr/>
        <p:nvPr/>
      </p:nvGrpSpPr>
      <p:grpSpPr>
        <a:xfrm>
          <a:off x="0" y="0"/>
          <a:ext cx="0" cy="0"/>
          <a:chOff x="0" y="0"/>
          <a:chExt cx="0" cy="0"/>
        </a:xfrm>
      </p:grpSpPr>
      <p:sp>
        <p:nvSpPr>
          <p:cNvPr id="69" name="Title Text"/>
          <p:cNvSpPr txBox="1"/>
          <p:nvPr>
            <p:ph type="title"/>
          </p:nvPr>
        </p:nvSpPr>
        <p:spPr>
          <a:prstGeom prst="rect">
            <a:avLst/>
          </a:prstGeom>
        </p:spPr>
        <p:txBody>
          <a:bodyPr/>
          <a:lstStyle>
            <a:lvl1pPr>
              <a:defRPr>
                <a:solidFill>
                  <a:srgbClr val="DEF5FA"/>
                </a:solidFill>
              </a:defRPr>
            </a:lvl1pPr>
          </a:lstStyle>
          <a:p>
            <a:pPr/>
            <a:r>
              <a:t>Title Text</a:t>
            </a:r>
          </a:p>
        </p:txBody>
      </p:sp>
      <p:sp>
        <p:nvSpPr>
          <p:cNvPr id="70"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84" name="Title Text"/>
          <p:cNvSpPr txBox="1"/>
          <p:nvPr>
            <p:ph type="title"/>
          </p:nvPr>
        </p:nvSpPr>
        <p:spPr>
          <a:xfrm>
            <a:off x="914400" y="4876800"/>
            <a:ext cx="7481776" cy="457200"/>
          </a:xfrm>
          <a:prstGeom prst="rect">
            <a:avLst/>
          </a:prstGeom>
        </p:spPr>
        <p:txBody>
          <a:bodyPr anchor="t"/>
          <a:lstStyle>
            <a:lvl1pPr algn="r">
              <a:defRPr b="0" sz="2500">
                <a:solidFill>
                  <a:schemeClr val="accent1"/>
                </a:solidFill>
              </a:defRPr>
            </a:lvl1pPr>
          </a:lstStyle>
          <a:p>
            <a:pPr>
              <a:defRPr>
                <a:effectLst/>
              </a:defRPr>
            </a:pPr>
            <a:r>
              <a:t>Title Text</a:t>
            </a:r>
          </a:p>
        </p:txBody>
      </p:sp>
      <p:sp>
        <p:nvSpPr>
          <p:cNvPr id="85" name="Body Level One…"/>
          <p:cNvSpPr txBox="1"/>
          <p:nvPr>
            <p:ph type="body" sz="quarter" idx="1"/>
          </p:nvPr>
        </p:nvSpPr>
        <p:spPr>
          <a:xfrm>
            <a:off x="4419600" y="5355101"/>
            <a:ext cx="3974592" cy="914401"/>
          </a:xfrm>
          <a:prstGeom prst="rect">
            <a:avLst/>
          </a:prstGeom>
        </p:spPr>
        <p:txBody>
          <a:bodyPr/>
          <a:lstStyle>
            <a:lvl1pPr marL="0" indent="0" algn="r">
              <a:buClrTx/>
              <a:buSzTx/>
              <a:buNone/>
              <a:defRPr sz="1600"/>
            </a:lvl1pPr>
            <a:lvl2pPr marL="0" indent="393191" algn="r">
              <a:buClrTx/>
              <a:buSzTx/>
              <a:buNone/>
              <a:defRPr sz="1600"/>
            </a:lvl2pPr>
            <a:lvl3pPr marL="0" indent="630936" algn="r">
              <a:buClrTx/>
              <a:buSzTx/>
              <a:buNone/>
              <a:defRPr sz="1600"/>
            </a:lvl3pPr>
            <a:lvl4pPr marL="0" indent="914400" algn="r">
              <a:buClrTx/>
              <a:buSzTx/>
              <a:buNone/>
              <a:defRPr sz="1600"/>
            </a:lvl4pPr>
            <a:lvl5pPr marL="0" indent="1143000" algn="r">
              <a:buClrTx/>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gradFill flip="none" rotWithShape="1">
          <a:gsLst>
            <a:gs pos="0">
              <a:srgbClr val="B1B1B1"/>
            </a:gs>
            <a:gs pos="40000">
              <a:srgbClr val="9E9E9E"/>
            </a:gs>
            <a:gs pos="100000">
              <a:srgbClr val="000000"/>
            </a:gs>
          </a:gsLst>
          <a:path path="circle">
            <a:fillToRect l="50000" t="50000" r="50000" b="50000"/>
          </a:path>
        </a:gradFill>
      </p:bgPr>
    </p:bg>
    <p:spTree>
      <p:nvGrpSpPr>
        <p:cNvPr id="1" name=""/>
        <p:cNvGrpSpPr/>
        <p:nvPr/>
      </p:nvGrpSpPr>
      <p:grpSpPr>
        <a:xfrm>
          <a:off x="0" y="0"/>
          <a:ext cx="0" cy="0"/>
          <a:chOff x="0" y="0"/>
          <a:chExt cx="0" cy="0"/>
        </a:xfrm>
      </p:grpSpPr>
      <p:sp>
        <p:nvSpPr>
          <p:cNvPr id="93" name="Body Level One…"/>
          <p:cNvSpPr txBox="1"/>
          <p:nvPr>
            <p:ph type="body" sz="quarter" idx="1"/>
          </p:nvPr>
        </p:nvSpPr>
        <p:spPr>
          <a:xfrm>
            <a:off x="1141231" y="5443401"/>
            <a:ext cx="7162801" cy="648233"/>
          </a:xfrm>
          <a:prstGeom prst="rect">
            <a:avLst/>
          </a:prstGeom>
        </p:spPr>
        <p:txBody>
          <a:bodyPr lIns="0" tIns="0" rIns="0" bIns="0"/>
          <a:lstStyle>
            <a:lvl1pPr marL="0" marR="18288" indent="0" algn="r">
              <a:buClrTx/>
              <a:buSzTx/>
              <a:buNone/>
              <a:defRPr sz="1400">
                <a:solidFill>
                  <a:srgbClr val="FFFFFF"/>
                </a:solidFill>
              </a:defRPr>
            </a:lvl1pPr>
            <a:lvl2pPr marL="659891" marR="18288" indent="-266700" algn="r">
              <a:buClrTx/>
              <a:defRPr sz="1400">
                <a:solidFill>
                  <a:srgbClr val="FFFFFF"/>
                </a:solidFill>
              </a:defRPr>
            </a:lvl2pPr>
            <a:lvl3pPr marL="950975" marR="18288" indent="-320039" algn="r">
              <a:buClrTx/>
              <a:defRPr sz="1400">
                <a:solidFill>
                  <a:srgbClr val="FFFFFF"/>
                </a:solidFill>
              </a:defRPr>
            </a:lvl3pPr>
            <a:lvl4pPr marL="1270000" marR="18288" indent="-355600" algn="r">
              <a:buClrTx/>
              <a:defRPr sz="1400">
                <a:solidFill>
                  <a:srgbClr val="FFFFFF"/>
                </a:solidFill>
              </a:defRPr>
            </a:lvl4pPr>
            <a:lvl5pPr marL="1498600" marR="18288" indent="-355600" algn="r">
              <a:buClrTx/>
              <a:defRPr sz="1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Picture Placeholder 2"/>
          <p:cNvSpPr/>
          <p:nvPr>
            <p:ph type="pic" idx="21"/>
          </p:nvPr>
        </p:nvSpPr>
        <p:spPr>
          <a:xfrm>
            <a:off x="228600" y="189967"/>
            <a:ext cx="8686800" cy="4389122"/>
          </a:xfrm>
          <a:prstGeom prst="rect">
            <a:avLst/>
          </a:prstGeom>
          <a:ln w="9525">
            <a:solidFill>
              <a:srgbClr val="000000"/>
            </a:solidFill>
            <a:round/>
          </a:ln>
        </p:spPr>
        <p:txBody>
          <a:bodyPr lIns="91439" rIns="91439">
            <a:noAutofit/>
          </a:bodyPr>
          <a:lstStyle/>
          <a:p>
            <a:pPr/>
          </a:p>
        </p:txBody>
      </p:sp>
      <p:sp>
        <p:nvSpPr>
          <p:cNvPr id="95" name="Title Text"/>
          <p:cNvSpPr txBox="1"/>
          <p:nvPr>
            <p:ph type="title"/>
          </p:nvPr>
        </p:nvSpPr>
        <p:spPr>
          <a:xfrm>
            <a:off x="228600" y="4865122"/>
            <a:ext cx="8075432" cy="562673"/>
          </a:xfrm>
          <a:prstGeom prst="rect">
            <a:avLst/>
          </a:prstGeom>
        </p:spPr>
        <p:txBody>
          <a:bodyPr anchor="t"/>
          <a:lstStyle>
            <a:lvl1pPr algn="r">
              <a:defRPr b="0" sz="3000">
                <a:solidFill>
                  <a:schemeClr val="accent1"/>
                </a:solidFill>
                <a:effectLst>
                  <a:outerShdw sx="100000" sy="100000" kx="0" ky="0" algn="b" rotWithShape="0" blurRad="50800" dist="25000" dir="5400000">
                    <a:srgbClr val="000000">
                      <a:alpha val="45000"/>
                    </a:srgbClr>
                  </a:outerShdw>
                </a:effectLst>
              </a:defRPr>
            </a:lvl1pPr>
          </a:lstStyle>
          <a:p>
            <a:pPr/>
            <a:r>
              <a:t>Title Text</a:t>
            </a:r>
          </a:p>
        </p:txBody>
      </p:sp>
      <p:sp>
        <p:nvSpPr>
          <p:cNvPr id="96" name="Chevron 11"/>
          <p:cNvSpPr/>
          <p:nvPr/>
        </p:nvSpPr>
        <p:spPr>
          <a:xfrm>
            <a:off x="8664112" y="4988440"/>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sx="100000" sy="100000" kx="0" ky="0" algn="b" rotWithShape="0" blurRad="50800" dist="25400" dir="5400000">
              <a:srgbClr val="000000">
                <a:alpha val="46000"/>
              </a:srgbClr>
            </a:outerShdw>
          </a:effectLst>
        </p:spPr>
        <p:txBody>
          <a:bodyPr lIns="45719" rIns="45719" anchor="ctr"/>
          <a:lstStyle/>
          <a:p>
            <a:pPr>
              <a:defRPr>
                <a:solidFill>
                  <a:srgbClr val="FFFFFF"/>
                </a:solidFill>
              </a:defRPr>
            </a:pPr>
          </a:p>
        </p:txBody>
      </p:sp>
      <p:sp>
        <p:nvSpPr>
          <p:cNvPr id="97" name="Chevron 12"/>
          <p:cNvSpPr/>
          <p:nvPr/>
        </p:nvSpPr>
        <p:spPr>
          <a:xfrm>
            <a:off x="8477695" y="4988440"/>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sx="100000" sy="100000" kx="0" ky="0" algn="b" rotWithShape="0" blurRad="50800" dist="25400" dir="5400000">
              <a:srgbClr val="000000">
                <a:alpha val="46000"/>
              </a:srgbClr>
            </a:outerShdw>
          </a:effectLst>
        </p:spPr>
        <p:txBody>
          <a:bodyPr lIns="45719" rIns="45719" anchor="ctr"/>
          <a:lstStyle/>
          <a:p>
            <a:pPr>
              <a:defRPr>
                <a:solidFill>
                  <a:srgbClr val="FFFFFF"/>
                </a:solidFill>
              </a:defRPr>
            </a:pPr>
          </a:p>
        </p:txBody>
      </p:sp>
      <p:sp>
        <p:nvSpPr>
          <p:cNvPr id="98"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Freeform 12"/>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p>
        </p:txBody>
      </p:sp>
      <p:sp>
        <p:nvSpPr>
          <p:cNvPr id="3" name="Freeform 11"/>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p>
        </p:txBody>
      </p:sp>
      <p:sp>
        <p:nvSpPr>
          <p:cNvPr id="4" name="Right Triangle 13"/>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defRPr>
            </a:pPr>
          </a:p>
        </p:txBody>
      </p:sp>
      <p:sp>
        <p:nvSpPr>
          <p:cNvPr id="5" name="Straight Connector 14"/>
          <p:cNvSpPr/>
          <p:nvPr/>
        </p:nvSpPr>
        <p:spPr>
          <a:xfrm>
            <a:off x="-9238" y="5787737"/>
            <a:ext cx="3405511" cy="1084384"/>
          </a:xfrm>
          <a:prstGeom prst="line">
            <a:avLst/>
          </a:prstGeom>
          <a:ln w="12065">
            <a:solidFill>
              <a:srgbClr val="5699AD"/>
            </a:solidFill>
            <a:miter/>
          </a:ln>
        </p:spPr>
        <p:txBody>
          <a:bodyPr lIns="45719" rIns="45719"/>
          <a:lstStyle/>
          <a:p>
            <a:pPr/>
          </a:p>
        </p:txBody>
      </p:sp>
      <p:sp>
        <p:nvSpPr>
          <p:cNvPr id="6" name="Body Level One…"/>
          <p:cNvSpPr txBox="1"/>
          <p:nvPr>
            <p:ph type="body" idx="1"/>
          </p:nvPr>
        </p:nvSpPr>
        <p:spPr>
          <a:xfrm>
            <a:off x="457200" y="1481327"/>
            <a:ext cx="8229600" cy="45259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8" name="Slide Number"/>
          <p:cNvSpPr txBox="1"/>
          <p:nvPr>
            <p:ph type="sldNum" sz="quarter" idx="2"/>
          </p:nvPr>
        </p:nvSpPr>
        <p:spPr>
          <a:xfrm>
            <a:off x="8760932" y="6521737"/>
            <a:ext cx="252101" cy="251332"/>
          </a:xfrm>
          <a:prstGeom prst="rect">
            <a:avLst/>
          </a:prstGeom>
          <a:ln w="12700">
            <a:miter lim="400000"/>
          </a:ln>
        </p:spPr>
        <p:txBody>
          <a:bodyPr wrap="none" lIns="45719" rIns="45719" anchor="b">
            <a:spAutoFit/>
          </a:bodyPr>
          <a:lstStyle>
            <a:lvl1pPr algn="r">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1pPr>
      <a:lvl2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2pPr>
      <a:lvl3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3pPr>
      <a:lvl4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4pPr>
      <a:lvl5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5pPr>
      <a:lvl6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6pPr>
      <a:lvl7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7pPr>
      <a:lvl8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8pPr>
      <a:lvl9pPr marL="0" marR="0" indent="0" algn="l" defTabSz="914400" rtl="0" latinLnBrk="0">
        <a:lnSpc>
          <a:spcPct val="100000"/>
        </a:lnSpc>
        <a:spcBef>
          <a:spcPts val="0"/>
        </a:spcBef>
        <a:spcAft>
          <a:spcPts val="0"/>
        </a:spcAft>
        <a:buClrTx/>
        <a:buSzTx/>
        <a:buFontTx/>
        <a:buNone/>
        <a:tabLst/>
        <a:defRPr b="1" baseline="0" cap="none" i="0" spc="0" strike="noStrike" sz="4100" u="none">
          <a:solidFill>
            <a:srgbClr val="464646"/>
          </a:solidFill>
          <a:effectLst>
            <a:outerShdw sx="100000" sy="100000" kx="0" ky="0" algn="b" rotWithShape="0" blurRad="38100" dist="25400" dir="5400000">
              <a:srgbClr val="000000">
                <a:alpha val="25000"/>
              </a:srgbClr>
            </a:outerShdw>
          </a:effectLst>
          <a:uFillTx/>
          <a:latin typeface="+mn-lt"/>
          <a:ea typeface="+mn-ea"/>
          <a:cs typeface="+mn-cs"/>
          <a:sym typeface="Lucida Sans Unicode"/>
        </a:defRPr>
      </a:lvl9pPr>
    </p:titleStyle>
    <p:bodyStyle>
      <a:lvl1pPr marL="365759" marR="0" indent="-256031" algn="l" defTabSz="914400" rtl="0" latinLnBrk="0">
        <a:lnSpc>
          <a:spcPct val="100000"/>
        </a:lnSpc>
        <a:spcBef>
          <a:spcPts val="400"/>
        </a:spcBef>
        <a:spcAft>
          <a:spcPts val="0"/>
        </a:spcAft>
        <a:buClr>
          <a:schemeClr val="accent1"/>
        </a:buClr>
        <a:buSzPct val="68000"/>
        <a:buFontTx/>
        <a:buChar char=""/>
        <a:tabLst/>
        <a:defRPr b="0" baseline="0" cap="none" i="0" spc="0" strike="noStrike" sz="2700" u="none">
          <a:solidFill>
            <a:srgbClr val="000000"/>
          </a:solidFill>
          <a:uFillTx/>
          <a:latin typeface="+mn-lt"/>
          <a:ea typeface="+mn-ea"/>
          <a:cs typeface="+mn-cs"/>
          <a:sym typeface="Lucida Sans Unicode"/>
        </a:defRPr>
      </a:lvl1pPr>
      <a:lvl2pPr marL="661548" marR="0" indent="-268356"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2pPr>
      <a:lvl3pPr marL="924850" marR="0" indent="-293914"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3pPr>
      <a:lvl4pPr marL="1239252" marR="0" indent="-324852"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4pPr>
      <a:lvl5pPr marL="1485900" marR="0" indent="-342900"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5pPr>
      <a:lvl6pPr marL="1714500" marR="0" indent="-342900"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6pPr>
      <a:lvl7pPr marL="1985962" marR="0" indent="-385762"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7pPr>
      <a:lvl8pPr marL="2214562" marR="0" indent="-385762"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8pPr>
      <a:lvl9pPr marL="2443162" marR="0" indent="-385762"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solidFill>
            <a:srgbClr val="000000"/>
          </a:solidFill>
          <a:uFillTx/>
          <a:latin typeface="+mn-lt"/>
          <a:ea typeface="+mn-ea"/>
          <a:cs typeface="+mn-cs"/>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Lucida Sans Unicod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9.jpeg"/><Relationship Id="rId4" Type="http://schemas.openxmlformats.org/officeDocument/2006/relationships/image" Target="../media/image10.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ctrTitle"/>
          </p:nvPr>
        </p:nvSpPr>
        <p:spPr>
          <a:xfrm>
            <a:off x="539551" y="188639"/>
            <a:ext cx="6629401" cy="2155307"/>
          </a:xfrm>
          <a:prstGeom prst="rect">
            <a:avLst/>
          </a:prstGeom>
        </p:spPr>
        <p:txBody>
          <a:bodyPr/>
          <a:lstStyle/>
          <a:p>
            <a:pPr algn="ctr">
              <a:defRPr sz="2400">
                <a:solidFill>
                  <a:srgbClr val="FF0000"/>
                </a:solidFill>
                <a:latin typeface="Times New Roman"/>
                <a:ea typeface="Times New Roman"/>
                <a:cs typeface="Times New Roman"/>
                <a:sym typeface="Times New Roman"/>
              </a:defRPr>
            </a:pPr>
            <a:r>
              <a:t>INCIDENCE OF MANGO BACTERIAL BLACK SPOT DISEASE IN GHANA AND MATTERS ARISING</a:t>
            </a:r>
            <a:br/>
          </a:p>
        </p:txBody>
      </p:sp>
      <p:sp>
        <p:nvSpPr>
          <p:cNvPr id="108" name="Subtitle 2"/>
          <p:cNvSpPr txBox="1"/>
          <p:nvPr>
            <p:ph type="subTitle" sz="quarter" idx="1"/>
          </p:nvPr>
        </p:nvSpPr>
        <p:spPr>
          <a:xfrm>
            <a:off x="1187624" y="2924943"/>
            <a:ext cx="6553201" cy="864097"/>
          </a:xfrm>
          <a:prstGeom prst="rect">
            <a:avLst/>
          </a:prstGeom>
        </p:spPr>
        <p:txBody>
          <a:bodyPr/>
          <a:lstStyle/>
          <a:p>
            <a:pPr>
              <a:lnSpc>
                <a:spcPct val="90000"/>
              </a:lnSpc>
              <a:defRPr sz="2400">
                <a:latin typeface="Times New Roman"/>
                <a:ea typeface="Times New Roman"/>
                <a:cs typeface="Times New Roman"/>
                <a:sym typeface="Times New Roman"/>
              </a:defRPr>
            </a:pPr>
            <a:r>
              <a:t>JOSEPH O. HONGER (PhD)</a:t>
            </a:r>
          </a:p>
          <a:p>
            <a:pPr>
              <a:lnSpc>
                <a:spcPct val="90000"/>
              </a:lnSpc>
              <a:defRPr sz="2400">
                <a:latin typeface="Times New Roman"/>
                <a:ea typeface="Times New Roman"/>
                <a:cs typeface="Times New Roman"/>
                <a:sym typeface="Times New Roman"/>
              </a:defRPr>
            </a:pPr>
            <a:r>
              <a:t>UNIVERSITY OF GHANA</a:t>
            </a:r>
          </a:p>
        </p:txBody>
      </p:sp>
      <p:sp>
        <p:nvSpPr>
          <p:cNvPr id="109" name="TextBox 3"/>
          <p:cNvSpPr txBox="1"/>
          <p:nvPr/>
        </p:nvSpPr>
        <p:spPr>
          <a:xfrm>
            <a:off x="657280" y="5877271"/>
            <a:ext cx="3452972" cy="3114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solidFill>
                  <a:srgbClr val="FF0000"/>
                </a:solidFill>
                <a:latin typeface="Times New Roman"/>
                <a:ea typeface="Times New Roman"/>
                <a:cs typeface="Times New Roman"/>
                <a:sym typeface="Times New Roman"/>
              </a:defRPr>
            </a:lvl1pPr>
          </a:lstStyle>
          <a:p>
            <a:pPr/>
            <a:r>
              <a:t>MANGO WEEK CELEBRATION, 2022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2"/>
          <p:cNvSpPr txBox="1"/>
          <p:nvPr>
            <p:ph type="title"/>
          </p:nvPr>
        </p:nvSpPr>
        <p:spPr>
          <a:xfrm>
            <a:off x="395536" y="188639"/>
            <a:ext cx="8229601" cy="490068"/>
          </a:xfrm>
          <a:prstGeom prst="rect">
            <a:avLst/>
          </a:prstGeom>
        </p:spPr>
        <p:txBody>
          <a:bodyPr/>
          <a:lstStyle>
            <a:lvl1pPr algn="ctr">
              <a:defRPr sz="2000">
                <a:latin typeface="Times New Roman"/>
                <a:ea typeface="Times New Roman"/>
                <a:cs typeface="Times New Roman"/>
                <a:sym typeface="Times New Roman"/>
              </a:defRPr>
            </a:lvl1pPr>
          </a:lstStyle>
          <a:p>
            <a:pPr/>
            <a:r>
              <a:t>IMPACT OF BBS IN GHANA</a:t>
            </a:r>
          </a:p>
        </p:txBody>
      </p:sp>
      <p:pic>
        <p:nvPicPr>
          <p:cNvPr id="148" name="Picture 2" descr="Picture 2"/>
          <p:cNvPicPr>
            <a:picLocks noChangeAspect="1"/>
          </p:cNvPicPr>
          <p:nvPr/>
        </p:nvPicPr>
        <p:blipFill>
          <a:blip r:embed="rId2">
            <a:extLst/>
          </a:blip>
          <a:stretch>
            <a:fillRect/>
          </a:stretch>
        </p:blipFill>
        <p:spPr>
          <a:xfrm>
            <a:off x="683568" y="980728"/>
            <a:ext cx="3528393" cy="2793310"/>
          </a:xfrm>
          <a:prstGeom prst="rect">
            <a:avLst/>
          </a:prstGeom>
          <a:ln w="12700">
            <a:miter lim="400000"/>
          </a:ln>
        </p:spPr>
      </p:pic>
      <p:pic>
        <p:nvPicPr>
          <p:cNvPr id="149" name="Picture 4" descr="Picture 4"/>
          <p:cNvPicPr>
            <a:picLocks noChangeAspect="1"/>
          </p:cNvPicPr>
          <p:nvPr/>
        </p:nvPicPr>
        <p:blipFill>
          <a:blip r:embed="rId3">
            <a:extLst/>
          </a:blip>
          <a:stretch>
            <a:fillRect/>
          </a:stretch>
        </p:blipFill>
        <p:spPr>
          <a:xfrm>
            <a:off x="4255384" y="980728"/>
            <a:ext cx="3709169" cy="2785370"/>
          </a:xfrm>
          <a:prstGeom prst="rect">
            <a:avLst/>
          </a:prstGeom>
          <a:ln w="12700">
            <a:miter lim="400000"/>
          </a:ln>
        </p:spPr>
      </p:pic>
      <p:pic>
        <p:nvPicPr>
          <p:cNvPr id="150" name="Picture 5" descr="Picture 5"/>
          <p:cNvPicPr>
            <a:picLocks noChangeAspect="1"/>
          </p:cNvPicPr>
          <p:nvPr/>
        </p:nvPicPr>
        <p:blipFill>
          <a:blip r:embed="rId4">
            <a:extLst/>
          </a:blip>
          <a:stretch>
            <a:fillRect/>
          </a:stretch>
        </p:blipFill>
        <p:spPr>
          <a:xfrm>
            <a:off x="669865" y="3861048"/>
            <a:ext cx="3528393" cy="2575330"/>
          </a:xfrm>
          <a:prstGeom prst="rect">
            <a:avLst/>
          </a:prstGeom>
          <a:ln w="12700">
            <a:miter lim="400000"/>
          </a:ln>
        </p:spPr>
      </p:pic>
      <p:pic>
        <p:nvPicPr>
          <p:cNvPr id="151" name="Picture 6" descr="Picture 6"/>
          <p:cNvPicPr>
            <a:picLocks noChangeAspect="1"/>
          </p:cNvPicPr>
          <p:nvPr/>
        </p:nvPicPr>
        <p:blipFill>
          <a:blip r:embed="rId5">
            <a:extLst/>
          </a:blip>
          <a:stretch>
            <a:fillRect/>
          </a:stretch>
        </p:blipFill>
        <p:spPr>
          <a:xfrm>
            <a:off x="4260165" y="3862168"/>
            <a:ext cx="3704388" cy="2597840"/>
          </a:xfrm>
          <a:prstGeom prst="rect">
            <a:avLst/>
          </a:prstGeom>
          <a:ln w="12700">
            <a:miter lim="400000"/>
          </a:ln>
        </p:spPr>
      </p:pic>
      <p:sp>
        <p:nvSpPr>
          <p:cNvPr id="152" name="TextBox 4"/>
          <p:cNvSpPr txBox="1"/>
          <p:nvPr/>
        </p:nvSpPr>
        <p:spPr>
          <a:xfrm>
            <a:off x="1089327" y="580572"/>
            <a:ext cx="4579812"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0000"/>
                </a:solidFill>
                <a:latin typeface="Times New Roman"/>
                <a:ea typeface="Times New Roman"/>
                <a:cs typeface="Times New Roman"/>
                <a:sym typeface="Times New Roman"/>
              </a:defRPr>
            </a:lvl1pPr>
          </a:lstStyle>
          <a:p>
            <a:pPr/>
            <a:r>
              <a:t>Huge sums of money spent on educating farmers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Content Placeholder 1"/>
          <p:cNvSpPr txBox="1"/>
          <p:nvPr>
            <p:ph type="body" idx="1"/>
          </p:nvPr>
        </p:nvSpPr>
        <p:spPr>
          <a:xfrm>
            <a:off x="395536" y="1124744"/>
            <a:ext cx="8229601" cy="4525964"/>
          </a:xfrm>
          <a:prstGeom prst="rect">
            <a:avLst/>
          </a:prstGeom>
        </p:spPr>
        <p:txBody>
          <a:bodyPr/>
          <a:lstStyle/>
          <a:p>
            <a:pPr>
              <a:lnSpc>
                <a:spcPct val="90000"/>
              </a:lnSpc>
              <a:defRPr sz="2000">
                <a:solidFill>
                  <a:srgbClr val="FF0000"/>
                </a:solidFill>
                <a:latin typeface="Times New Roman"/>
                <a:ea typeface="Times New Roman"/>
                <a:cs typeface="Times New Roman"/>
                <a:sym typeface="Times New Roman"/>
              </a:defRPr>
            </a:pPr>
            <a:r>
              <a:t>Increased cost of production </a:t>
            </a:r>
          </a:p>
          <a:p>
            <a:pPr marL="0" indent="109728">
              <a:lnSpc>
                <a:spcPct val="90000"/>
              </a:lnSpc>
              <a:buSzTx/>
              <a:buFont typeface="Wingdings 3"/>
              <a:buNone/>
              <a:defRPr sz="2000">
                <a:latin typeface="Times New Roman"/>
                <a:ea typeface="Times New Roman"/>
                <a:cs typeface="Times New Roman"/>
                <a:sym typeface="Times New Roman"/>
              </a:defRPr>
            </a:pPr>
            <a:r>
              <a:t>      -Actigard @ GHS780 for 640 trees</a:t>
            </a:r>
          </a:p>
          <a:p>
            <a:pPr marL="0" indent="109728">
              <a:lnSpc>
                <a:spcPct val="90000"/>
              </a:lnSpc>
              <a:buSzTx/>
              <a:buFont typeface="Wingdings 3"/>
              <a:buNone/>
              <a:defRPr sz="2000">
                <a:latin typeface="Times New Roman"/>
                <a:ea typeface="Times New Roman"/>
                <a:cs typeface="Times New Roman"/>
                <a:sym typeface="Times New Roman"/>
              </a:defRPr>
            </a:pPr>
            <a:r>
              <a:t>      -Coprous Super at GHS 75 for 177 trees </a:t>
            </a:r>
          </a:p>
          <a:p>
            <a:pPr marL="0" indent="109728">
              <a:lnSpc>
                <a:spcPct val="90000"/>
              </a:lnSpc>
              <a:buSzTx/>
              <a:buFont typeface="Wingdings 3"/>
              <a:buNone/>
              <a:defRPr sz="2000">
                <a:latin typeface="Times New Roman"/>
                <a:ea typeface="Times New Roman"/>
                <a:cs typeface="Times New Roman"/>
                <a:sym typeface="Times New Roman"/>
              </a:defRPr>
            </a:pPr>
            <a:r>
              <a:t>       (Repeated applications needed at least 6 times per season)</a:t>
            </a:r>
          </a:p>
          <a:p>
            <a:pPr marL="0" indent="109728">
              <a:lnSpc>
                <a:spcPct val="90000"/>
              </a:lnSpc>
              <a:buSzTx/>
              <a:buFont typeface="Wingdings 3"/>
              <a:buNone/>
              <a:defRPr sz="2000">
                <a:latin typeface="Times New Roman"/>
                <a:ea typeface="Times New Roman"/>
                <a:cs typeface="Times New Roman"/>
                <a:sym typeface="Times New Roman"/>
              </a:defRPr>
            </a:pPr>
          </a:p>
          <a:p>
            <a:pPr>
              <a:lnSpc>
                <a:spcPct val="90000"/>
              </a:lnSpc>
              <a:defRPr sz="2000">
                <a:solidFill>
                  <a:srgbClr val="FF0000"/>
                </a:solidFill>
                <a:latin typeface="Times New Roman"/>
                <a:ea typeface="Times New Roman"/>
                <a:cs typeface="Times New Roman"/>
                <a:sym typeface="Times New Roman"/>
              </a:defRPr>
            </a:pPr>
            <a:r>
              <a:t>Massive reduction in number of marketable fruits</a:t>
            </a:r>
          </a:p>
          <a:p>
            <a:pPr marL="0" indent="109728">
              <a:lnSpc>
                <a:spcPct val="90000"/>
              </a:lnSpc>
              <a:buSzTx/>
              <a:buFont typeface="Wingdings 3"/>
              <a:buNone/>
              <a:defRPr sz="2000">
                <a:latin typeface="Times New Roman"/>
                <a:ea typeface="Times New Roman"/>
                <a:cs typeface="Times New Roman"/>
                <a:sym typeface="Times New Roman"/>
              </a:defRPr>
            </a:pPr>
            <a:r>
              <a:t>     -Percentage immature fruit drop     =10%</a:t>
            </a:r>
          </a:p>
          <a:p>
            <a:pPr marL="0" indent="109728">
              <a:lnSpc>
                <a:spcPct val="90000"/>
              </a:lnSpc>
              <a:buSzTx/>
              <a:buFont typeface="Wingdings 3"/>
              <a:buNone/>
              <a:defRPr sz="2000">
                <a:latin typeface="Times New Roman"/>
                <a:ea typeface="Times New Roman"/>
                <a:cs typeface="Times New Roman"/>
                <a:sym typeface="Times New Roman"/>
              </a:defRPr>
            </a:pPr>
            <a:r>
              <a:t>     -Percentage fruit drop near maturity=40</a:t>
            </a:r>
          </a:p>
          <a:p>
            <a:pPr marL="0" indent="109728">
              <a:lnSpc>
                <a:spcPct val="90000"/>
              </a:lnSpc>
              <a:buSzTx/>
              <a:buFont typeface="Wingdings 3"/>
              <a:buNone/>
              <a:defRPr sz="2000">
                <a:latin typeface="Times New Roman"/>
                <a:ea typeface="Times New Roman"/>
                <a:cs typeface="Times New Roman"/>
                <a:sym typeface="Times New Roman"/>
              </a:defRPr>
            </a:pPr>
            <a:r>
              <a:t>     - Percentage fruit drop after maturity=20</a:t>
            </a:r>
          </a:p>
          <a:p>
            <a:pPr marL="0" indent="109728">
              <a:lnSpc>
                <a:spcPct val="90000"/>
              </a:lnSpc>
              <a:buSzTx/>
              <a:buFont typeface="Wingdings 3"/>
              <a:buNone/>
              <a:defRPr sz="2000">
                <a:latin typeface="Times New Roman"/>
                <a:ea typeface="Times New Roman"/>
                <a:cs typeface="Times New Roman"/>
                <a:sym typeface="Times New Roman"/>
              </a:defRPr>
            </a:pPr>
            <a:r>
              <a:t>     - Blemished fruits at maturity     = 10-30%    </a:t>
            </a:r>
          </a:p>
          <a:p>
            <a:pPr marL="0" indent="109728">
              <a:lnSpc>
                <a:spcPct val="90000"/>
              </a:lnSpc>
              <a:buSzTx/>
              <a:buFont typeface="Wingdings 3"/>
              <a:buNone/>
              <a:defRPr sz="2000">
                <a:latin typeface="Times New Roman"/>
                <a:ea typeface="Times New Roman"/>
                <a:cs typeface="Times New Roman"/>
                <a:sym typeface="Times New Roman"/>
              </a:defRPr>
            </a:pPr>
            <a:r>
              <a:t>       </a:t>
            </a:r>
            <a:r>
              <a:rPr>
                <a:solidFill>
                  <a:srgbClr val="FF0000"/>
                </a:solidFill>
              </a:rPr>
              <a:t>(If the disease strikes you can potentially get 20% of your fruits that </a:t>
            </a:r>
            <a:endParaRPr>
              <a:solidFill>
                <a:srgbClr val="FF0000"/>
              </a:solidFill>
            </a:endParaRPr>
          </a:p>
          <a:p>
            <a:pPr marL="0" indent="109728">
              <a:lnSpc>
                <a:spcPct val="90000"/>
              </a:lnSpc>
              <a:buSzTx/>
              <a:buFont typeface="Wingdings 3"/>
              <a:buNone/>
              <a:defRPr sz="2000">
                <a:solidFill>
                  <a:srgbClr val="FF0000"/>
                </a:solidFill>
                <a:latin typeface="Times New Roman"/>
                <a:ea typeface="Times New Roman"/>
                <a:cs typeface="Times New Roman"/>
                <a:sym typeface="Times New Roman"/>
              </a:defRPr>
            </a:pPr>
            <a:r>
              <a:t>         developed to harvest)   </a:t>
            </a:r>
          </a:p>
          <a:p>
            <a:pPr marL="0" indent="109728">
              <a:lnSpc>
                <a:spcPct val="90000"/>
              </a:lnSpc>
              <a:buSzTx/>
              <a:buFont typeface="Wingdings 3"/>
              <a:buNone/>
              <a:defRPr sz="2000">
                <a:solidFill>
                  <a:srgbClr val="FF0000"/>
                </a:solidFill>
                <a:latin typeface="Times New Roman"/>
                <a:ea typeface="Times New Roman"/>
                <a:cs typeface="Times New Roman"/>
                <a:sym typeface="Times New Roman"/>
              </a:defRPr>
            </a:pPr>
            <a:r>
              <a:t> </a:t>
            </a:r>
          </a:p>
        </p:txBody>
      </p:sp>
      <p:sp>
        <p:nvSpPr>
          <p:cNvPr id="155" name="Title 2"/>
          <p:cNvSpPr txBox="1"/>
          <p:nvPr>
            <p:ph type="title"/>
          </p:nvPr>
        </p:nvSpPr>
        <p:spPr>
          <a:xfrm>
            <a:off x="457200" y="274638"/>
            <a:ext cx="8229600" cy="706091"/>
          </a:xfrm>
          <a:prstGeom prst="rect">
            <a:avLst/>
          </a:prstGeom>
        </p:spPr>
        <p:txBody>
          <a:bodyPr/>
          <a:lstStyle>
            <a:lvl1pPr algn="ctr">
              <a:defRPr sz="2000">
                <a:latin typeface="Times New Roman"/>
                <a:ea typeface="Times New Roman"/>
                <a:cs typeface="Times New Roman"/>
                <a:sym typeface="Times New Roman"/>
              </a:defRPr>
            </a:lvl1pPr>
          </a:lstStyle>
          <a:p>
            <a:pPr/>
            <a:r>
              <a:t>IMPACT OF BBS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Content Placeholder 1"/>
          <p:cNvSpPr txBox="1"/>
          <p:nvPr>
            <p:ph type="body" idx="1"/>
          </p:nvPr>
        </p:nvSpPr>
        <p:spPr>
          <a:xfrm>
            <a:off x="457200" y="1481328"/>
            <a:ext cx="8229600" cy="4525963"/>
          </a:xfrm>
          <a:prstGeom prst="rect">
            <a:avLst/>
          </a:prstGeom>
        </p:spPr>
        <p:txBody>
          <a:bodyPr/>
          <a:lstStyle/>
          <a:p>
            <a:pPr>
              <a:lnSpc>
                <a:spcPct val="90000"/>
              </a:lnSpc>
              <a:defRPr sz="1800">
                <a:solidFill>
                  <a:srgbClr val="FF0000"/>
                </a:solidFill>
                <a:latin typeface="Times New Roman"/>
                <a:ea typeface="Times New Roman"/>
                <a:cs typeface="Times New Roman"/>
                <a:sym typeface="Times New Roman"/>
              </a:defRPr>
            </a:pPr>
            <a:r>
              <a:t>Exposure of farmers to dangerous chemicals</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-Repeated use of copper based fungicides can be harmful</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-First time, an antibiotic was approved for use on mango</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-Mango farmers experimenting with antibiotics approved for treating    </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human disease</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-Experimenting with several actives which have no basis for bacterial </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control</a:t>
            </a:r>
            <a:endParaRPr sz="2400"/>
          </a:p>
          <a:p>
            <a:pPr marL="0" indent="109728">
              <a:lnSpc>
                <a:spcPct val="90000"/>
              </a:lnSpc>
              <a:buSzTx/>
              <a:buFont typeface="Wingdings 3"/>
              <a:buNone/>
              <a:defRPr sz="2000">
                <a:latin typeface="Times New Roman"/>
                <a:ea typeface="Times New Roman"/>
                <a:cs typeface="Times New Roman"/>
                <a:sym typeface="Times New Roman"/>
              </a:defRPr>
            </a:pPr>
          </a:p>
          <a:p>
            <a:pPr>
              <a:lnSpc>
                <a:spcPct val="90000"/>
              </a:lnSpc>
              <a:defRPr sz="1800">
                <a:solidFill>
                  <a:srgbClr val="FF0000"/>
                </a:solidFill>
                <a:latin typeface="Times New Roman"/>
                <a:ea typeface="Times New Roman"/>
                <a:cs typeface="Times New Roman"/>
                <a:sym typeface="Times New Roman"/>
              </a:defRPr>
            </a:pPr>
            <a:r>
              <a:t>Negative consequences for mango industry    </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-Some mango farms are being sold for residential buildings</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-Some farmers in the coastal savannah have stopped mango production in </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the major season</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-Some mango farms have been abandoned serving as a breeding place for the </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spread of infections</a:t>
            </a:r>
          </a:p>
        </p:txBody>
      </p:sp>
      <p:sp>
        <p:nvSpPr>
          <p:cNvPr id="158" name="Title 2"/>
          <p:cNvSpPr txBox="1"/>
          <p:nvPr>
            <p:ph type="title"/>
          </p:nvPr>
        </p:nvSpPr>
        <p:spPr>
          <a:xfrm>
            <a:off x="457200" y="274637"/>
            <a:ext cx="8229600" cy="634084"/>
          </a:xfrm>
          <a:prstGeom prst="rect">
            <a:avLst/>
          </a:prstGeom>
        </p:spPr>
        <p:txBody>
          <a:bodyPr/>
          <a:lstStyle>
            <a:lvl1pPr algn="ctr">
              <a:defRPr sz="2000">
                <a:latin typeface="Times New Roman"/>
                <a:ea typeface="Times New Roman"/>
                <a:cs typeface="Times New Roman"/>
                <a:sym typeface="Times New Roman"/>
              </a:defRPr>
            </a:lvl1pPr>
          </a:lstStyle>
          <a:p>
            <a:pPr/>
            <a:r>
              <a:t>IMPACT OF BBS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Content Placeholder 1"/>
          <p:cNvSpPr txBox="1"/>
          <p:nvPr>
            <p:ph type="body" idx="1"/>
          </p:nvPr>
        </p:nvSpPr>
        <p:spPr>
          <a:xfrm>
            <a:off x="457200" y="1481328"/>
            <a:ext cx="8229600" cy="4525963"/>
          </a:xfrm>
          <a:prstGeom prst="rect">
            <a:avLst/>
          </a:prstGeom>
        </p:spPr>
        <p:txBody>
          <a:bodyPr/>
          <a:lstStyle/>
          <a:p>
            <a:pPr>
              <a:defRPr sz="2000">
                <a:solidFill>
                  <a:srgbClr val="FF0000"/>
                </a:solidFill>
                <a:latin typeface="Times New Roman"/>
                <a:ea typeface="Times New Roman"/>
                <a:cs typeface="Times New Roman"/>
                <a:sym typeface="Times New Roman"/>
              </a:defRPr>
            </a:pPr>
            <a:r>
              <a:t>Explore alternative markets </a:t>
            </a:r>
          </a:p>
          <a:p>
            <a:pPr marL="0" indent="109728">
              <a:buSzTx/>
              <a:buFont typeface="Wingdings 3"/>
              <a:buNone/>
              <a:defRPr sz="2000">
                <a:latin typeface="Times New Roman"/>
                <a:ea typeface="Times New Roman"/>
                <a:cs typeface="Times New Roman"/>
                <a:sym typeface="Times New Roman"/>
              </a:defRPr>
            </a:pPr>
            <a:r>
              <a:t>     - Emerging markets for immature fruits. Take advantage to reduce the </a:t>
            </a:r>
          </a:p>
          <a:p>
            <a:pPr marL="0" indent="109728">
              <a:buSzTx/>
              <a:buFont typeface="Wingdings 3"/>
              <a:buNone/>
              <a:defRPr sz="2000">
                <a:latin typeface="Times New Roman"/>
                <a:ea typeface="Times New Roman"/>
                <a:cs typeface="Times New Roman"/>
                <a:sym typeface="Times New Roman"/>
              </a:defRPr>
            </a:pPr>
            <a:r>
              <a:t>         density of fruits on the tree</a:t>
            </a:r>
          </a:p>
          <a:p>
            <a:pPr marL="0" indent="109728">
              <a:buSzTx/>
              <a:buFont typeface="Wingdings 3"/>
              <a:buNone/>
              <a:defRPr sz="2000">
                <a:latin typeface="Times New Roman"/>
                <a:ea typeface="Times New Roman"/>
                <a:cs typeface="Times New Roman"/>
                <a:sym typeface="Times New Roman"/>
              </a:defRPr>
            </a:pPr>
            <a:r>
              <a:t>      - Do not allow the fruits to remain on the trees after reaching maturity</a:t>
            </a:r>
          </a:p>
          <a:p>
            <a:pPr marL="0" indent="109728">
              <a:buSzTx/>
              <a:buFont typeface="Wingdings 3"/>
              <a:buNone/>
              <a:defRPr sz="2000">
                <a:latin typeface="Times New Roman"/>
                <a:ea typeface="Times New Roman"/>
                <a:cs typeface="Times New Roman"/>
                <a:sym typeface="Times New Roman"/>
              </a:defRPr>
            </a:pPr>
          </a:p>
          <a:p>
            <a:pPr>
              <a:defRPr sz="2000">
                <a:solidFill>
                  <a:srgbClr val="FF0000"/>
                </a:solidFill>
                <a:latin typeface="Times New Roman"/>
                <a:ea typeface="Times New Roman"/>
                <a:cs typeface="Times New Roman"/>
                <a:sym typeface="Times New Roman"/>
              </a:defRPr>
            </a:pPr>
            <a:r>
              <a:t>Practice IPM</a:t>
            </a:r>
          </a:p>
          <a:p>
            <a:pPr marL="0" indent="109728">
              <a:buSzTx/>
              <a:buFont typeface="Wingdings 3"/>
              <a:buNone/>
              <a:defRPr sz="2000">
                <a:latin typeface="Times New Roman"/>
                <a:ea typeface="Times New Roman"/>
                <a:cs typeface="Times New Roman"/>
                <a:sym typeface="Times New Roman"/>
              </a:defRPr>
            </a:pPr>
            <a:r>
              <a:t>     - Do not allow weeds to overgrow in the field at any point in time</a:t>
            </a:r>
          </a:p>
          <a:p>
            <a:pPr marL="0" indent="109728">
              <a:buSzTx/>
              <a:buFont typeface="Wingdings 3"/>
              <a:buNone/>
              <a:defRPr sz="2000">
                <a:latin typeface="Times New Roman"/>
                <a:ea typeface="Times New Roman"/>
                <a:cs typeface="Times New Roman"/>
                <a:sym typeface="Times New Roman"/>
              </a:defRPr>
            </a:pPr>
            <a:r>
              <a:t>     - Control all insect types properly in the field from fruit set to maturity</a:t>
            </a:r>
          </a:p>
          <a:p>
            <a:pPr marL="0" indent="109728">
              <a:buSzTx/>
              <a:buFont typeface="Wingdings 3"/>
              <a:buNone/>
              <a:defRPr sz="2000">
                <a:latin typeface="Times New Roman"/>
                <a:ea typeface="Times New Roman"/>
                <a:cs typeface="Times New Roman"/>
                <a:sym typeface="Times New Roman"/>
              </a:defRPr>
            </a:pPr>
            <a:r>
              <a:t>     - If you induced flowering with Paclo only, include potassium foliar </a:t>
            </a:r>
          </a:p>
          <a:p>
            <a:pPr marL="0" indent="109728">
              <a:buSzTx/>
              <a:buFont typeface="Wingdings 3"/>
              <a:buNone/>
              <a:defRPr sz="2000">
                <a:latin typeface="Times New Roman"/>
                <a:ea typeface="Times New Roman"/>
                <a:cs typeface="Times New Roman"/>
                <a:sym typeface="Times New Roman"/>
              </a:defRPr>
            </a:pPr>
            <a:r>
              <a:t>        fertiliser in your pesticide application schedule</a:t>
            </a:r>
          </a:p>
          <a:p>
            <a:pPr marL="0" indent="109728">
              <a:buSzTx/>
              <a:buFont typeface="Wingdings 3"/>
              <a:buNone/>
              <a:defRPr sz="2000">
                <a:latin typeface="Times New Roman"/>
                <a:ea typeface="Times New Roman"/>
                <a:cs typeface="Times New Roman"/>
                <a:sym typeface="Times New Roman"/>
              </a:defRPr>
            </a:pPr>
            <a:r>
              <a:t>      - Apply Actigard+Coprous super  in a preferable, 2 weeks intervals </a:t>
            </a:r>
          </a:p>
          <a:p>
            <a:pPr marL="0" indent="109728">
              <a:buSzTx/>
              <a:buFont typeface="Wingdings 3"/>
              <a:buNone/>
              <a:defRPr sz="2000">
                <a:latin typeface="Times New Roman"/>
                <a:ea typeface="Times New Roman"/>
                <a:cs typeface="Times New Roman"/>
                <a:sym typeface="Times New Roman"/>
              </a:defRPr>
            </a:pPr>
            <a:r>
              <a:t>          beginning from flower initiation </a:t>
            </a:r>
          </a:p>
        </p:txBody>
      </p:sp>
      <p:sp>
        <p:nvSpPr>
          <p:cNvPr id="161" name="Title 2"/>
          <p:cNvSpPr txBox="1"/>
          <p:nvPr>
            <p:ph type="title"/>
          </p:nvPr>
        </p:nvSpPr>
        <p:spPr>
          <a:xfrm>
            <a:off x="457200" y="274638"/>
            <a:ext cx="8229600" cy="490067"/>
          </a:xfrm>
          <a:prstGeom prst="rect">
            <a:avLst/>
          </a:prstGeom>
        </p:spPr>
        <p:txBody>
          <a:bodyPr/>
          <a:lstStyle>
            <a:lvl1pPr algn="ctr">
              <a:defRPr sz="2000">
                <a:latin typeface="Times New Roman"/>
                <a:ea typeface="Times New Roman"/>
                <a:cs typeface="Times New Roman"/>
                <a:sym typeface="Times New Roman"/>
              </a:defRPr>
            </a:lvl1pPr>
          </a:lstStyle>
          <a:p>
            <a:pPr/>
            <a:r>
              <a:t>WAY FORWARD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Content Placeholder 1"/>
          <p:cNvSpPr txBox="1"/>
          <p:nvPr>
            <p:ph type="body" idx="1"/>
          </p:nvPr>
        </p:nvSpPr>
        <p:spPr>
          <a:xfrm>
            <a:off x="457200" y="1481328"/>
            <a:ext cx="8229600" cy="4525963"/>
          </a:xfrm>
          <a:prstGeom prst="rect">
            <a:avLst/>
          </a:prstGeom>
        </p:spPr>
        <p:txBody>
          <a:bodyPr/>
          <a:lstStyle/>
          <a:p>
            <a:pPr>
              <a:defRPr sz="1800">
                <a:solidFill>
                  <a:srgbClr val="FF0000"/>
                </a:solidFill>
                <a:latin typeface="Times New Roman"/>
                <a:ea typeface="Times New Roman"/>
                <a:cs typeface="Times New Roman"/>
                <a:sym typeface="Times New Roman"/>
              </a:defRPr>
            </a:pPr>
            <a:r>
              <a:t>Seek information from the right sources</a:t>
            </a:r>
            <a:endParaRPr sz="2400"/>
          </a:p>
          <a:p>
            <a:pPr marL="0" indent="109728">
              <a:buSzTx/>
              <a:buFont typeface="Wingdings 3"/>
              <a:buNone/>
              <a:defRPr sz="1800">
                <a:latin typeface="Times New Roman"/>
                <a:ea typeface="Times New Roman"/>
                <a:cs typeface="Times New Roman"/>
                <a:sym typeface="Times New Roman"/>
              </a:defRPr>
            </a:pPr>
            <a:r>
              <a:t>     -talk to plant pathologists with knowledge of bacterial diseases</a:t>
            </a:r>
            <a:endParaRPr sz="2400"/>
          </a:p>
          <a:p>
            <a:pPr marL="0" indent="109728">
              <a:buSzTx/>
              <a:buFont typeface="Wingdings 3"/>
              <a:buNone/>
              <a:defRPr sz="1800">
                <a:latin typeface="Times New Roman"/>
                <a:ea typeface="Times New Roman"/>
                <a:cs typeface="Times New Roman"/>
                <a:sym typeface="Times New Roman"/>
              </a:defRPr>
            </a:pPr>
            <a:r>
              <a:t>     - Consult relevant and current publications on the disease</a:t>
            </a:r>
            <a:endParaRPr sz="2400"/>
          </a:p>
          <a:p>
            <a:pPr marL="0" indent="109728">
              <a:buSzTx/>
              <a:buFont typeface="Wingdings 3"/>
              <a:buNone/>
              <a:defRPr sz="1800">
                <a:latin typeface="Times New Roman"/>
                <a:ea typeface="Times New Roman"/>
                <a:cs typeface="Times New Roman"/>
                <a:sym typeface="Times New Roman"/>
              </a:defRPr>
            </a:pPr>
            <a:r>
              <a:t>          </a:t>
            </a:r>
            <a:r>
              <a:rPr>
                <a:solidFill>
                  <a:srgbClr val="0070C0"/>
                </a:solidFill>
              </a:rPr>
              <a:t>-Note; the disease epidemiology is not as simple as that caused by a fungus</a:t>
            </a:r>
            <a:endParaRPr sz="2400"/>
          </a:p>
          <a:p>
            <a:pPr marL="0" indent="109728">
              <a:buSzTx/>
              <a:buFont typeface="Wingdings 3"/>
              <a:buNone/>
              <a:defRPr sz="2000">
                <a:solidFill>
                  <a:srgbClr val="0070C0"/>
                </a:solidFill>
                <a:latin typeface="Times New Roman"/>
                <a:ea typeface="Times New Roman"/>
                <a:cs typeface="Times New Roman"/>
                <a:sym typeface="Times New Roman"/>
              </a:defRPr>
            </a:pPr>
          </a:p>
          <a:p>
            <a:pPr>
              <a:defRPr sz="1800">
                <a:solidFill>
                  <a:srgbClr val="FF0000"/>
                </a:solidFill>
                <a:latin typeface="Times New Roman"/>
                <a:ea typeface="Times New Roman"/>
                <a:cs typeface="Times New Roman"/>
                <a:sym typeface="Times New Roman"/>
              </a:defRPr>
            </a:pPr>
            <a:r>
              <a:t>Protect yourself and workers from excessive use of Pesticides   </a:t>
            </a:r>
            <a:endParaRPr sz="2400"/>
          </a:p>
          <a:p>
            <a:pPr marL="0" indent="109728">
              <a:buSzTx/>
              <a:buFont typeface="Wingdings 3"/>
              <a:buNone/>
              <a:defRPr sz="1800">
                <a:latin typeface="Times New Roman"/>
                <a:ea typeface="Times New Roman"/>
                <a:cs typeface="Times New Roman"/>
                <a:sym typeface="Times New Roman"/>
              </a:defRPr>
            </a:pPr>
            <a:r>
              <a:t>     -though copper is allowed in organic production systems, it is equally as </a:t>
            </a:r>
            <a:endParaRPr sz="2400"/>
          </a:p>
          <a:p>
            <a:pPr marL="0" indent="109728">
              <a:buSzTx/>
              <a:buFont typeface="Wingdings 3"/>
              <a:buNone/>
              <a:defRPr sz="1800">
                <a:latin typeface="Times New Roman"/>
                <a:ea typeface="Times New Roman"/>
                <a:cs typeface="Times New Roman"/>
                <a:sym typeface="Times New Roman"/>
              </a:defRPr>
            </a:pPr>
            <a:r>
              <a:t>        dangerous as other active ingredients</a:t>
            </a:r>
            <a:endParaRPr sz="2400"/>
          </a:p>
          <a:p>
            <a:pPr marL="0" indent="109728">
              <a:buSzTx/>
              <a:buFont typeface="Wingdings 3"/>
              <a:buNone/>
              <a:defRPr sz="2000">
                <a:latin typeface="Times New Roman"/>
                <a:ea typeface="Times New Roman"/>
                <a:cs typeface="Times New Roman"/>
                <a:sym typeface="Times New Roman"/>
              </a:defRPr>
            </a:pPr>
          </a:p>
          <a:p>
            <a:pPr>
              <a:defRPr sz="1800">
                <a:solidFill>
                  <a:srgbClr val="FF0000"/>
                </a:solidFill>
                <a:latin typeface="Times New Roman"/>
                <a:ea typeface="Times New Roman"/>
                <a:cs typeface="Times New Roman"/>
                <a:sym typeface="Times New Roman"/>
              </a:defRPr>
            </a:pPr>
            <a:r>
              <a:t>Brace yourself for any eventualities</a:t>
            </a:r>
            <a:endParaRPr sz="2400"/>
          </a:p>
          <a:p>
            <a:pPr marL="0" indent="109728">
              <a:buSzTx/>
              <a:buFont typeface="Wingdings 3"/>
              <a:buNone/>
              <a:defRPr sz="1800">
                <a:latin typeface="Times New Roman"/>
                <a:ea typeface="Times New Roman"/>
                <a:cs typeface="Times New Roman"/>
                <a:sym typeface="Times New Roman"/>
              </a:defRPr>
            </a:pPr>
            <a:r>
              <a:t>    - Irrespective of the control measure you will institute, you are likely to </a:t>
            </a:r>
            <a:endParaRPr sz="2400"/>
          </a:p>
          <a:p>
            <a:pPr marL="0" indent="109728">
              <a:buSzTx/>
              <a:buFont typeface="Wingdings 3"/>
              <a:buNone/>
              <a:defRPr sz="1800">
                <a:latin typeface="Times New Roman"/>
                <a:ea typeface="Times New Roman"/>
                <a:cs typeface="Times New Roman"/>
                <a:sym typeface="Times New Roman"/>
              </a:defRPr>
            </a:pPr>
            <a:r>
              <a:t>       lose some of your fruits. Therefore be moderate in your expectations   </a:t>
            </a:r>
            <a:endParaRPr sz="2400"/>
          </a:p>
          <a:p>
            <a:pPr marL="0" indent="109728">
              <a:buSzTx/>
              <a:buFont typeface="Wingdings 3"/>
              <a:buNone/>
              <a:defRPr sz="1800">
                <a:latin typeface="Times New Roman"/>
                <a:ea typeface="Times New Roman"/>
                <a:cs typeface="Times New Roman"/>
                <a:sym typeface="Times New Roman"/>
              </a:defRPr>
            </a:pPr>
            <a:r>
              <a:t>        when controlling BBS.</a:t>
            </a:r>
          </a:p>
        </p:txBody>
      </p:sp>
      <p:sp>
        <p:nvSpPr>
          <p:cNvPr id="164" name="Title 2"/>
          <p:cNvSpPr txBox="1"/>
          <p:nvPr>
            <p:ph type="title"/>
          </p:nvPr>
        </p:nvSpPr>
        <p:spPr>
          <a:xfrm>
            <a:off x="457200" y="274638"/>
            <a:ext cx="8229600" cy="850105"/>
          </a:xfrm>
          <a:prstGeom prst="rect">
            <a:avLst/>
          </a:prstGeom>
        </p:spPr>
        <p:txBody>
          <a:bodyPr/>
          <a:lstStyle>
            <a:lvl1pPr algn="ctr">
              <a:defRPr sz="2000">
                <a:latin typeface="Times New Roman"/>
                <a:ea typeface="Times New Roman"/>
                <a:cs typeface="Times New Roman"/>
                <a:sym typeface="Times New Roman"/>
              </a:defRPr>
            </a:lvl1pPr>
          </a:lstStyle>
          <a:p>
            <a:pPr/>
            <a:r>
              <a:t>WAY FORWARD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1"/>
          <p:cNvSpPr txBox="1"/>
          <p:nvPr>
            <p:ph type="ctrTitle"/>
          </p:nvPr>
        </p:nvSpPr>
        <p:spPr>
          <a:prstGeom prst="rect">
            <a:avLst/>
          </a:prstGeom>
        </p:spPr>
        <p:txBody>
          <a:bodyPr/>
          <a:lstStyle>
            <a:lvl1pPr>
              <a:defRPr sz="2800">
                <a:latin typeface="Times New Roman"/>
                <a:ea typeface="Times New Roman"/>
                <a:cs typeface="Times New Roman"/>
                <a:sym typeface="Times New Roman"/>
              </a:defRPr>
            </a:lvl1pPr>
          </a:lstStyle>
          <a:p>
            <a:pPr/>
            <a:r>
              <a:t>CONTROL OF MANGO BACTERIAL BLACK SPOT DISEASE IN GHANA</a:t>
            </a:r>
          </a:p>
        </p:txBody>
      </p:sp>
      <p:sp>
        <p:nvSpPr>
          <p:cNvPr id="167" name="Subtitle 2"/>
          <p:cNvSpPr txBox="1"/>
          <p:nvPr>
            <p:ph type="subTitle" sz="quarter" idx="1"/>
          </p:nvPr>
        </p:nvSpPr>
        <p:spPr>
          <a:prstGeom prst="rect">
            <a:avLst/>
          </a:prstGeom>
        </p:spPr>
        <p:txBody>
          <a:bodyPr/>
          <a:lstStyle>
            <a:lvl1pPr>
              <a:defRPr b="1" sz="2400">
                <a:solidFill>
                  <a:srgbClr val="FF0000"/>
                </a:solidFill>
                <a:latin typeface="Times New Roman"/>
                <a:ea typeface="Times New Roman"/>
                <a:cs typeface="Times New Roman"/>
                <a:sym typeface="Times New Roman"/>
              </a:defRPr>
            </a:lvl1pPr>
          </a:lstStyle>
          <a:p>
            <a:pPr/>
            <a:r>
              <a:t>THE SEARCH FOR THE MAGIC BULLET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Content Placeholder 1"/>
          <p:cNvSpPr txBox="1"/>
          <p:nvPr>
            <p:ph type="body" idx="1"/>
          </p:nvPr>
        </p:nvSpPr>
        <p:spPr>
          <a:xfrm>
            <a:off x="457200" y="1481328"/>
            <a:ext cx="8229600" cy="4525963"/>
          </a:xfrm>
          <a:prstGeom prst="rect">
            <a:avLst/>
          </a:prstGeom>
        </p:spPr>
        <p:txBody>
          <a:bodyPr/>
          <a:lstStyle/>
          <a:p>
            <a:pPr>
              <a:defRPr sz="2000">
                <a:latin typeface="Times New Roman"/>
                <a:ea typeface="Times New Roman"/>
                <a:cs typeface="Times New Roman"/>
                <a:sym typeface="Times New Roman"/>
              </a:defRPr>
            </a:pPr>
            <a:r>
              <a:t>Previously, bacterial diseases affecting tree crops are considered uncontrollable and control measures prescribed are thought to give the farmers a peace of mind</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Control of citrus canker was based on destroy and re-plant</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Now came the advent of antibiotics, with its attendant problems</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Current focus is on copper based fungicides </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Current information points to Copper + biostimulant (Acibenzolar-S-methyl) eg. Actigard</a:t>
            </a:r>
          </a:p>
        </p:txBody>
      </p:sp>
      <p:sp>
        <p:nvSpPr>
          <p:cNvPr id="170" name="Title 2"/>
          <p:cNvSpPr txBox="1"/>
          <p:nvPr>
            <p:ph type="title"/>
          </p:nvPr>
        </p:nvSpPr>
        <p:spPr>
          <a:prstGeom prst="rect">
            <a:avLst/>
          </a:prstGeom>
        </p:spPr>
        <p:txBody>
          <a:bodyPr/>
          <a:lstStyle>
            <a:lvl1pPr>
              <a:defRPr sz="2000">
                <a:latin typeface="Times New Roman"/>
                <a:ea typeface="Times New Roman"/>
                <a:cs typeface="Times New Roman"/>
                <a:sym typeface="Times New Roman"/>
              </a:defRPr>
            </a:lvl1pPr>
          </a:lstStyle>
          <a:p>
            <a:pPr/>
            <a:r>
              <a:t>IS MANGO BACTERIAL BLACK SPOT CONTROLLABLE?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Content Placeholder 1"/>
          <p:cNvSpPr txBox="1"/>
          <p:nvPr>
            <p:ph type="body" idx="1"/>
          </p:nvPr>
        </p:nvSpPr>
        <p:spPr>
          <a:xfrm>
            <a:off x="457200" y="1481328"/>
            <a:ext cx="8229600" cy="4525963"/>
          </a:xfrm>
          <a:prstGeom prst="rect">
            <a:avLst/>
          </a:prstGeom>
        </p:spPr>
        <p:txBody>
          <a:bodyPr/>
          <a:lstStyle/>
          <a:p>
            <a:pPr>
              <a:lnSpc>
                <a:spcPct val="90000"/>
              </a:lnSpc>
              <a:defRPr sz="1800">
                <a:latin typeface="Times New Roman"/>
                <a:ea typeface="Times New Roman"/>
                <a:cs typeface="Times New Roman"/>
                <a:sym typeface="Times New Roman"/>
              </a:defRPr>
            </a:pPr>
            <a:r>
              <a:t>On site experiments</a:t>
            </a:r>
            <a:endParaRPr sz="2400"/>
          </a:p>
          <a:p>
            <a:pPr marL="0" indent="109728">
              <a:lnSpc>
                <a:spcPct val="90000"/>
              </a:lnSpc>
              <a:buSzTx/>
              <a:buFont typeface="Wingdings 3"/>
              <a:buNone/>
              <a:defRPr sz="1800">
                <a:latin typeface="Times New Roman"/>
                <a:ea typeface="Times New Roman"/>
                <a:cs typeface="Times New Roman"/>
                <a:sym typeface="Times New Roman"/>
              </a:defRPr>
            </a:pPr>
            <a:r>
              <a:t>Copper based fungicides available in Ghana as at 2001at recommended rates were initially selected for laboratory evaluation:</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 Funguran</a:t>
            </a:r>
            <a:endParaRPr sz="2000"/>
          </a:p>
          <a:p>
            <a:pPr marL="0" indent="109728">
              <a:lnSpc>
                <a:spcPct val="90000"/>
              </a:lnSpc>
              <a:buSzTx/>
              <a:buFont typeface="Wingdings 3"/>
              <a:buNone/>
              <a:defRPr sz="1800">
                <a:latin typeface="Times New Roman"/>
                <a:ea typeface="Times New Roman"/>
                <a:cs typeface="Times New Roman"/>
                <a:sym typeface="Times New Roman"/>
              </a:defRPr>
            </a:pPr>
            <a:r>
              <a:t>          - Kocide</a:t>
            </a:r>
            <a:endParaRPr sz="2000"/>
          </a:p>
          <a:p>
            <a:pPr marL="0" indent="109728">
              <a:lnSpc>
                <a:spcPct val="90000"/>
              </a:lnSpc>
              <a:buSzTx/>
              <a:buFont typeface="Wingdings 3"/>
              <a:buNone/>
              <a:defRPr sz="1800">
                <a:latin typeface="Times New Roman"/>
                <a:ea typeface="Times New Roman"/>
                <a:cs typeface="Times New Roman"/>
                <a:sym typeface="Times New Roman"/>
              </a:defRPr>
            </a:pPr>
            <a:r>
              <a:t>          -Champion</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-Caldo</a:t>
            </a:r>
            <a:endParaRPr sz="2000"/>
          </a:p>
          <a:p>
            <a:pPr marL="0" indent="109728">
              <a:lnSpc>
                <a:spcPct val="90000"/>
              </a:lnSpc>
              <a:buSzTx/>
              <a:buFont typeface="Wingdings 3"/>
              <a:buNone/>
              <a:defRPr sz="1800">
                <a:latin typeface="Times New Roman"/>
                <a:ea typeface="Times New Roman"/>
                <a:cs typeface="Times New Roman"/>
                <a:sym typeface="Times New Roman"/>
              </a:defRPr>
            </a:pPr>
            <a:r>
              <a:t>All of these fungicides were promising as they prevented the bacteria from growing in plates</a:t>
            </a:r>
            <a:endParaRPr sz="2400"/>
          </a:p>
          <a:p>
            <a:pPr marL="0" indent="109728">
              <a:lnSpc>
                <a:spcPct val="90000"/>
              </a:lnSpc>
              <a:buSzTx/>
              <a:buFont typeface="Wingdings 3"/>
              <a:buNone/>
              <a:defRPr sz="2000">
                <a:latin typeface="Times New Roman"/>
                <a:ea typeface="Times New Roman"/>
                <a:cs typeface="Times New Roman"/>
                <a:sym typeface="Times New Roman"/>
              </a:defRPr>
            </a:pPr>
          </a:p>
          <a:p>
            <a:pPr>
              <a:lnSpc>
                <a:spcPct val="90000"/>
              </a:lnSpc>
              <a:defRPr sz="1800">
                <a:latin typeface="Times New Roman"/>
                <a:ea typeface="Times New Roman"/>
                <a:cs typeface="Times New Roman"/>
                <a:sym typeface="Times New Roman"/>
              </a:defRPr>
            </a:pPr>
            <a:r>
              <a:t>In the field trials, the results were not encouraging, with the number of healthy fruits at harvesting on the treated trees sometimes being less than what was obtained on the control (non-treatment) trees. </a:t>
            </a:r>
            <a:r>
              <a:rPr>
                <a:solidFill>
                  <a:srgbClr val="FF0000"/>
                </a:solidFill>
              </a:rPr>
              <a:t>At this point, farms that were not applying anything were getting more healthy fruits than those applying these fungicides.</a:t>
            </a:r>
          </a:p>
        </p:txBody>
      </p:sp>
      <p:sp>
        <p:nvSpPr>
          <p:cNvPr id="173" name="Title 2"/>
          <p:cNvSpPr txBox="1"/>
          <p:nvPr>
            <p:ph type="title"/>
          </p:nvPr>
        </p:nvSpPr>
        <p:spPr>
          <a:xfrm>
            <a:off x="457200" y="274637"/>
            <a:ext cx="8229600" cy="634084"/>
          </a:xfrm>
          <a:prstGeom prst="rect">
            <a:avLst/>
          </a:prstGeom>
        </p:spPr>
        <p:txBody>
          <a:bodyPr/>
          <a:lstStyle>
            <a:lvl1pPr>
              <a:defRPr sz="1900">
                <a:latin typeface="Times New Roman"/>
                <a:ea typeface="Times New Roman"/>
                <a:cs typeface="Times New Roman"/>
                <a:sym typeface="Times New Roman"/>
              </a:defRPr>
            </a:lvl1pPr>
          </a:lstStyle>
          <a:p>
            <a:pPr/>
            <a:r>
              <a:t>Field trials to develop effective control measure against BBS in Ghana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Content Placeholder 1"/>
          <p:cNvSpPr txBox="1"/>
          <p:nvPr>
            <p:ph type="body" idx="1"/>
          </p:nvPr>
        </p:nvSpPr>
        <p:spPr>
          <a:xfrm>
            <a:off x="323527" y="1052736"/>
            <a:ext cx="8229601" cy="4525964"/>
          </a:xfrm>
          <a:prstGeom prst="rect">
            <a:avLst/>
          </a:prstGeom>
        </p:spPr>
        <p:txBody>
          <a:bodyPr/>
          <a:lstStyle/>
          <a:p>
            <a:pPr>
              <a:defRPr sz="2000">
                <a:latin typeface="Times New Roman"/>
                <a:ea typeface="Times New Roman"/>
                <a:cs typeface="Times New Roman"/>
                <a:sym typeface="Times New Roman"/>
              </a:defRPr>
            </a:pPr>
            <a:r>
              <a:t>The next experiment involved two products (Oxolinic acid, a antibiotic) and Nordox, submitted to EPA for registration for the control of BBS.</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Oxolinic acid was evaluated to be used either as a protected spray or curative spray. In both instances, the product gave good results.</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Nordox, also applied at bi-weekly intervals gave good results.</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However, due to the fact that these trials were not repeated, it could not be vouched whether the same results could be obtained all the time</a:t>
            </a:r>
          </a:p>
          <a:p>
            <a:pPr marL="0" indent="109728">
              <a:buSzTx/>
              <a:buFont typeface="Wingdings 3"/>
              <a:buNone/>
              <a:defRPr sz="2000">
                <a:latin typeface="Times New Roman"/>
                <a:ea typeface="Times New Roman"/>
                <a:cs typeface="Times New Roman"/>
                <a:sym typeface="Times New Roman"/>
              </a:defRPr>
            </a:pPr>
            <a:r>
              <a:t>         -</a:t>
            </a:r>
            <a:r>
              <a:rPr>
                <a:solidFill>
                  <a:srgbClr val="FF0000"/>
                </a:solidFill>
              </a:rPr>
              <a:t>There was therefore the need to keep on searching for the ‘magic  </a:t>
            </a:r>
            <a:endParaRPr>
              <a:solidFill>
                <a:srgbClr val="FF0000"/>
              </a:solidFill>
            </a:endParaRPr>
          </a:p>
          <a:p>
            <a:pPr marL="0" indent="109728">
              <a:buSzTx/>
              <a:buFont typeface="Wingdings 3"/>
              <a:buNone/>
              <a:defRPr sz="2000">
                <a:solidFill>
                  <a:srgbClr val="FF0000"/>
                </a:solidFill>
                <a:latin typeface="Times New Roman"/>
                <a:ea typeface="Times New Roman"/>
                <a:cs typeface="Times New Roman"/>
                <a:sym typeface="Times New Roman"/>
              </a:defRPr>
            </a:pPr>
            <a:r>
              <a:t>            bullet’</a:t>
            </a:r>
          </a:p>
        </p:txBody>
      </p:sp>
      <p:sp>
        <p:nvSpPr>
          <p:cNvPr id="176" name="Title 2"/>
          <p:cNvSpPr txBox="1"/>
          <p:nvPr>
            <p:ph type="title"/>
          </p:nvPr>
        </p:nvSpPr>
        <p:spPr>
          <a:xfrm>
            <a:off x="457200" y="274638"/>
            <a:ext cx="8229600" cy="418059"/>
          </a:xfrm>
          <a:prstGeom prst="rect">
            <a:avLst/>
          </a:prstGeom>
        </p:spPr>
        <p:txBody>
          <a:bodyPr/>
          <a:lstStyle>
            <a:lvl1pPr algn="ctr">
              <a:defRPr b="0" sz="2000">
                <a:latin typeface="Times New Roman"/>
                <a:ea typeface="Times New Roman"/>
                <a:cs typeface="Times New Roman"/>
                <a:sym typeface="Times New Roman"/>
              </a:defRPr>
            </a:lvl1pPr>
          </a:lstStyle>
          <a:p>
            <a:pPr/>
            <a:r>
              <a:t>Field trials (Cont’d)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Content Placeholder 1"/>
          <p:cNvSpPr txBox="1"/>
          <p:nvPr>
            <p:ph type="body" idx="1"/>
          </p:nvPr>
        </p:nvSpPr>
        <p:spPr>
          <a:xfrm>
            <a:off x="539551" y="1196752"/>
            <a:ext cx="8229601" cy="4525963"/>
          </a:xfrm>
          <a:prstGeom prst="rect">
            <a:avLst/>
          </a:prstGeom>
        </p:spPr>
        <p:txBody>
          <a:bodyPr/>
          <a:lstStyle/>
          <a:p>
            <a:pPr>
              <a:defRPr sz="2000">
                <a:latin typeface="Times New Roman"/>
                <a:ea typeface="Times New Roman"/>
                <a:cs typeface="Times New Roman"/>
                <a:sym typeface="Times New Roman"/>
              </a:defRPr>
            </a:pPr>
            <a:r>
              <a:t>Literature review later showed that Copper oxychloride in combination with a plant bio-stimulant, known as acibenzolar-S-methyl was being used to effectively control BBS in some parts of Ghana.</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Two of the oxychlorides (Coprous super and Curenox) and the biostimulant, Bion, were acquired and evaluated in the field, with the help of MOAP of GIZ.</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The treatments were first evaluated in Lower Manya Krobo district after which they were repeated in the same farm and two other farms in the same area as well as farms in Sawla (Savannah region), and Wa (Upper west region).</a:t>
            </a:r>
          </a:p>
        </p:txBody>
      </p:sp>
      <p:sp>
        <p:nvSpPr>
          <p:cNvPr id="179" name="Title 2"/>
          <p:cNvSpPr txBox="1"/>
          <p:nvPr>
            <p:ph type="title"/>
          </p:nvPr>
        </p:nvSpPr>
        <p:spPr>
          <a:xfrm>
            <a:off x="457200" y="274638"/>
            <a:ext cx="8229600" cy="490067"/>
          </a:xfrm>
          <a:prstGeom prst="rect">
            <a:avLst/>
          </a:prstGeom>
        </p:spPr>
        <p:txBody>
          <a:bodyPr/>
          <a:lstStyle>
            <a:lvl1pPr algn="ctr">
              <a:defRPr b="0" sz="2000">
                <a:latin typeface="Times New Roman"/>
                <a:ea typeface="Times New Roman"/>
                <a:cs typeface="Times New Roman"/>
                <a:sym typeface="Times New Roman"/>
              </a:defRPr>
            </a:lvl1pPr>
          </a:lstStyle>
          <a:p>
            <a:pPr>
              <a:defRPr>
                <a:effectLst/>
              </a:defRPr>
            </a:pPr>
            <a:r>
              <a:t>The search for the magic bullet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itle 1"/>
          <p:cNvSpPr txBox="1"/>
          <p:nvPr>
            <p:ph type="title"/>
          </p:nvPr>
        </p:nvSpPr>
        <p:spPr>
          <a:xfrm>
            <a:off x="457200" y="273050"/>
            <a:ext cx="8229600" cy="563663"/>
          </a:xfrm>
          <a:prstGeom prst="rect">
            <a:avLst/>
          </a:prstGeom>
        </p:spPr>
        <p:txBody>
          <a:bodyPr/>
          <a:lstStyle>
            <a:lvl1pPr algn="ctr" defTabSz="877823">
              <a:defRPr sz="1919">
                <a:effectLst>
                  <a:outerShdw sx="100000" sy="100000" kx="0" ky="0" algn="b" rotWithShape="0" blurRad="36576" dist="24384" dir="5400000">
                    <a:srgbClr val="000000">
                      <a:alpha val="25000"/>
                    </a:srgbClr>
                  </a:outerShdw>
                </a:effectLst>
                <a:latin typeface="Times New Roman"/>
                <a:ea typeface="Times New Roman"/>
                <a:cs typeface="Times New Roman"/>
                <a:sym typeface="Times New Roman"/>
              </a:defRPr>
            </a:lvl1pPr>
          </a:lstStyle>
          <a:p>
            <a:pPr/>
            <a:r>
              <a:t>BBS- THE MOST DAMAGING DISEASE OF MANGO FRUITS IN GHANA</a:t>
            </a:r>
          </a:p>
        </p:txBody>
      </p:sp>
      <p:sp>
        <p:nvSpPr>
          <p:cNvPr id="112" name="Content Placeholder 4"/>
          <p:cNvSpPr txBox="1"/>
          <p:nvPr>
            <p:ph type="body" sz="half" idx="1"/>
          </p:nvPr>
        </p:nvSpPr>
        <p:spPr>
          <a:xfrm>
            <a:off x="457200" y="1444294"/>
            <a:ext cx="4040188" cy="4865026"/>
          </a:xfrm>
          <a:prstGeom prst="rect">
            <a:avLst/>
          </a:prstGeom>
          <a:noFill/>
          <a:ln w="12700">
            <a:noFill/>
            <a:miter lim="400000"/>
          </a:ln>
        </p:spPr>
        <p:txBody>
          <a:bodyPr anchor="t"/>
          <a:lstStyle/>
          <a:p>
            <a:pPr/>
          </a:p>
        </p:txBody>
      </p:sp>
      <p:pic>
        <p:nvPicPr>
          <p:cNvPr id="113" name="Picture 2" descr="Picture 2"/>
          <p:cNvPicPr>
            <a:picLocks noChangeAspect="1"/>
          </p:cNvPicPr>
          <p:nvPr/>
        </p:nvPicPr>
        <p:blipFill>
          <a:blip r:embed="rId2">
            <a:extLst/>
          </a:blip>
          <a:stretch>
            <a:fillRect/>
          </a:stretch>
        </p:blipFill>
        <p:spPr>
          <a:xfrm>
            <a:off x="5700890" y="1212285"/>
            <a:ext cx="2548994" cy="2555662"/>
          </a:xfrm>
          <a:prstGeom prst="rect">
            <a:avLst/>
          </a:prstGeom>
          <a:ln w="12700">
            <a:miter lim="400000"/>
          </a:ln>
        </p:spPr>
      </p:pic>
      <p:pic>
        <p:nvPicPr>
          <p:cNvPr id="114" name="Picture 4" descr="Picture 4"/>
          <p:cNvPicPr>
            <a:picLocks noChangeAspect="1"/>
          </p:cNvPicPr>
          <p:nvPr/>
        </p:nvPicPr>
        <p:blipFill>
          <a:blip r:embed="rId3">
            <a:extLst/>
          </a:blip>
          <a:stretch>
            <a:fillRect/>
          </a:stretch>
        </p:blipFill>
        <p:spPr>
          <a:xfrm>
            <a:off x="3347863" y="1277460"/>
            <a:ext cx="2172021" cy="2524790"/>
          </a:xfrm>
          <a:prstGeom prst="rect">
            <a:avLst/>
          </a:prstGeom>
          <a:ln w="12700">
            <a:miter lim="400000"/>
          </a:ln>
        </p:spPr>
      </p:pic>
      <p:pic>
        <p:nvPicPr>
          <p:cNvPr id="115" name="Picture 5" descr="Picture 5"/>
          <p:cNvPicPr>
            <a:picLocks noChangeAspect="1"/>
          </p:cNvPicPr>
          <p:nvPr/>
        </p:nvPicPr>
        <p:blipFill>
          <a:blip r:embed="rId4">
            <a:extLst/>
          </a:blip>
          <a:stretch>
            <a:fillRect/>
          </a:stretch>
        </p:blipFill>
        <p:spPr>
          <a:xfrm>
            <a:off x="611560" y="3933056"/>
            <a:ext cx="2520281" cy="2520281"/>
          </a:xfrm>
          <a:prstGeom prst="rect">
            <a:avLst/>
          </a:prstGeom>
          <a:ln w="12700">
            <a:miter lim="400000"/>
          </a:ln>
        </p:spPr>
      </p:pic>
      <p:pic>
        <p:nvPicPr>
          <p:cNvPr id="116" name="Picture 3" descr="Picture 3"/>
          <p:cNvPicPr>
            <a:picLocks noChangeAspect="1"/>
          </p:cNvPicPr>
          <p:nvPr/>
        </p:nvPicPr>
        <p:blipFill>
          <a:blip r:embed="rId5">
            <a:extLst/>
          </a:blip>
          <a:stretch>
            <a:fillRect/>
          </a:stretch>
        </p:blipFill>
        <p:spPr>
          <a:xfrm>
            <a:off x="611560" y="1233378"/>
            <a:ext cx="2580508" cy="2555663"/>
          </a:xfrm>
          <a:prstGeom prst="rect">
            <a:avLst/>
          </a:prstGeom>
          <a:ln w="12700">
            <a:miter lim="400000"/>
          </a:ln>
        </p:spPr>
      </p:pic>
      <p:pic>
        <p:nvPicPr>
          <p:cNvPr id="117" name="Picture 4" descr="Picture 4"/>
          <p:cNvPicPr>
            <a:picLocks noChangeAspect="1"/>
          </p:cNvPicPr>
          <p:nvPr/>
        </p:nvPicPr>
        <p:blipFill>
          <a:blip r:embed="rId6">
            <a:extLst/>
          </a:blip>
          <a:stretch>
            <a:fillRect/>
          </a:stretch>
        </p:blipFill>
        <p:spPr>
          <a:xfrm>
            <a:off x="3347863" y="3967327"/>
            <a:ext cx="2172021" cy="2514594"/>
          </a:xfrm>
          <a:prstGeom prst="rect">
            <a:avLst/>
          </a:prstGeom>
          <a:ln w="12700">
            <a:miter lim="400000"/>
          </a:ln>
        </p:spPr>
      </p:pic>
      <p:pic>
        <p:nvPicPr>
          <p:cNvPr id="118" name="Picture 5" descr="Picture 5"/>
          <p:cNvPicPr>
            <a:picLocks noChangeAspect="1"/>
          </p:cNvPicPr>
          <p:nvPr/>
        </p:nvPicPr>
        <p:blipFill>
          <a:blip r:embed="rId7">
            <a:extLst/>
          </a:blip>
          <a:stretch>
            <a:fillRect/>
          </a:stretch>
        </p:blipFill>
        <p:spPr>
          <a:xfrm>
            <a:off x="5690577" y="3967327"/>
            <a:ext cx="2559306" cy="246127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ontent Placeholder 1"/>
          <p:cNvSpPr txBox="1"/>
          <p:nvPr>
            <p:ph type="body" idx="1"/>
          </p:nvPr>
        </p:nvSpPr>
        <p:spPr>
          <a:xfrm>
            <a:off x="395536" y="1052736"/>
            <a:ext cx="8229601" cy="4525964"/>
          </a:xfrm>
          <a:prstGeom prst="rect">
            <a:avLst/>
          </a:prstGeom>
        </p:spPr>
        <p:txBody>
          <a:bodyPr/>
          <a:lstStyle/>
          <a:p>
            <a:pPr>
              <a:lnSpc>
                <a:spcPct val="80000"/>
              </a:lnSpc>
              <a:defRPr sz="1700">
                <a:latin typeface="Times New Roman"/>
                <a:ea typeface="Times New Roman"/>
                <a:cs typeface="Times New Roman"/>
                <a:sym typeface="Times New Roman"/>
              </a:defRPr>
            </a:pPr>
            <a:r>
              <a:t>Coprous super and Curenox when combined with Bion and applied at bi-weekly intervals resulted in between 68.3 to 79.1% clean fruits</a:t>
            </a:r>
            <a:r>
              <a:rPr>
                <a:solidFill>
                  <a:srgbClr val="FF0000"/>
                </a:solidFill>
              </a:rPr>
              <a:t>.  </a:t>
            </a:r>
            <a:endParaRPr sz="2200"/>
          </a:p>
          <a:p>
            <a:pPr>
              <a:lnSpc>
                <a:spcPct val="80000"/>
              </a:lnSpc>
              <a:defRPr sz="1700">
                <a:solidFill>
                  <a:srgbClr val="FF0000"/>
                </a:solidFill>
                <a:latin typeface="Times New Roman"/>
                <a:ea typeface="Times New Roman"/>
                <a:cs typeface="Times New Roman"/>
                <a:sym typeface="Times New Roman"/>
              </a:defRPr>
            </a:pPr>
            <a:r>
              <a:t>   -This means any of these treatments could suffice for profitable production of mango</a:t>
            </a:r>
            <a:r>
              <a:rPr>
                <a:solidFill>
                  <a:srgbClr val="000000"/>
                </a:solidFill>
              </a:rPr>
              <a:t>. </a:t>
            </a:r>
            <a:endParaRPr sz="2000"/>
          </a:p>
          <a:p>
            <a:pPr>
              <a:lnSpc>
                <a:spcPct val="80000"/>
              </a:lnSpc>
              <a:defRPr sz="2000">
                <a:latin typeface="Times New Roman"/>
                <a:ea typeface="Times New Roman"/>
                <a:cs typeface="Times New Roman"/>
                <a:sym typeface="Times New Roman"/>
              </a:defRPr>
            </a:pPr>
          </a:p>
          <a:p>
            <a:pPr>
              <a:lnSpc>
                <a:spcPct val="80000"/>
              </a:lnSpc>
              <a:defRPr sz="1700">
                <a:latin typeface="Times New Roman"/>
                <a:ea typeface="Times New Roman"/>
                <a:cs typeface="Times New Roman"/>
                <a:sym typeface="Times New Roman"/>
              </a:defRPr>
            </a:pPr>
            <a:r>
              <a:t>Among the treatments, Coprous super+Bion results in better control of the disease after treatments have ended.</a:t>
            </a:r>
            <a:endParaRPr sz="2200"/>
          </a:p>
          <a:p>
            <a:pPr marL="0" indent="109728">
              <a:lnSpc>
                <a:spcPct val="80000"/>
              </a:lnSpc>
              <a:buSzTx/>
              <a:buFont typeface="Wingdings 3"/>
              <a:buNone/>
              <a:defRPr sz="1700">
                <a:latin typeface="Times New Roman"/>
                <a:ea typeface="Times New Roman"/>
                <a:cs typeface="Times New Roman"/>
                <a:sym typeface="Times New Roman"/>
              </a:defRPr>
            </a:pPr>
            <a:r>
              <a:t>       </a:t>
            </a:r>
            <a:r>
              <a:rPr>
                <a:solidFill>
                  <a:srgbClr val="FF0000"/>
                </a:solidFill>
              </a:rPr>
              <a:t>-This means the combination is the best alternative</a:t>
            </a:r>
            <a:endParaRPr sz="2000">
              <a:solidFill>
                <a:srgbClr val="FF0000"/>
              </a:solidFill>
            </a:endParaRPr>
          </a:p>
          <a:p>
            <a:pPr>
              <a:lnSpc>
                <a:spcPct val="80000"/>
              </a:lnSpc>
              <a:defRPr sz="2000">
                <a:latin typeface="Times New Roman"/>
                <a:ea typeface="Times New Roman"/>
                <a:cs typeface="Times New Roman"/>
                <a:sym typeface="Times New Roman"/>
              </a:defRPr>
            </a:pPr>
          </a:p>
          <a:p>
            <a:pPr>
              <a:lnSpc>
                <a:spcPct val="80000"/>
              </a:lnSpc>
              <a:defRPr sz="1700">
                <a:latin typeface="Times New Roman"/>
                <a:ea typeface="Times New Roman"/>
                <a:cs typeface="Times New Roman"/>
                <a:sym typeface="Times New Roman"/>
              </a:defRPr>
            </a:pPr>
            <a:r>
              <a:t>As the mature fruit remain in the tree after maturing, the percentage of harvestable fruits could drop drastically by more than 10% within two weeks.</a:t>
            </a:r>
            <a:endParaRPr sz="2200"/>
          </a:p>
          <a:p>
            <a:pPr marL="0" indent="109728">
              <a:lnSpc>
                <a:spcPct val="80000"/>
              </a:lnSpc>
              <a:buSzTx/>
              <a:buFont typeface="Wingdings 3"/>
              <a:buNone/>
              <a:defRPr sz="1700">
                <a:solidFill>
                  <a:srgbClr val="FF0000"/>
                </a:solidFill>
                <a:latin typeface="Times New Roman"/>
                <a:ea typeface="Times New Roman"/>
                <a:cs typeface="Times New Roman"/>
                <a:sym typeface="Times New Roman"/>
              </a:defRPr>
            </a:pPr>
            <a:r>
              <a:t>      -delay in harvesting can be detrimental to the farmer.</a:t>
            </a:r>
            <a:endParaRPr sz="2200"/>
          </a:p>
          <a:p>
            <a:pPr marL="0" indent="109728">
              <a:lnSpc>
                <a:spcPct val="80000"/>
              </a:lnSpc>
              <a:buSzTx/>
              <a:buFont typeface="Wingdings 3"/>
              <a:buNone/>
              <a:defRPr sz="2000">
                <a:latin typeface="Times New Roman"/>
                <a:ea typeface="Times New Roman"/>
                <a:cs typeface="Times New Roman"/>
                <a:sym typeface="Times New Roman"/>
              </a:defRPr>
            </a:pPr>
          </a:p>
          <a:p>
            <a:pPr>
              <a:lnSpc>
                <a:spcPct val="80000"/>
              </a:lnSpc>
              <a:defRPr sz="1700">
                <a:latin typeface="Times New Roman"/>
                <a:ea typeface="Times New Roman"/>
                <a:cs typeface="Times New Roman"/>
                <a:sym typeface="Times New Roman"/>
              </a:defRPr>
            </a:pPr>
            <a:r>
              <a:t>In areas such as Wa and Sawla, there was higher number of clean fruits on the non-treatment control plots (21.6 – 55.0%) compared to the coastal savannah (10.6-20.4)</a:t>
            </a:r>
            <a:endParaRPr sz="2200"/>
          </a:p>
          <a:p>
            <a:pPr marL="0" indent="109728">
              <a:lnSpc>
                <a:spcPct val="80000"/>
              </a:lnSpc>
              <a:buSzTx/>
              <a:buFont typeface="Wingdings 3"/>
              <a:buNone/>
              <a:defRPr sz="1700">
                <a:latin typeface="Times New Roman"/>
                <a:ea typeface="Times New Roman"/>
                <a:cs typeface="Times New Roman"/>
                <a:sym typeface="Times New Roman"/>
              </a:defRPr>
            </a:pPr>
            <a:r>
              <a:t>    The trees were smaller and the vegetation (weeds) very sparse</a:t>
            </a:r>
            <a:endParaRPr sz="2200"/>
          </a:p>
          <a:p>
            <a:pPr marL="0" indent="109728">
              <a:lnSpc>
                <a:spcPct val="80000"/>
              </a:lnSpc>
              <a:buSzTx/>
              <a:buFont typeface="Wingdings 3"/>
              <a:buNone/>
              <a:defRPr sz="1700">
                <a:latin typeface="Times New Roman"/>
                <a:ea typeface="Times New Roman"/>
                <a:cs typeface="Times New Roman"/>
                <a:sym typeface="Times New Roman"/>
              </a:defRPr>
            </a:pPr>
            <a:r>
              <a:t>     </a:t>
            </a:r>
            <a:r>
              <a:rPr>
                <a:solidFill>
                  <a:srgbClr val="FF0000"/>
                </a:solidFill>
              </a:rPr>
              <a:t>-rigourous cultural practices needed to complement the fungicidal applications in the </a:t>
            </a:r>
            <a:endParaRPr sz="2200"/>
          </a:p>
          <a:p>
            <a:pPr marL="0" indent="109728">
              <a:lnSpc>
                <a:spcPct val="80000"/>
              </a:lnSpc>
              <a:buSzTx/>
              <a:buFont typeface="Wingdings 3"/>
              <a:buNone/>
              <a:defRPr sz="1700">
                <a:solidFill>
                  <a:srgbClr val="FF0000"/>
                </a:solidFill>
                <a:latin typeface="Times New Roman"/>
                <a:ea typeface="Times New Roman"/>
                <a:cs typeface="Times New Roman"/>
                <a:sym typeface="Times New Roman"/>
              </a:defRPr>
            </a:pPr>
            <a:r>
              <a:t>       coastal savannah zone </a:t>
            </a:r>
          </a:p>
        </p:txBody>
      </p:sp>
      <p:sp>
        <p:nvSpPr>
          <p:cNvPr id="182" name="Title 2"/>
          <p:cNvSpPr txBox="1"/>
          <p:nvPr>
            <p:ph type="title"/>
          </p:nvPr>
        </p:nvSpPr>
        <p:spPr>
          <a:xfrm>
            <a:off x="457200" y="274638"/>
            <a:ext cx="8229600" cy="490067"/>
          </a:xfrm>
          <a:prstGeom prst="rect">
            <a:avLst/>
          </a:prstGeom>
        </p:spPr>
        <p:txBody>
          <a:bodyPr/>
          <a:lstStyle>
            <a:lvl1pPr>
              <a:defRPr sz="2000">
                <a:latin typeface="Times New Roman"/>
                <a:ea typeface="Times New Roman"/>
                <a:cs typeface="Times New Roman"/>
                <a:sym typeface="Times New Roman"/>
              </a:defRPr>
            </a:lvl1pPr>
          </a:lstStyle>
          <a:p>
            <a:pPr/>
            <a:r>
              <a:t>The following conclusions were drawn from the study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ontent Placeholder 1"/>
          <p:cNvSpPr txBox="1"/>
          <p:nvPr>
            <p:ph type="body" idx="1"/>
          </p:nvPr>
        </p:nvSpPr>
        <p:spPr>
          <a:xfrm>
            <a:off x="395536" y="1268760"/>
            <a:ext cx="8229601" cy="4525963"/>
          </a:xfrm>
          <a:prstGeom prst="rect">
            <a:avLst/>
          </a:prstGeom>
        </p:spPr>
        <p:txBody>
          <a:bodyPr/>
          <a:lstStyle/>
          <a:p>
            <a:pPr>
              <a:defRPr sz="2000">
                <a:solidFill>
                  <a:srgbClr val="FF0000"/>
                </a:solidFill>
                <a:latin typeface="Times New Roman"/>
                <a:ea typeface="Times New Roman"/>
                <a:cs typeface="Times New Roman"/>
                <a:sym typeface="Times New Roman"/>
              </a:defRPr>
            </a:pPr>
            <a:r>
              <a:t>This combination gave good results both at crop maturity and at delayed harvesting</a:t>
            </a:r>
          </a:p>
          <a:p>
            <a:pPr>
              <a:defRPr sz="2000">
                <a:solidFill>
                  <a:srgbClr val="FF0000"/>
                </a:solidFill>
                <a:latin typeface="Times New Roman"/>
                <a:ea typeface="Times New Roman"/>
                <a:cs typeface="Times New Roman"/>
                <a:sym typeface="Times New Roman"/>
              </a:defRPr>
            </a:pPr>
          </a:p>
          <a:p>
            <a:pPr>
              <a:defRPr sz="2000">
                <a:solidFill>
                  <a:srgbClr val="FF0000"/>
                </a:solidFill>
                <a:latin typeface="Times New Roman"/>
                <a:ea typeface="Times New Roman"/>
                <a:cs typeface="Times New Roman"/>
                <a:sym typeface="Times New Roman"/>
              </a:defRPr>
            </a:pPr>
            <a:r>
              <a:t>However, a representative from EPA Ghana raised a query about the use of Bion which was not a registered product in Ghana as at the time of the trials.</a:t>
            </a:r>
          </a:p>
          <a:p>
            <a:pPr>
              <a:defRPr sz="2000">
                <a:latin typeface="Times New Roman"/>
                <a:ea typeface="Times New Roman"/>
                <a:cs typeface="Times New Roman"/>
                <a:sym typeface="Times New Roman"/>
              </a:defRPr>
            </a:pPr>
          </a:p>
          <a:p>
            <a:pPr>
              <a:defRPr sz="2000">
                <a:solidFill>
                  <a:srgbClr val="0070C0"/>
                </a:solidFill>
                <a:latin typeface="Times New Roman"/>
                <a:ea typeface="Times New Roman"/>
                <a:cs typeface="Times New Roman"/>
                <a:sym typeface="Times New Roman"/>
              </a:defRPr>
            </a:pPr>
            <a:r>
              <a:t>Actigard (acibenzolar-S-methyl) is the same product as Bion but with different trade name. The mode of application and action of the two products are the same, but Actigard was registered.</a:t>
            </a:r>
          </a:p>
          <a:p>
            <a:pPr>
              <a:defRPr sz="2000">
                <a:solidFill>
                  <a:srgbClr val="0070C0"/>
                </a:solidFill>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To confirm whether the Actigard can perform the same as Bion or not, it was used in another validation trial</a:t>
            </a:r>
          </a:p>
        </p:txBody>
      </p:sp>
      <p:sp>
        <p:nvSpPr>
          <p:cNvPr id="185" name="Title 2"/>
          <p:cNvSpPr txBox="1"/>
          <p:nvPr>
            <p:ph type="title"/>
          </p:nvPr>
        </p:nvSpPr>
        <p:spPr>
          <a:xfrm>
            <a:off x="457200" y="274637"/>
            <a:ext cx="8229600" cy="634084"/>
          </a:xfrm>
          <a:prstGeom prst="rect">
            <a:avLst/>
          </a:prstGeom>
        </p:spPr>
        <p:txBody>
          <a:bodyPr/>
          <a:lstStyle>
            <a:lvl1pPr algn="ctr">
              <a:defRPr sz="2000">
                <a:latin typeface="Times New Roman"/>
                <a:ea typeface="Times New Roman"/>
                <a:cs typeface="Times New Roman"/>
                <a:sym typeface="Times New Roman"/>
              </a:defRPr>
            </a:lvl1pPr>
          </a:lstStyle>
          <a:p>
            <a:pPr/>
            <a:r>
              <a:t>Is Coprous super+Bion, the magic bullet?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Content Placeholder 1"/>
          <p:cNvSpPr txBox="1"/>
          <p:nvPr>
            <p:ph type="body" idx="1"/>
          </p:nvPr>
        </p:nvSpPr>
        <p:spPr>
          <a:xfrm>
            <a:off x="323527" y="980728"/>
            <a:ext cx="8229601" cy="4525964"/>
          </a:xfrm>
          <a:prstGeom prst="rect">
            <a:avLst/>
          </a:prstGeom>
        </p:spPr>
        <p:txBody>
          <a:bodyPr/>
          <a:lstStyle/>
          <a:p>
            <a:pPr>
              <a:lnSpc>
                <a:spcPct val="80000"/>
              </a:lnSpc>
              <a:defRPr sz="1600">
                <a:solidFill>
                  <a:srgbClr val="FF0000"/>
                </a:solidFill>
                <a:latin typeface="Times New Roman"/>
                <a:ea typeface="Times New Roman"/>
                <a:cs typeface="Times New Roman"/>
                <a:sym typeface="Times New Roman"/>
              </a:defRPr>
            </a:pPr>
            <a:r>
              <a:t>OBJECTIVE</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 Validate the efficacy of Actigard (Acibenzolar-S-methyl), a registered   </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biostimulant in combination with Copper based fungicides for the control </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of BBS.</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-To evaluate the importance of GAP on the control of BBS in Ghana</a:t>
            </a:r>
            <a:endParaRPr sz="2400"/>
          </a:p>
          <a:p>
            <a:pPr marL="0" indent="109728">
              <a:lnSpc>
                <a:spcPct val="80000"/>
              </a:lnSpc>
              <a:buSzTx/>
              <a:buFont typeface="Wingdings 3"/>
              <a:buNone/>
              <a:defRPr sz="1800">
                <a:latin typeface="Times New Roman"/>
                <a:ea typeface="Times New Roman"/>
                <a:cs typeface="Times New Roman"/>
                <a:sym typeface="Times New Roman"/>
              </a:defRPr>
            </a:pPr>
          </a:p>
          <a:p>
            <a:pPr>
              <a:lnSpc>
                <a:spcPct val="80000"/>
              </a:lnSpc>
              <a:defRPr sz="1600">
                <a:solidFill>
                  <a:srgbClr val="FF0000"/>
                </a:solidFill>
                <a:latin typeface="Times New Roman"/>
                <a:ea typeface="Times New Roman"/>
                <a:cs typeface="Times New Roman"/>
                <a:sym typeface="Times New Roman"/>
              </a:defRPr>
            </a:pPr>
            <a:r>
              <a:t>TREATMENTS EVALUATED</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-Actigard (2.5 g/15 l) +Coprous super (45 g/15 l)+Spreader</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-Actigard (2.5 g/15 l) +Copper Oxide (30 g/15 l)+Spreader</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 Coprous super (45 g/15 l)+Spreader </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-Copper oxide (30 g/15 l)+Spreader</a:t>
            </a:r>
            <a:endParaRPr sz="2400"/>
          </a:p>
          <a:p>
            <a:pPr marL="0" indent="109728">
              <a:lnSpc>
                <a:spcPct val="80000"/>
              </a:lnSpc>
              <a:buSzTx/>
              <a:buFont typeface="Wingdings 3"/>
              <a:buNone/>
              <a:defRPr sz="1600">
                <a:latin typeface="Times New Roman"/>
                <a:ea typeface="Times New Roman"/>
                <a:cs typeface="Times New Roman"/>
                <a:sym typeface="Times New Roman"/>
              </a:defRPr>
            </a:pPr>
            <a:r>
              <a:t>       -Non treatment control</a:t>
            </a:r>
            <a:endParaRPr sz="2400"/>
          </a:p>
          <a:p>
            <a:pPr>
              <a:lnSpc>
                <a:spcPct val="80000"/>
              </a:lnSpc>
              <a:defRPr sz="1800">
                <a:latin typeface="Times New Roman"/>
                <a:ea typeface="Times New Roman"/>
                <a:cs typeface="Times New Roman"/>
                <a:sym typeface="Times New Roman"/>
              </a:defRPr>
            </a:pPr>
          </a:p>
          <a:p>
            <a:pPr>
              <a:lnSpc>
                <a:spcPct val="80000"/>
              </a:lnSpc>
              <a:defRPr sz="1600">
                <a:latin typeface="Times New Roman"/>
                <a:ea typeface="Times New Roman"/>
                <a:cs typeface="Times New Roman"/>
                <a:sym typeface="Times New Roman"/>
              </a:defRPr>
            </a:pPr>
            <a:r>
              <a:t>Treatments application</a:t>
            </a:r>
            <a:endParaRPr sz="2400"/>
          </a:p>
          <a:p>
            <a:pPr>
              <a:lnSpc>
                <a:spcPct val="80000"/>
              </a:lnSpc>
              <a:defRPr sz="1600">
                <a:latin typeface="Times New Roman"/>
                <a:ea typeface="Times New Roman"/>
                <a:cs typeface="Times New Roman"/>
                <a:sym typeface="Times New Roman"/>
              </a:defRPr>
            </a:pPr>
            <a:r>
              <a:t>All farms were weeded once, prior to the commencement of treatments applications</a:t>
            </a:r>
            <a:endParaRPr sz="2400"/>
          </a:p>
          <a:p>
            <a:pPr>
              <a:lnSpc>
                <a:spcPct val="80000"/>
              </a:lnSpc>
              <a:defRPr sz="1600">
                <a:latin typeface="Times New Roman"/>
                <a:ea typeface="Times New Roman"/>
                <a:cs typeface="Times New Roman"/>
                <a:sym typeface="Times New Roman"/>
              </a:defRPr>
            </a:pPr>
            <a:r>
              <a:t>  The trial was replicated in 5 farms (1 on station and 4 on farm)   </a:t>
            </a:r>
          </a:p>
        </p:txBody>
      </p:sp>
      <p:sp>
        <p:nvSpPr>
          <p:cNvPr id="188" name="Title 2"/>
          <p:cNvSpPr txBox="1"/>
          <p:nvPr>
            <p:ph type="title"/>
          </p:nvPr>
        </p:nvSpPr>
        <p:spPr>
          <a:xfrm>
            <a:off x="457200" y="274637"/>
            <a:ext cx="8229600" cy="634084"/>
          </a:xfrm>
          <a:prstGeom prst="rect">
            <a:avLst/>
          </a:prstGeom>
        </p:spPr>
        <p:txBody>
          <a:bodyPr/>
          <a:lstStyle>
            <a:lvl1pPr algn="ctr">
              <a:defRPr sz="2000">
                <a:latin typeface="Times New Roman"/>
                <a:ea typeface="Times New Roman"/>
                <a:cs typeface="Times New Roman"/>
                <a:sym typeface="Times New Roman"/>
              </a:defRPr>
            </a:lvl1pPr>
          </a:lstStyle>
          <a:p>
            <a:pPr/>
            <a:r>
              <a:t>ACTIGARD TRIALS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ontent Placeholder 1"/>
          <p:cNvSpPr txBox="1"/>
          <p:nvPr>
            <p:ph type="body" idx="1"/>
          </p:nvPr>
        </p:nvSpPr>
        <p:spPr>
          <a:xfrm>
            <a:off x="457200" y="1481328"/>
            <a:ext cx="8229600" cy="4525963"/>
          </a:xfrm>
          <a:prstGeom prst="rect">
            <a:avLst/>
          </a:prstGeom>
        </p:spPr>
        <p:txBody>
          <a:bodyPr/>
          <a:lstStyle/>
          <a:p>
            <a:pPr>
              <a:defRPr sz="2000">
                <a:latin typeface="Times New Roman"/>
                <a:ea typeface="Times New Roman"/>
                <a:cs typeface="Times New Roman"/>
                <a:sym typeface="Times New Roman"/>
              </a:defRPr>
            </a:pPr>
            <a:r>
              <a:t>All five treatments were evaluated in each farm</a:t>
            </a:r>
          </a:p>
          <a:p>
            <a:pPr>
              <a:defRPr sz="2000">
                <a:latin typeface="Times New Roman"/>
                <a:ea typeface="Times New Roman"/>
                <a:cs typeface="Times New Roman"/>
                <a:sym typeface="Times New Roman"/>
              </a:defRPr>
            </a:pPr>
            <a:r>
              <a:t>The number of applications ranged from 3 to 6 </a:t>
            </a:r>
          </a:p>
          <a:p>
            <a:pPr marL="0" indent="109728">
              <a:buSzTx/>
              <a:buFont typeface="Wingdings 3"/>
              <a:buNone/>
              <a:defRPr sz="2000">
                <a:latin typeface="Times New Roman"/>
                <a:ea typeface="Times New Roman"/>
                <a:cs typeface="Times New Roman"/>
                <a:sym typeface="Times New Roman"/>
              </a:defRPr>
            </a:pPr>
            <a:r>
              <a:t> </a:t>
            </a:r>
            <a:endParaRPr sz="1800"/>
          </a:p>
          <a:p>
            <a:pPr>
              <a:defRPr sz="1800">
                <a:latin typeface="Times New Roman"/>
                <a:ea typeface="Times New Roman"/>
                <a:cs typeface="Times New Roman"/>
                <a:sym typeface="Times New Roman"/>
              </a:defRPr>
            </a:pPr>
            <a:r>
              <a:t>Treatment applications were done according to the recommendation by manufacturer</a:t>
            </a:r>
          </a:p>
          <a:p>
            <a:pPr marL="0" indent="109728">
              <a:buSzTx/>
              <a:buFont typeface="Wingdings 3"/>
              <a:buNone/>
              <a:defRPr sz="1800">
                <a:latin typeface="Times New Roman"/>
                <a:ea typeface="Times New Roman"/>
                <a:cs typeface="Times New Roman"/>
                <a:sym typeface="Times New Roman"/>
              </a:defRPr>
            </a:pPr>
            <a:r>
              <a:t>     - 1</a:t>
            </a:r>
            <a:r>
              <a:rPr baseline="30000"/>
              <a:t>st</a:t>
            </a:r>
            <a:r>
              <a:t>  application at floral buds initiation</a:t>
            </a:r>
          </a:p>
          <a:p>
            <a:pPr marL="0" indent="109728">
              <a:buSzTx/>
              <a:buFont typeface="Wingdings 3"/>
              <a:buNone/>
              <a:defRPr sz="1800">
                <a:latin typeface="Times New Roman"/>
                <a:ea typeface="Times New Roman"/>
                <a:cs typeface="Times New Roman"/>
                <a:sym typeface="Times New Roman"/>
              </a:defRPr>
            </a:pPr>
            <a:r>
              <a:t>      - 2</a:t>
            </a:r>
            <a:r>
              <a:rPr baseline="30000"/>
              <a:t>nd</a:t>
            </a:r>
            <a:r>
              <a:t> application at fruit set</a:t>
            </a:r>
          </a:p>
          <a:p>
            <a:pPr marL="0" indent="109728">
              <a:buSzTx/>
              <a:buFont typeface="Wingdings 3"/>
              <a:buNone/>
              <a:defRPr sz="1800">
                <a:latin typeface="Times New Roman"/>
                <a:ea typeface="Times New Roman"/>
                <a:cs typeface="Times New Roman"/>
                <a:sym typeface="Times New Roman"/>
              </a:defRPr>
            </a:pPr>
            <a:r>
              <a:t>      - 3</a:t>
            </a:r>
            <a:r>
              <a:rPr baseline="30000"/>
              <a:t>rd</a:t>
            </a:r>
            <a:r>
              <a:t>-6</a:t>
            </a:r>
            <a:r>
              <a:rPr baseline="30000"/>
              <a:t>th</a:t>
            </a:r>
            <a:r>
              <a:t> at 28 days intervals</a:t>
            </a:r>
          </a:p>
          <a:p>
            <a:pPr marL="0" indent="109728">
              <a:buSzTx/>
              <a:buFont typeface="Wingdings 3"/>
              <a:buNone/>
              <a:defRPr sz="1800">
                <a:latin typeface="Times New Roman"/>
                <a:ea typeface="Times New Roman"/>
                <a:cs typeface="Times New Roman"/>
                <a:sym typeface="Times New Roman"/>
              </a:defRPr>
            </a:pPr>
          </a:p>
          <a:p>
            <a:pPr>
              <a:defRPr sz="1800">
                <a:latin typeface="Times New Roman"/>
                <a:ea typeface="Times New Roman"/>
                <a:cs typeface="Times New Roman"/>
                <a:sym typeface="Times New Roman"/>
              </a:defRPr>
            </a:pPr>
            <a:r>
              <a:t>From fruit set to maturity, number of fruits that dropped due to the disease, those that were infected on the tree at maturity and those that were clean were determined and percentages were calculated.</a:t>
            </a:r>
          </a:p>
        </p:txBody>
      </p:sp>
      <p:sp>
        <p:nvSpPr>
          <p:cNvPr id="191" name="Title 2"/>
          <p:cNvSpPr txBox="1"/>
          <p:nvPr>
            <p:ph type="title"/>
          </p:nvPr>
        </p:nvSpPr>
        <p:spPr>
          <a:xfrm>
            <a:off x="457200" y="274637"/>
            <a:ext cx="8229600" cy="634084"/>
          </a:xfrm>
          <a:prstGeom prst="rect">
            <a:avLst/>
          </a:prstGeom>
        </p:spPr>
        <p:txBody>
          <a:bodyPr/>
          <a:lstStyle>
            <a:lvl1pPr algn="ctr">
              <a:defRPr sz="2000">
                <a:latin typeface="Times New Roman"/>
                <a:ea typeface="Times New Roman"/>
                <a:cs typeface="Times New Roman"/>
                <a:sym typeface="Times New Roman"/>
              </a:defRPr>
            </a:lvl1pPr>
          </a:lstStyle>
          <a:p>
            <a:pPr/>
            <a:r>
              <a:t>ACTIGARD TRIALS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Content Placeholder 1"/>
          <p:cNvSpPr txBox="1"/>
          <p:nvPr>
            <p:ph type="body" idx="1"/>
          </p:nvPr>
        </p:nvSpPr>
        <p:spPr>
          <a:xfrm>
            <a:off x="457200" y="1481328"/>
            <a:ext cx="8229600" cy="4525963"/>
          </a:xfrm>
          <a:prstGeom prst="rect">
            <a:avLst/>
          </a:prstGeom>
        </p:spPr>
        <p:txBody>
          <a:bodyPr/>
          <a:lstStyle/>
          <a:p>
            <a:pPr>
              <a:lnSpc>
                <a:spcPct val="90000"/>
              </a:lnSpc>
              <a:defRPr sz="2000">
                <a:latin typeface="Times New Roman"/>
                <a:ea typeface="Times New Roman"/>
                <a:cs typeface="Times New Roman"/>
                <a:sym typeface="Times New Roman"/>
              </a:defRPr>
            </a:pPr>
            <a:r>
              <a:t>There were differences in the performance of the treatments in the different locations</a:t>
            </a:r>
          </a:p>
          <a:p>
            <a:pPr>
              <a:lnSpc>
                <a:spcPct val="90000"/>
              </a:lnSpc>
              <a:defRPr sz="2000">
                <a:latin typeface="Times New Roman"/>
                <a:ea typeface="Times New Roman"/>
                <a:cs typeface="Times New Roman"/>
                <a:sym typeface="Times New Roman"/>
              </a:defRPr>
            </a:pPr>
          </a:p>
          <a:p>
            <a:pPr>
              <a:lnSpc>
                <a:spcPct val="90000"/>
              </a:lnSpc>
              <a:defRPr sz="2000">
                <a:latin typeface="Times New Roman"/>
                <a:ea typeface="Times New Roman"/>
                <a:cs typeface="Times New Roman"/>
                <a:sym typeface="Times New Roman"/>
              </a:defRPr>
            </a:pPr>
            <a:r>
              <a:t>Since the cultural practices were left for farmers, it was conjuctured that the performance of the treatments correlated positively with the results obtained.</a:t>
            </a:r>
          </a:p>
          <a:p>
            <a:pPr>
              <a:lnSpc>
                <a:spcPct val="90000"/>
              </a:lnSpc>
              <a:defRPr sz="2000">
                <a:latin typeface="Times New Roman"/>
                <a:ea typeface="Times New Roman"/>
                <a:cs typeface="Times New Roman"/>
                <a:sym typeface="Times New Roman"/>
              </a:defRPr>
            </a:pPr>
          </a:p>
          <a:p>
            <a:pPr>
              <a:lnSpc>
                <a:spcPct val="90000"/>
              </a:lnSpc>
              <a:defRPr sz="2000">
                <a:latin typeface="Times New Roman"/>
                <a:ea typeface="Times New Roman"/>
                <a:cs typeface="Times New Roman"/>
                <a:sym typeface="Times New Roman"/>
              </a:defRPr>
            </a:pPr>
            <a:r>
              <a:t>The farm that controlled weeds to the barest minimum and controlled insects with protein bait and sticky traps from the beginning to the end of the trial had the best results. Incidentally, the farm had the least number of applications (4 times), including the first one. </a:t>
            </a:r>
          </a:p>
          <a:p>
            <a:pPr>
              <a:lnSpc>
                <a:spcPct val="90000"/>
              </a:lnSpc>
              <a:defRPr sz="2000">
                <a:latin typeface="Times New Roman"/>
                <a:ea typeface="Times New Roman"/>
                <a:cs typeface="Times New Roman"/>
                <a:sym typeface="Times New Roman"/>
              </a:defRPr>
            </a:pPr>
          </a:p>
          <a:p>
            <a:pPr>
              <a:lnSpc>
                <a:spcPct val="90000"/>
              </a:lnSpc>
              <a:defRPr sz="2000">
                <a:latin typeface="Times New Roman"/>
                <a:ea typeface="Times New Roman"/>
                <a:cs typeface="Times New Roman"/>
                <a:sym typeface="Times New Roman"/>
              </a:defRPr>
            </a:pPr>
            <a:r>
              <a:t>The lowest results were obtained from farms where weed growth was so rapid that the control could not match up. </a:t>
            </a:r>
          </a:p>
        </p:txBody>
      </p:sp>
      <p:sp>
        <p:nvSpPr>
          <p:cNvPr id="194" name="Title 2"/>
          <p:cNvSpPr txBox="1"/>
          <p:nvPr>
            <p:ph type="title"/>
          </p:nvPr>
        </p:nvSpPr>
        <p:spPr>
          <a:prstGeom prst="rect">
            <a:avLst/>
          </a:prstGeom>
        </p:spPr>
        <p:txBody>
          <a:bodyPr/>
          <a:lstStyle>
            <a:lvl1pPr algn="ctr">
              <a:defRPr sz="2000">
                <a:latin typeface="Times New Roman"/>
                <a:ea typeface="Times New Roman"/>
                <a:cs typeface="Times New Roman"/>
                <a:sym typeface="Times New Roman"/>
              </a:defRPr>
            </a:lvl1pPr>
          </a:lstStyle>
          <a:p>
            <a:pPr/>
            <a:r>
              <a:t>ACTIGARD TRIALS: SUMMARY OF FINDINGS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96" name="Content Placeholder 3"/>
          <p:cNvGraphicFramePr/>
          <p:nvPr/>
        </p:nvGraphicFramePr>
        <p:xfrm>
          <a:off x="395536" y="1844824"/>
          <a:ext cx="8229601" cy="18542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962672"/>
                <a:gridCol w="1440160"/>
                <a:gridCol w="1224136"/>
                <a:gridCol w="1440160"/>
                <a:gridCol w="1162472"/>
              </a:tblGrid>
              <a:tr h="370840">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Treatments</a:t>
                      </a:r>
                    </a:p>
                  </a:txBody>
                  <a:tcPr marL="45720" marR="45720" marT="45720" marB="45720" anchor="t" anchorCtr="0" horzOverflow="overflow"/>
                </a:tc>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Farm 1</a:t>
                      </a:r>
                    </a:p>
                  </a:txBody>
                  <a:tcPr marL="45720" marR="45720" marT="45720" marB="45720" anchor="t" anchorCtr="0" horzOverflow="overflow"/>
                </a:tc>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Farm 2</a:t>
                      </a:r>
                    </a:p>
                  </a:txBody>
                  <a:tcPr marL="45720" marR="45720" marT="45720" marB="45720" anchor="t" anchorCtr="0" horzOverflow="overflow"/>
                </a:tc>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Farm 3</a:t>
                      </a:r>
                    </a:p>
                  </a:txBody>
                  <a:tcPr marL="45720" marR="45720" marT="45720" marB="45720" anchor="t" anchorCtr="0" horzOverflow="overflow"/>
                </a:tc>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Farm 4</a:t>
                      </a:r>
                    </a:p>
                  </a:txBody>
                  <a:tcPr marL="45720" marR="45720" marT="45720" marB="45720" anchor="t" anchorCtr="0" horzOverflow="overflow"/>
                </a:tc>
              </a:tr>
              <a:tr h="370840">
                <a:tc>
                  <a:txBody>
                    <a:bodyPr/>
                    <a:lstStyle/>
                    <a:p>
                      <a:pPr algn="l">
                        <a:defRPr sz="1800"/>
                      </a:pPr>
                      <a:r>
                        <a:rPr>
                          <a:latin typeface="Times New Roman"/>
                          <a:ea typeface="Times New Roman"/>
                          <a:cs typeface="Times New Roman"/>
                          <a:sym typeface="Times New Roman"/>
                        </a:rPr>
                        <a:t>Coprous super</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69.5</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68.9</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54.7</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42.5</a:t>
                      </a:r>
                    </a:p>
                  </a:txBody>
                  <a:tcPr marL="45720" marR="45720" marT="45720" marB="45720" anchor="t" anchorCtr="0" horzOverflow="overflow"/>
                </a:tc>
              </a:tr>
              <a:tr h="370840">
                <a:tc>
                  <a:txBody>
                    <a:bodyPr/>
                    <a:lstStyle/>
                    <a:p>
                      <a:pPr algn="l">
                        <a:defRPr sz="1800"/>
                      </a:pPr>
                      <a:r>
                        <a:rPr>
                          <a:latin typeface="Times New Roman"/>
                          <a:ea typeface="Times New Roman"/>
                          <a:cs typeface="Times New Roman"/>
                          <a:sym typeface="Times New Roman"/>
                        </a:rPr>
                        <a:t>Copper oxide</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67.3</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65.7</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55.6</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44.3</a:t>
                      </a:r>
                    </a:p>
                  </a:txBody>
                  <a:tcPr marL="45720" marR="45720" marT="45720" marB="45720" anchor="t" anchorCtr="0" horzOverflow="overflow"/>
                </a:tc>
              </a:tr>
              <a:tr h="370840">
                <a:tc>
                  <a:txBody>
                    <a:bodyPr/>
                    <a:lstStyle/>
                    <a:p>
                      <a:pPr algn="l">
                        <a:defRPr sz="1800"/>
                      </a:pPr>
                      <a:r>
                        <a:rPr>
                          <a:latin typeface="Times New Roman"/>
                          <a:ea typeface="Times New Roman"/>
                          <a:cs typeface="Times New Roman"/>
                          <a:sym typeface="Times New Roman"/>
                        </a:rPr>
                        <a:t>Coprous super+Actigard</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79.8</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77.5</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61.0</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47.9</a:t>
                      </a:r>
                    </a:p>
                  </a:txBody>
                  <a:tcPr marL="45720" marR="45720" marT="45720" marB="45720" anchor="t" anchorCtr="0" horzOverflow="overflow"/>
                </a:tc>
              </a:tr>
              <a:tr h="370840">
                <a:tc>
                  <a:txBody>
                    <a:bodyPr/>
                    <a:lstStyle/>
                    <a:p>
                      <a:pPr algn="l">
                        <a:defRPr sz="1800"/>
                      </a:pPr>
                      <a:r>
                        <a:rPr>
                          <a:latin typeface="Times New Roman"/>
                          <a:ea typeface="Times New Roman"/>
                          <a:cs typeface="Times New Roman"/>
                          <a:sym typeface="Times New Roman"/>
                        </a:rPr>
                        <a:t>Copper oxide+Actigard</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77.6</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78.9</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60.6</a:t>
                      </a:r>
                    </a:p>
                  </a:txBody>
                  <a:tcPr marL="45720" marR="45720" marT="45720" marB="45720" anchor="t" anchorCtr="0" horzOverflow="overflow"/>
                </a:tc>
                <a:tc>
                  <a:txBody>
                    <a:bodyPr/>
                    <a:lstStyle/>
                    <a:p>
                      <a:pPr algn="l">
                        <a:defRPr sz="1800"/>
                      </a:pPr>
                      <a:r>
                        <a:rPr>
                          <a:latin typeface="Times New Roman"/>
                          <a:ea typeface="Times New Roman"/>
                          <a:cs typeface="Times New Roman"/>
                          <a:sym typeface="Times New Roman"/>
                        </a:rPr>
                        <a:t>43.5</a:t>
                      </a:r>
                    </a:p>
                  </a:txBody>
                  <a:tcPr marL="45720" marR="45720" marT="45720" marB="45720" anchor="t" anchorCtr="0" horzOverflow="overflow"/>
                </a:tc>
              </a:tr>
            </a:tbl>
          </a:graphicData>
        </a:graphic>
      </p:graphicFrame>
      <p:sp>
        <p:nvSpPr>
          <p:cNvPr id="197" name="Title 2"/>
          <p:cNvSpPr txBox="1"/>
          <p:nvPr>
            <p:ph type="title"/>
          </p:nvPr>
        </p:nvSpPr>
        <p:spPr>
          <a:prstGeom prst="rect">
            <a:avLst/>
          </a:prstGeom>
        </p:spPr>
        <p:txBody>
          <a:bodyPr/>
          <a:lstStyle>
            <a:lvl1pPr algn="ctr">
              <a:defRPr sz="2000">
                <a:latin typeface="Times New Roman"/>
                <a:ea typeface="Times New Roman"/>
                <a:cs typeface="Times New Roman"/>
                <a:sym typeface="Times New Roman"/>
              </a:defRPr>
            </a:lvl1pPr>
          </a:lstStyle>
          <a:p>
            <a:pPr/>
            <a:r>
              <a:t>Performance of Coprous super+Actigard</a:t>
            </a:r>
          </a:p>
        </p:txBody>
      </p:sp>
      <p:sp>
        <p:nvSpPr>
          <p:cNvPr id="198" name="TextBox 5"/>
          <p:cNvSpPr txBox="1"/>
          <p:nvPr/>
        </p:nvSpPr>
        <p:spPr>
          <a:xfrm>
            <a:off x="83036" y="4221088"/>
            <a:ext cx="8842176" cy="17330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buSzPct val="100000"/>
              <a:buFont typeface="Arial"/>
              <a:buChar char="•"/>
              <a:defRPr>
                <a:latin typeface="Times New Roman"/>
                <a:ea typeface="Times New Roman"/>
                <a:cs typeface="Times New Roman"/>
                <a:sym typeface="Times New Roman"/>
              </a:defRPr>
            </a:pPr>
            <a:r>
              <a:t>The Coprous super+Actigard gave good control of the BBS in most of the farms used in the </a:t>
            </a:r>
          </a:p>
          <a:p>
            <a:pPr>
              <a:defRPr>
                <a:latin typeface="Times New Roman"/>
                <a:ea typeface="Times New Roman"/>
                <a:cs typeface="Times New Roman"/>
                <a:sym typeface="Times New Roman"/>
              </a:defRPr>
            </a:pPr>
            <a:r>
              <a:t>        trial</a:t>
            </a:r>
          </a:p>
          <a:p>
            <a:pPr marL="285750" indent="-285750">
              <a:buSzPct val="100000"/>
              <a:buFont typeface="Arial"/>
              <a:buChar char="•"/>
              <a:defRPr>
                <a:latin typeface="Times New Roman"/>
                <a:ea typeface="Times New Roman"/>
                <a:cs typeface="Times New Roman"/>
                <a:sym typeface="Times New Roman"/>
              </a:defRPr>
            </a:pPr>
            <a:r>
              <a:t>The poor results from Farm 4 can be attributed to the constant rainfall in the area with its </a:t>
            </a:r>
          </a:p>
          <a:p>
            <a:pPr>
              <a:defRPr>
                <a:latin typeface="Times New Roman"/>
                <a:ea typeface="Times New Roman"/>
                <a:cs typeface="Times New Roman"/>
                <a:sym typeface="Times New Roman"/>
              </a:defRPr>
            </a:pPr>
            <a:r>
              <a:t>      attendant rapid weed growth</a:t>
            </a:r>
          </a:p>
          <a:p>
            <a:pPr marL="285750" indent="-285750">
              <a:buSzPct val="100000"/>
              <a:buFont typeface="Arial"/>
              <a:buChar char="•"/>
              <a:defRPr>
                <a:latin typeface="Times New Roman"/>
                <a:ea typeface="Times New Roman"/>
                <a:cs typeface="Times New Roman"/>
                <a:sym typeface="Times New Roman"/>
              </a:defRPr>
            </a:pPr>
            <a:r>
              <a:t>The first application timing is critical and must be adhered to</a:t>
            </a:r>
          </a:p>
        </p:txBody>
      </p:sp>
      <p:sp>
        <p:nvSpPr>
          <p:cNvPr id="199" name="TextBox 6"/>
          <p:cNvSpPr txBox="1"/>
          <p:nvPr/>
        </p:nvSpPr>
        <p:spPr>
          <a:xfrm>
            <a:off x="873303" y="1268759"/>
            <a:ext cx="3863168" cy="3727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Times New Roman"/>
                <a:ea typeface="Times New Roman"/>
                <a:cs typeface="Times New Roman"/>
                <a:sym typeface="Times New Roman"/>
              </a:defRPr>
            </a:lvl1pPr>
          </a:lstStyle>
          <a:p>
            <a:pPr/>
            <a:r>
              <a:t>Percentage of clean fruits at maturity</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Content Placeholder 1"/>
          <p:cNvSpPr txBox="1"/>
          <p:nvPr>
            <p:ph type="body" idx="1"/>
          </p:nvPr>
        </p:nvSpPr>
        <p:spPr>
          <a:xfrm>
            <a:off x="457200" y="1481328"/>
            <a:ext cx="8229600" cy="4525963"/>
          </a:xfrm>
          <a:prstGeom prst="rect">
            <a:avLst/>
          </a:prstGeom>
        </p:spPr>
        <p:txBody>
          <a:bodyPr/>
          <a:lstStyle/>
          <a:p>
            <a:pPr>
              <a:defRPr sz="2000">
                <a:latin typeface="Times New Roman"/>
                <a:ea typeface="Times New Roman"/>
                <a:cs typeface="Times New Roman"/>
                <a:sym typeface="Times New Roman"/>
              </a:defRPr>
            </a:pPr>
            <a:r>
              <a:t>Combine the application of Coprous super and Actigard applications with:</a:t>
            </a:r>
          </a:p>
          <a:p>
            <a:pPr marL="0" indent="109728">
              <a:buSzTx/>
              <a:buFont typeface="Wingdings 3"/>
              <a:buNone/>
              <a:defRPr sz="2000">
                <a:latin typeface="Times New Roman"/>
                <a:ea typeface="Times New Roman"/>
                <a:cs typeface="Times New Roman"/>
                <a:sym typeface="Times New Roman"/>
              </a:defRPr>
            </a:pPr>
            <a:r>
              <a:t>     -good weed control</a:t>
            </a:r>
          </a:p>
          <a:p>
            <a:pPr marL="0" indent="109728">
              <a:buSzTx/>
              <a:buFont typeface="Wingdings 3"/>
              <a:buNone/>
              <a:defRPr sz="2000">
                <a:latin typeface="Times New Roman"/>
                <a:ea typeface="Times New Roman"/>
                <a:cs typeface="Times New Roman"/>
                <a:sym typeface="Times New Roman"/>
              </a:defRPr>
            </a:pPr>
            <a:r>
              <a:t>     -good insects control regime during the production season</a:t>
            </a:r>
            <a:r>
              <a:rPr sz="2700">
                <a:latin typeface="+mn-lt"/>
                <a:ea typeface="+mn-ea"/>
                <a:cs typeface="+mn-cs"/>
                <a:sym typeface="Lucida Sans Unicode"/>
              </a:rPr>
              <a:t>.</a:t>
            </a:r>
            <a:endParaRPr sz="2700">
              <a:latin typeface="+mn-lt"/>
              <a:ea typeface="+mn-ea"/>
              <a:cs typeface="+mn-cs"/>
              <a:sym typeface="Lucida Sans Unicode"/>
            </a:endParaRPr>
          </a:p>
          <a:p>
            <a:pPr>
              <a:defRPr sz="2000">
                <a:latin typeface="Times New Roman"/>
                <a:ea typeface="Times New Roman"/>
                <a:cs typeface="Times New Roman"/>
                <a:sym typeface="Times New Roman"/>
              </a:defRPr>
            </a:pPr>
            <a:r>
              <a:t>In applying the Coprous super+Actigard ensure that the first application is before flowering starts. This is critical.</a:t>
            </a:r>
          </a:p>
          <a:p>
            <a:pPr>
              <a:defRPr sz="2000">
                <a:latin typeface="Times New Roman"/>
                <a:ea typeface="Times New Roman"/>
                <a:cs typeface="Times New Roman"/>
                <a:sym typeface="Times New Roman"/>
              </a:defRPr>
            </a:pPr>
          </a:p>
          <a:p>
            <a:pPr>
              <a:defRPr sz="2000">
                <a:solidFill>
                  <a:srgbClr val="FF0000"/>
                </a:solidFill>
                <a:latin typeface="Times New Roman"/>
                <a:ea typeface="Times New Roman"/>
                <a:cs typeface="Times New Roman"/>
                <a:sym typeface="Times New Roman"/>
              </a:defRPr>
            </a:pPr>
            <a:r>
              <a:t>Until a better alternative is found, the magic bullet is a bouquet/cocktail of Coprous super+Actigard+Good Agronomic Practices.</a:t>
            </a:r>
          </a:p>
        </p:txBody>
      </p:sp>
      <p:sp>
        <p:nvSpPr>
          <p:cNvPr id="202" name="Title 2"/>
          <p:cNvSpPr txBox="1"/>
          <p:nvPr>
            <p:ph type="title"/>
          </p:nvPr>
        </p:nvSpPr>
        <p:spPr>
          <a:xfrm>
            <a:off x="457200" y="274638"/>
            <a:ext cx="8229600" cy="562074"/>
          </a:xfrm>
          <a:prstGeom prst="rect">
            <a:avLst/>
          </a:prstGeom>
        </p:spPr>
        <p:txBody>
          <a:bodyPr/>
          <a:lstStyle>
            <a:lvl1pPr algn="ctr">
              <a:defRPr sz="2000">
                <a:latin typeface="Times New Roman"/>
                <a:ea typeface="Times New Roman"/>
                <a:cs typeface="Times New Roman"/>
                <a:sym typeface="Times New Roman"/>
              </a:defRPr>
            </a:lvl1pPr>
          </a:lstStyle>
          <a:p>
            <a:pPr/>
            <a:r>
              <a:t>RECOMMENDATIONS FOR BBS CONTROL</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Picture 3" descr="Picture 3"/>
          <p:cNvPicPr>
            <a:picLocks noChangeAspect="1"/>
          </p:cNvPicPr>
          <p:nvPr/>
        </p:nvPicPr>
        <p:blipFill>
          <a:blip r:embed="rId2">
            <a:extLst/>
          </a:blip>
          <a:stretch>
            <a:fillRect/>
          </a:stretch>
        </p:blipFill>
        <p:spPr>
          <a:xfrm>
            <a:off x="1115616" y="836712"/>
            <a:ext cx="7200801" cy="4752529"/>
          </a:xfrm>
          <a:prstGeom prst="rect">
            <a:avLst/>
          </a:prstGeom>
          <a:ln w="12700">
            <a:miter lim="400000"/>
          </a:ln>
        </p:spPr>
      </p:pic>
      <p:sp>
        <p:nvSpPr>
          <p:cNvPr id="205" name="TextBox 1"/>
          <p:cNvSpPr txBox="1"/>
          <p:nvPr/>
        </p:nvSpPr>
        <p:spPr>
          <a:xfrm>
            <a:off x="2961535" y="332656"/>
            <a:ext cx="3666343"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00B0F0"/>
                </a:solidFill>
                <a:latin typeface="Algerian"/>
                <a:ea typeface="Algerian"/>
                <a:cs typeface="Algerian"/>
                <a:sym typeface="Algerian"/>
              </a:defRPr>
            </a:pPr>
            <a:r>
              <a:t>END OF </a:t>
            </a:r>
            <a:r>
              <a:rPr>
                <a:solidFill>
                  <a:srgbClr val="FF0000"/>
                </a:solidFill>
              </a:rPr>
              <a:t>PRESENTATION</a:t>
            </a:r>
          </a:p>
        </p:txBody>
      </p:sp>
      <p:sp>
        <p:nvSpPr>
          <p:cNvPr id="206" name="TextBox 2"/>
          <p:cNvSpPr txBox="1"/>
          <p:nvPr/>
        </p:nvSpPr>
        <p:spPr>
          <a:xfrm>
            <a:off x="3609607" y="5589239"/>
            <a:ext cx="2467929"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200">
                <a:solidFill>
                  <a:srgbClr val="FF0000"/>
                </a:solidFill>
                <a:latin typeface="Algerian"/>
                <a:ea typeface="Algerian"/>
                <a:cs typeface="Algerian"/>
                <a:sym typeface="Algerian"/>
              </a:defRPr>
            </a:pPr>
            <a:r>
              <a:t>THANK </a:t>
            </a:r>
            <a:r>
              <a:rPr>
                <a:solidFill>
                  <a:srgbClr val="00B0F0"/>
                </a:solidFill>
              </a:rPr>
              <a:t>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Content Placeholder 1"/>
          <p:cNvSpPr txBox="1"/>
          <p:nvPr>
            <p:ph type="body" idx="1"/>
          </p:nvPr>
        </p:nvSpPr>
        <p:spPr>
          <a:xfrm>
            <a:off x="457200" y="1481328"/>
            <a:ext cx="8229600" cy="4525963"/>
          </a:xfrm>
          <a:prstGeom prst="rect">
            <a:avLst/>
          </a:prstGeom>
        </p:spPr>
        <p:txBody>
          <a:bodyPr/>
          <a:lstStyle/>
          <a:p>
            <a:pPr>
              <a:defRPr sz="2000">
                <a:latin typeface="Times New Roman"/>
                <a:ea typeface="Times New Roman"/>
                <a:cs typeface="Times New Roman"/>
                <a:sym typeface="Times New Roman"/>
              </a:defRPr>
            </a:pPr>
            <a:r>
              <a:t>BBS was reported first in  a mango plot in Tamale in 2010 and 2011, It was described as occurring with high prevalence and that the environment in the country was conducive for the disease (One of the driest places in Ghana). </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The destructive nature of the disease may have hit farmers the hardest by 2017 in the Brong Ahafo Region. Loss estimates ranged from 90 to 100%</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By 2018 farmers in the Coastal savannah zone were also hit with the same destruction including the Eastern, Volta and Greater Accra Regions</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It was believed that lack of knowledge about the cause and epidemiology of the disease contributed to its high prevalence rate in Ghana</a:t>
            </a:r>
          </a:p>
        </p:txBody>
      </p:sp>
      <p:sp>
        <p:nvSpPr>
          <p:cNvPr id="121" name="Title 2"/>
          <p:cNvSpPr txBox="1"/>
          <p:nvPr>
            <p:ph type="title"/>
          </p:nvPr>
        </p:nvSpPr>
        <p:spPr>
          <a:xfrm>
            <a:off x="457200" y="274638"/>
            <a:ext cx="8229600" cy="706091"/>
          </a:xfrm>
          <a:prstGeom prst="rect">
            <a:avLst/>
          </a:prstGeom>
        </p:spPr>
        <p:txBody>
          <a:bodyPr/>
          <a:lstStyle>
            <a:lvl1pPr algn="ctr">
              <a:defRPr sz="2000">
                <a:latin typeface="Times New Roman"/>
                <a:ea typeface="Times New Roman"/>
                <a:cs typeface="Times New Roman"/>
                <a:sym typeface="Times New Roman"/>
              </a:defRPr>
            </a:lvl1pPr>
          </a:lstStyle>
          <a:p>
            <a:pPr>
              <a:defRPr>
                <a:effectLst/>
              </a:defRPr>
            </a:pPr>
            <a:r>
              <a:t>THE PREVALENCE OF BBS IN GHANA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Content Placeholder 1"/>
          <p:cNvSpPr txBox="1"/>
          <p:nvPr>
            <p:ph type="body" idx="1"/>
          </p:nvPr>
        </p:nvSpPr>
        <p:spPr>
          <a:xfrm>
            <a:off x="467543" y="980728"/>
            <a:ext cx="8229601" cy="4525964"/>
          </a:xfrm>
          <a:prstGeom prst="rect">
            <a:avLst/>
          </a:prstGeom>
        </p:spPr>
        <p:txBody>
          <a:bodyPr/>
          <a:lstStyle/>
          <a:p>
            <a:pPr>
              <a:lnSpc>
                <a:spcPct val="90000"/>
              </a:lnSpc>
              <a:defRPr sz="1800">
                <a:latin typeface="Times New Roman"/>
                <a:ea typeface="Times New Roman"/>
                <a:cs typeface="Times New Roman"/>
                <a:sym typeface="Times New Roman"/>
              </a:defRPr>
            </a:pPr>
            <a:r>
              <a:t>Within the same period, the impact of the disease is also being felt in Wa and Sawla</a:t>
            </a:r>
            <a:endParaRPr sz="2000"/>
          </a:p>
          <a:p>
            <a:pPr>
              <a:lnSpc>
                <a:spcPct val="90000"/>
              </a:lnSpc>
              <a:defRPr sz="2000">
                <a:latin typeface="Times New Roman"/>
                <a:ea typeface="Times New Roman"/>
                <a:cs typeface="Times New Roman"/>
                <a:sym typeface="Times New Roman"/>
              </a:defRPr>
            </a:pPr>
          </a:p>
          <a:p>
            <a:pPr>
              <a:lnSpc>
                <a:spcPct val="90000"/>
              </a:lnSpc>
              <a:defRPr sz="1800">
                <a:latin typeface="Times New Roman"/>
                <a:ea typeface="Times New Roman"/>
                <a:cs typeface="Times New Roman"/>
                <a:sym typeface="Times New Roman"/>
              </a:defRPr>
            </a:pPr>
            <a:r>
              <a:t>Survey in the Kpong and Somanya areas of the coastal savannah this major season gave an impression that the disease was reducing in severity. However, with the advent of continuous rainfall, most of the fruits that  escaped the disease were infected.</a:t>
            </a:r>
            <a:endParaRPr sz="2400"/>
          </a:p>
          <a:p>
            <a:pPr>
              <a:lnSpc>
                <a:spcPct val="90000"/>
              </a:lnSpc>
              <a:defRPr sz="2000">
                <a:latin typeface="Times New Roman"/>
                <a:ea typeface="Times New Roman"/>
                <a:cs typeface="Times New Roman"/>
                <a:sym typeface="Times New Roman"/>
              </a:defRPr>
            </a:pPr>
          </a:p>
          <a:p>
            <a:pPr>
              <a:lnSpc>
                <a:spcPct val="90000"/>
              </a:lnSpc>
              <a:defRPr sz="1800">
                <a:latin typeface="Times New Roman"/>
                <a:ea typeface="Times New Roman"/>
                <a:cs typeface="Times New Roman"/>
                <a:sym typeface="Times New Roman"/>
              </a:defRPr>
            </a:pPr>
            <a:r>
              <a:t>Reports from Brong Ahafo, Wa and Sawla indicate the disease is still a threat as it was in the initial stages</a:t>
            </a:r>
            <a:endParaRPr sz="2400"/>
          </a:p>
          <a:p>
            <a:pPr>
              <a:lnSpc>
                <a:spcPct val="90000"/>
              </a:lnSpc>
              <a:defRPr sz="2000">
                <a:latin typeface="Times New Roman"/>
                <a:ea typeface="Times New Roman"/>
                <a:cs typeface="Times New Roman"/>
                <a:sym typeface="Times New Roman"/>
              </a:defRPr>
            </a:pPr>
          </a:p>
          <a:p>
            <a:pPr>
              <a:lnSpc>
                <a:spcPct val="90000"/>
              </a:lnSpc>
              <a:defRPr sz="1800">
                <a:latin typeface="Times New Roman"/>
                <a:ea typeface="Times New Roman"/>
                <a:cs typeface="Times New Roman"/>
                <a:sym typeface="Times New Roman"/>
              </a:defRPr>
            </a:pPr>
            <a:r>
              <a:t>Interview with some farmers shows that many are getting the information on what to do to combat the disease</a:t>
            </a:r>
            <a:endParaRPr sz="2400"/>
          </a:p>
          <a:p>
            <a:pPr marL="0" indent="109728">
              <a:lnSpc>
                <a:spcPct val="90000"/>
              </a:lnSpc>
              <a:buSzTx/>
              <a:buFont typeface="Wingdings 3"/>
              <a:buNone/>
              <a:defRPr sz="1800">
                <a:latin typeface="Times New Roman"/>
                <a:ea typeface="Times New Roman"/>
                <a:cs typeface="Times New Roman"/>
                <a:sym typeface="Times New Roman"/>
              </a:defRPr>
            </a:pPr>
            <a:r>
              <a:t>     -</a:t>
            </a:r>
            <a:r>
              <a:rPr>
                <a:solidFill>
                  <a:srgbClr val="FF0000"/>
                </a:solidFill>
              </a:rPr>
              <a:t>there are some positive signs that the disease will soon be brought under </a:t>
            </a:r>
            <a:endParaRPr sz="2400"/>
          </a:p>
          <a:p>
            <a:pPr marL="0" indent="109728">
              <a:lnSpc>
                <a:spcPct val="90000"/>
              </a:lnSpc>
              <a:buSzTx/>
              <a:buFont typeface="Wingdings 3"/>
              <a:buNone/>
              <a:defRPr sz="1800">
                <a:solidFill>
                  <a:srgbClr val="FF0000"/>
                </a:solidFill>
                <a:latin typeface="Times New Roman"/>
                <a:ea typeface="Times New Roman"/>
                <a:cs typeface="Times New Roman"/>
                <a:sym typeface="Times New Roman"/>
              </a:defRPr>
            </a:pPr>
            <a:r>
              <a:t>        control</a:t>
            </a:r>
          </a:p>
        </p:txBody>
      </p:sp>
      <p:sp>
        <p:nvSpPr>
          <p:cNvPr id="124" name="Title 2"/>
          <p:cNvSpPr txBox="1"/>
          <p:nvPr>
            <p:ph type="title"/>
          </p:nvPr>
        </p:nvSpPr>
        <p:spPr>
          <a:xfrm>
            <a:off x="457200" y="274637"/>
            <a:ext cx="8229600" cy="634084"/>
          </a:xfrm>
          <a:prstGeom prst="rect">
            <a:avLst/>
          </a:prstGeom>
        </p:spPr>
        <p:txBody>
          <a:bodyPr/>
          <a:lstStyle>
            <a:lvl1pPr algn="ctr">
              <a:defRPr b="0" sz="2000">
                <a:latin typeface="Times New Roman"/>
                <a:ea typeface="Times New Roman"/>
                <a:cs typeface="Times New Roman"/>
                <a:sym typeface="Times New Roman"/>
              </a:defRPr>
            </a:lvl1pPr>
          </a:lstStyle>
          <a:p>
            <a:pPr>
              <a:defRPr>
                <a:effectLst/>
              </a:defRPr>
            </a:pPr>
            <a:r>
              <a:t>THE PREVALENCE OF BBS IN GHANA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Content Placeholder 1"/>
          <p:cNvSpPr txBox="1"/>
          <p:nvPr>
            <p:ph type="body" idx="1"/>
          </p:nvPr>
        </p:nvSpPr>
        <p:spPr>
          <a:xfrm>
            <a:off x="395536" y="980727"/>
            <a:ext cx="8229601" cy="5688634"/>
          </a:xfrm>
          <a:prstGeom prst="rect">
            <a:avLst/>
          </a:prstGeom>
        </p:spPr>
        <p:txBody>
          <a:bodyPr/>
          <a:lstStyle/>
          <a:p>
            <a:pPr>
              <a:defRPr sz="1800">
                <a:solidFill>
                  <a:srgbClr val="FF0000"/>
                </a:solidFill>
                <a:latin typeface="Arial"/>
                <a:ea typeface="Arial"/>
                <a:cs typeface="Arial"/>
                <a:sym typeface="Arial"/>
              </a:defRPr>
            </a:pPr>
            <a:r>
              <a:t>Poor knowledge of the disease symptoms and epidemiology both in the past and presently</a:t>
            </a:r>
          </a:p>
          <a:p>
            <a:pPr>
              <a:defRPr sz="1800">
                <a:solidFill>
                  <a:srgbClr val="FF0000"/>
                </a:solidFill>
                <a:latin typeface="Arial"/>
                <a:ea typeface="Arial"/>
                <a:cs typeface="Arial"/>
                <a:sym typeface="Arial"/>
              </a:defRPr>
            </a:pPr>
          </a:p>
          <a:p>
            <a:pPr>
              <a:defRPr sz="1800">
                <a:latin typeface="Arial"/>
                <a:ea typeface="Arial"/>
                <a:cs typeface="Arial"/>
                <a:sym typeface="Arial"/>
              </a:defRPr>
            </a:pPr>
            <a:r>
              <a:t>In the past, early detection and institution of quarantine measures were ignored. These could have prevented the rapid spread of the disease</a:t>
            </a:r>
          </a:p>
          <a:p>
            <a:pPr>
              <a:defRPr sz="1800">
                <a:latin typeface="Arial"/>
                <a:ea typeface="Arial"/>
                <a:cs typeface="Arial"/>
                <a:sym typeface="Arial"/>
              </a:defRPr>
            </a:pPr>
          </a:p>
          <a:p>
            <a:pPr>
              <a:defRPr sz="1800">
                <a:latin typeface="Arial"/>
                <a:ea typeface="Arial"/>
                <a:cs typeface="Arial"/>
                <a:sym typeface="Arial"/>
              </a:defRPr>
            </a:pPr>
            <a:r>
              <a:t>Currently, misinformation about the causes/epidemiology of the disease means important measures such as </a:t>
            </a:r>
          </a:p>
          <a:p>
            <a:pPr marL="0" indent="109728">
              <a:buSzTx/>
              <a:buFont typeface="Wingdings 3"/>
              <a:buNone/>
              <a:defRPr sz="1800">
                <a:latin typeface="Arial"/>
                <a:ea typeface="Arial"/>
                <a:cs typeface="Arial"/>
                <a:sym typeface="Arial"/>
              </a:defRPr>
            </a:pPr>
            <a:r>
              <a:t>                       - proper tree pruning</a:t>
            </a:r>
          </a:p>
          <a:p>
            <a:pPr marL="0" indent="109728">
              <a:buSzTx/>
              <a:buFont typeface="Wingdings 3"/>
              <a:buNone/>
              <a:defRPr sz="1800">
                <a:latin typeface="Arial"/>
                <a:ea typeface="Arial"/>
                <a:cs typeface="Arial"/>
                <a:sym typeface="Arial"/>
              </a:defRPr>
            </a:pPr>
            <a:r>
              <a:t>                       - rapid weed control</a:t>
            </a:r>
          </a:p>
          <a:p>
            <a:pPr marL="0" indent="109728">
              <a:buSzTx/>
              <a:buFont typeface="Wingdings 3"/>
              <a:buNone/>
              <a:defRPr sz="1800">
                <a:latin typeface="Arial"/>
                <a:ea typeface="Arial"/>
                <a:cs typeface="Arial"/>
                <a:sym typeface="Arial"/>
              </a:defRPr>
            </a:pPr>
            <a:r>
              <a:t>                       - Insect control</a:t>
            </a:r>
          </a:p>
          <a:p>
            <a:pPr marL="0" indent="109728">
              <a:buSzTx/>
              <a:buFont typeface="Wingdings 3"/>
              <a:buNone/>
              <a:defRPr sz="1800">
                <a:latin typeface="Arial"/>
                <a:ea typeface="Arial"/>
                <a:cs typeface="Arial"/>
                <a:sym typeface="Arial"/>
              </a:defRPr>
            </a:pPr>
            <a:r>
              <a:t>                            -Are not being done properly</a:t>
            </a:r>
          </a:p>
          <a:p>
            <a:pPr marL="0" indent="109728">
              <a:buSzTx/>
              <a:buFont typeface="Wingdings 3"/>
              <a:buNone/>
              <a:defRPr sz="1800">
                <a:latin typeface="Arial"/>
                <a:ea typeface="Arial"/>
                <a:cs typeface="Arial"/>
                <a:sym typeface="Arial"/>
              </a:defRPr>
            </a:pPr>
          </a:p>
          <a:p>
            <a:pPr>
              <a:defRPr sz="1800">
                <a:latin typeface="Arial"/>
                <a:ea typeface="Arial"/>
                <a:cs typeface="Arial"/>
                <a:sym typeface="Arial"/>
              </a:defRPr>
            </a:pPr>
            <a:r>
              <a:t>Currently, in their desperation, farmers are buying and using all sorts of active ingredients, which are less effective against the bacteria but allow the bacteria to proliferate due to the water being used to mix and apply those active ingredients</a:t>
            </a:r>
          </a:p>
        </p:txBody>
      </p:sp>
      <p:sp>
        <p:nvSpPr>
          <p:cNvPr id="127" name="Title 2"/>
          <p:cNvSpPr txBox="1"/>
          <p:nvPr>
            <p:ph type="title"/>
          </p:nvPr>
        </p:nvSpPr>
        <p:spPr>
          <a:xfrm>
            <a:off x="457200" y="274638"/>
            <a:ext cx="8229600" cy="490067"/>
          </a:xfrm>
          <a:prstGeom prst="rect">
            <a:avLst/>
          </a:prstGeom>
        </p:spPr>
        <p:txBody>
          <a:bodyPr/>
          <a:lstStyle>
            <a:lvl1pPr>
              <a:defRPr sz="2400">
                <a:latin typeface="Arial"/>
                <a:ea typeface="Arial"/>
                <a:cs typeface="Arial"/>
                <a:sym typeface="Arial"/>
              </a:defRPr>
            </a:lvl1pPr>
          </a:lstStyle>
          <a:p>
            <a:pPr/>
            <a:r>
              <a:t>WHY IS THE DISEASE PROLIFERATING IN GHANA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Content Placeholder 1"/>
          <p:cNvSpPr txBox="1"/>
          <p:nvPr>
            <p:ph type="body" idx="1"/>
          </p:nvPr>
        </p:nvSpPr>
        <p:spPr>
          <a:xfrm>
            <a:off x="457200" y="1481328"/>
            <a:ext cx="8229600" cy="4525963"/>
          </a:xfrm>
          <a:prstGeom prst="rect">
            <a:avLst/>
          </a:prstGeom>
        </p:spPr>
        <p:txBody>
          <a:bodyPr/>
          <a:lstStyle/>
          <a:p>
            <a:pPr>
              <a:defRPr sz="2000">
                <a:latin typeface="Times New Roman"/>
                <a:ea typeface="Times New Roman"/>
                <a:cs typeface="Times New Roman"/>
                <a:sym typeface="Times New Roman"/>
              </a:defRPr>
            </a:pPr>
            <a:r>
              <a:t>Once the disease enters the farm, it cannot be eradicated.</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The disease may not be noticed at the early stages of fruit development but may appear suddenly to destroy fruits nearing maturity.</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The disease may not occur in a farm with a previous history, in a particular season, even without any chemical applications, but may ravage the same farm, the following season.</a:t>
            </a:r>
          </a:p>
          <a:p>
            <a:pPr>
              <a:defRPr sz="2000">
                <a:latin typeface="Times New Roman"/>
                <a:ea typeface="Times New Roman"/>
                <a:cs typeface="Times New Roman"/>
                <a:sym typeface="Times New Roman"/>
              </a:defRPr>
            </a:pPr>
          </a:p>
          <a:p>
            <a:pPr>
              <a:defRPr sz="2000">
                <a:latin typeface="Times New Roman"/>
                <a:ea typeface="Times New Roman"/>
                <a:cs typeface="Times New Roman"/>
                <a:sym typeface="Times New Roman"/>
              </a:defRPr>
            </a:pPr>
            <a:r>
              <a:t>If nearby farms have the disease, there is a high probability that its also in your farm.</a:t>
            </a:r>
          </a:p>
          <a:p>
            <a:pPr marL="0" indent="109728">
              <a:buSzTx/>
              <a:buFont typeface="Wingdings 3"/>
              <a:buNone/>
              <a:defRPr sz="2000">
                <a:latin typeface="Times New Roman"/>
                <a:ea typeface="Times New Roman"/>
                <a:cs typeface="Times New Roman"/>
                <a:sym typeface="Times New Roman"/>
              </a:defRPr>
            </a:pPr>
            <a:r>
              <a:t>             -</a:t>
            </a:r>
            <a:r>
              <a:rPr>
                <a:solidFill>
                  <a:srgbClr val="FF0000"/>
                </a:solidFill>
              </a:rPr>
              <a:t>if farmers are not aware of these facts they are almost always taken   </a:t>
            </a:r>
            <a:endParaRPr>
              <a:solidFill>
                <a:srgbClr val="FF0000"/>
              </a:solidFill>
            </a:endParaRPr>
          </a:p>
          <a:p>
            <a:pPr marL="0" indent="109728">
              <a:buSzTx/>
              <a:buFont typeface="Wingdings 3"/>
              <a:buNone/>
              <a:defRPr sz="2000">
                <a:solidFill>
                  <a:srgbClr val="FF0000"/>
                </a:solidFill>
                <a:latin typeface="Times New Roman"/>
                <a:ea typeface="Times New Roman"/>
                <a:cs typeface="Times New Roman"/>
                <a:sym typeface="Times New Roman"/>
              </a:defRPr>
            </a:pPr>
            <a:r>
              <a:t>               by surprise by the disease</a:t>
            </a:r>
          </a:p>
        </p:txBody>
      </p:sp>
      <p:sp>
        <p:nvSpPr>
          <p:cNvPr id="130" name="Title 2"/>
          <p:cNvSpPr txBox="1"/>
          <p:nvPr>
            <p:ph type="title"/>
          </p:nvPr>
        </p:nvSpPr>
        <p:spPr>
          <a:xfrm>
            <a:off x="457200" y="274638"/>
            <a:ext cx="8229600" cy="1138138"/>
          </a:xfrm>
          <a:prstGeom prst="rect">
            <a:avLst/>
          </a:prstGeom>
        </p:spPr>
        <p:txBody>
          <a:bodyPr/>
          <a:lstStyle/>
          <a:p>
            <a:pPr marL="225308" indent="-128747" defTabSz="804672">
              <a:spcBef>
                <a:spcPts val="300"/>
              </a:spcBef>
              <a:defRPr sz="1584">
                <a:effectLst>
                  <a:outerShdw sx="100000" sy="100000" kx="0" ky="0" algn="b" rotWithShape="0" blurRad="33528" dist="22352" dir="5400000">
                    <a:srgbClr val="000000">
                      <a:alpha val="25000"/>
                    </a:srgbClr>
                  </a:outerShdw>
                </a:effectLst>
                <a:latin typeface="Times New Roman"/>
                <a:ea typeface="Times New Roman"/>
                <a:cs typeface="Times New Roman"/>
                <a:sym typeface="Times New Roman"/>
              </a:defRPr>
            </a:pPr>
            <a:br/>
            <a:r>
              <a:t>WHY IS BBS PROLIFERATING IN GHANA</a:t>
            </a:r>
            <a:br/>
            <a:r>
              <a:rPr sz="1408">
                <a:solidFill>
                  <a:srgbClr val="FF0000"/>
                </a:solidFill>
                <a:latin typeface="Arial"/>
                <a:ea typeface="Arial"/>
                <a:cs typeface="Arial"/>
                <a:sym typeface="Arial"/>
              </a:rPr>
              <a:t>Poor knowledge of the disease symptoms and epidemiology both in the past and presently</a:t>
            </a:r>
            <a:br>
              <a:rPr sz="1408">
                <a:solidFill>
                  <a:srgbClr val="FF0000"/>
                </a:solidFill>
                <a:latin typeface="Arial"/>
                <a:ea typeface="Arial"/>
                <a:cs typeface="Arial"/>
                <a:sym typeface="Arial"/>
              </a:rPr>
            </a:b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Content Placeholder 1"/>
          <p:cNvSpPr txBox="1"/>
          <p:nvPr>
            <p:ph type="body" idx="1"/>
          </p:nvPr>
        </p:nvSpPr>
        <p:spPr>
          <a:xfrm>
            <a:off x="457200" y="1124744"/>
            <a:ext cx="8229600" cy="4525964"/>
          </a:xfrm>
          <a:prstGeom prst="rect">
            <a:avLst/>
          </a:prstGeom>
        </p:spPr>
        <p:txBody>
          <a:bodyPr/>
          <a:lstStyle/>
          <a:p>
            <a:pPr>
              <a:defRPr sz="2000">
                <a:solidFill>
                  <a:srgbClr val="FF0000"/>
                </a:solidFill>
                <a:latin typeface="Times New Roman"/>
                <a:ea typeface="Times New Roman"/>
                <a:cs typeface="Times New Roman"/>
                <a:sym typeface="Times New Roman"/>
              </a:defRPr>
            </a:pPr>
            <a:r>
              <a:t>Poor cultural practices</a:t>
            </a:r>
          </a:p>
          <a:p>
            <a:pPr marL="0" indent="109728">
              <a:buSzTx/>
              <a:buFont typeface="Wingdings 3"/>
              <a:buNone/>
              <a:defRPr sz="2000">
                <a:solidFill>
                  <a:srgbClr val="FF0000"/>
                </a:solidFill>
                <a:latin typeface="Times New Roman"/>
                <a:ea typeface="Times New Roman"/>
                <a:cs typeface="Times New Roman"/>
                <a:sym typeface="Times New Roman"/>
              </a:defRPr>
            </a:pPr>
            <a:r>
              <a:t>     </a:t>
            </a:r>
          </a:p>
        </p:txBody>
      </p:sp>
      <p:sp>
        <p:nvSpPr>
          <p:cNvPr id="133" name="Title 2"/>
          <p:cNvSpPr txBox="1"/>
          <p:nvPr>
            <p:ph type="title"/>
          </p:nvPr>
        </p:nvSpPr>
        <p:spPr>
          <a:xfrm>
            <a:off x="457200" y="274638"/>
            <a:ext cx="8229600" cy="850105"/>
          </a:xfrm>
          <a:prstGeom prst="rect">
            <a:avLst/>
          </a:prstGeom>
        </p:spPr>
        <p:txBody>
          <a:bodyPr/>
          <a:lstStyle>
            <a:lvl1pPr>
              <a:defRPr sz="2000">
                <a:latin typeface="Times New Roman"/>
                <a:ea typeface="Times New Roman"/>
                <a:cs typeface="Times New Roman"/>
                <a:sym typeface="Times New Roman"/>
              </a:defRPr>
            </a:lvl1pPr>
          </a:lstStyle>
          <a:p>
            <a:pPr/>
            <a:r>
              <a:t>WHY BBS IS PROLIFERATING IN GHANA</a:t>
            </a:r>
          </a:p>
        </p:txBody>
      </p:sp>
      <p:pic>
        <p:nvPicPr>
          <p:cNvPr id="134" name="Picture 2" descr="Picture 2"/>
          <p:cNvPicPr>
            <a:picLocks noChangeAspect="1"/>
          </p:cNvPicPr>
          <p:nvPr/>
        </p:nvPicPr>
        <p:blipFill>
          <a:blip r:embed="rId2">
            <a:extLst/>
          </a:blip>
          <a:stretch>
            <a:fillRect/>
          </a:stretch>
        </p:blipFill>
        <p:spPr>
          <a:xfrm>
            <a:off x="251519" y="2085333"/>
            <a:ext cx="2788223" cy="2338646"/>
          </a:xfrm>
          <a:prstGeom prst="rect">
            <a:avLst/>
          </a:prstGeom>
          <a:ln w="12700">
            <a:miter lim="400000"/>
          </a:ln>
        </p:spPr>
      </p:pic>
      <p:pic>
        <p:nvPicPr>
          <p:cNvPr id="135" name="Picture 3" descr="Picture 3"/>
          <p:cNvPicPr>
            <a:picLocks noChangeAspect="1"/>
          </p:cNvPicPr>
          <p:nvPr/>
        </p:nvPicPr>
        <p:blipFill>
          <a:blip r:embed="rId3">
            <a:extLst/>
          </a:blip>
          <a:stretch>
            <a:fillRect/>
          </a:stretch>
        </p:blipFill>
        <p:spPr>
          <a:xfrm>
            <a:off x="3039741" y="2069195"/>
            <a:ext cx="2833043" cy="2354784"/>
          </a:xfrm>
          <a:prstGeom prst="rect">
            <a:avLst/>
          </a:prstGeom>
          <a:ln w="12700">
            <a:miter lim="400000"/>
          </a:ln>
        </p:spPr>
      </p:pic>
      <p:sp>
        <p:nvSpPr>
          <p:cNvPr id="136" name="TextBox 5"/>
          <p:cNvSpPr txBox="1"/>
          <p:nvPr/>
        </p:nvSpPr>
        <p:spPr>
          <a:xfrm>
            <a:off x="1000208" y="4653136"/>
            <a:ext cx="7474481" cy="8818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Times New Roman"/>
                <a:ea typeface="Times New Roman"/>
                <a:cs typeface="Times New Roman"/>
                <a:sym typeface="Times New Roman"/>
              </a:defRPr>
            </a:pPr>
            <a:r>
              <a:t>-Keeping weeds down throughout the season is key (Herbicide restrictions?). </a:t>
            </a:r>
          </a:p>
          <a:p>
            <a:pPr>
              <a:defRPr>
                <a:latin typeface="Times New Roman"/>
                <a:ea typeface="Times New Roman"/>
                <a:cs typeface="Times New Roman"/>
                <a:sym typeface="Times New Roman"/>
              </a:defRPr>
            </a:pPr>
            <a:r>
              <a:t>-Pruning trees to reduce density of foliage is essential</a:t>
            </a:r>
          </a:p>
          <a:p>
            <a:pPr>
              <a:defRPr>
                <a:latin typeface="Times New Roman"/>
                <a:ea typeface="Times New Roman"/>
                <a:cs typeface="Times New Roman"/>
                <a:sym typeface="Times New Roman"/>
              </a:defRPr>
            </a:pPr>
            <a:r>
              <a:t>-Combining these with proper insect control can reduce fruit destruction by 50%</a:t>
            </a:r>
          </a:p>
        </p:txBody>
      </p:sp>
      <p:pic>
        <p:nvPicPr>
          <p:cNvPr id="137" name="Picture 3" descr="Picture 3"/>
          <p:cNvPicPr>
            <a:picLocks noChangeAspect="1"/>
          </p:cNvPicPr>
          <p:nvPr/>
        </p:nvPicPr>
        <p:blipFill>
          <a:blip r:embed="rId4">
            <a:extLst/>
          </a:blip>
          <a:stretch>
            <a:fillRect/>
          </a:stretch>
        </p:blipFill>
        <p:spPr>
          <a:xfrm>
            <a:off x="5902478" y="2085333"/>
            <a:ext cx="2892169" cy="237882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Picture 3" descr="Picture 3"/>
          <p:cNvPicPr>
            <a:picLocks noChangeAspect="1"/>
          </p:cNvPicPr>
          <p:nvPr/>
        </p:nvPicPr>
        <p:blipFill>
          <a:blip r:embed="rId2">
            <a:extLst/>
          </a:blip>
          <a:srcRect l="0" t="0" r="0" b="26891"/>
          <a:stretch>
            <a:fillRect/>
          </a:stretch>
        </p:blipFill>
        <p:spPr>
          <a:xfrm>
            <a:off x="611558" y="476672"/>
            <a:ext cx="2370784" cy="2464981"/>
          </a:xfrm>
          <a:prstGeom prst="rect">
            <a:avLst/>
          </a:prstGeom>
          <a:ln w="12700">
            <a:miter lim="400000"/>
          </a:ln>
        </p:spPr>
      </p:pic>
      <p:pic>
        <p:nvPicPr>
          <p:cNvPr id="140" name="Picture 4" descr="Picture 4"/>
          <p:cNvPicPr>
            <a:picLocks noChangeAspect="1"/>
          </p:cNvPicPr>
          <p:nvPr/>
        </p:nvPicPr>
        <p:blipFill>
          <a:blip r:embed="rId3">
            <a:extLst/>
          </a:blip>
          <a:stretch>
            <a:fillRect/>
          </a:stretch>
        </p:blipFill>
        <p:spPr>
          <a:xfrm>
            <a:off x="3134350" y="465622"/>
            <a:ext cx="2296002" cy="2464980"/>
          </a:xfrm>
          <a:prstGeom prst="rect">
            <a:avLst/>
          </a:prstGeom>
          <a:ln w="12700">
            <a:miter lim="400000"/>
          </a:ln>
        </p:spPr>
      </p:pic>
      <p:pic>
        <p:nvPicPr>
          <p:cNvPr id="141" name="Picture 6" descr="Picture 6"/>
          <p:cNvPicPr>
            <a:picLocks noChangeAspect="1"/>
          </p:cNvPicPr>
          <p:nvPr/>
        </p:nvPicPr>
        <p:blipFill>
          <a:blip r:embed="rId4">
            <a:extLst/>
          </a:blip>
          <a:stretch>
            <a:fillRect/>
          </a:stretch>
        </p:blipFill>
        <p:spPr>
          <a:xfrm>
            <a:off x="5590564" y="465622"/>
            <a:ext cx="2797861" cy="2476031"/>
          </a:xfrm>
          <a:prstGeom prst="rect">
            <a:avLst/>
          </a:prstGeom>
          <a:ln w="12700">
            <a:miter lim="400000"/>
          </a:ln>
        </p:spPr>
      </p:pic>
      <p:sp>
        <p:nvSpPr>
          <p:cNvPr id="142" name="TextBox 1"/>
          <p:cNvSpPr txBox="1"/>
          <p:nvPr/>
        </p:nvSpPr>
        <p:spPr>
          <a:xfrm>
            <a:off x="945312" y="3212975"/>
            <a:ext cx="7328927" cy="17330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t>
            </a:r>
            <a:r>
              <a:rPr>
                <a:solidFill>
                  <a:srgbClr val="FF0000"/>
                </a:solidFill>
                <a:latin typeface="Times New Roman"/>
                <a:ea typeface="Times New Roman"/>
                <a:cs typeface="Times New Roman"/>
                <a:sym typeface="Times New Roman"/>
              </a:rPr>
              <a:t>While there is always the bacterium on the fruits, it can only cause the disease</a:t>
            </a:r>
            <a:endParaRPr>
              <a:solidFill>
                <a:srgbClr val="FF0000"/>
              </a:solidFill>
              <a:latin typeface="Times New Roman"/>
              <a:ea typeface="Times New Roman"/>
              <a:cs typeface="Times New Roman"/>
              <a:sym typeface="Times New Roman"/>
            </a:endParaRPr>
          </a:p>
          <a:p>
            <a:pPr>
              <a:defRPr>
                <a:solidFill>
                  <a:srgbClr val="FF0000"/>
                </a:solidFill>
                <a:latin typeface="Times New Roman"/>
                <a:ea typeface="Times New Roman"/>
                <a:cs typeface="Times New Roman"/>
                <a:sym typeface="Times New Roman"/>
              </a:defRPr>
            </a:pPr>
            <a:r>
              <a:t> if enters the fruits through natural wounds (lenticels) or mechanical wounds.</a:t>
            </a:r>
          </a:p>
          <a:p>
            <a:pPr>
              <a:defRPr>
                <a:latin typeface="Times New Roman"/>
                <a:ea typeface="Times New Roman"/>
                <a:cs typeface="Times New Roman"/>
                <a:sym typeface="Times New Roman"/>
              </a:defRPr>
            </a:pPr>
          </a:p>
          <a:p>
            <a:pPr>
              <a:defRPr>
                <a:latin typeface="Times New Roman"/>
                <a:ea typeface="Times New Roman"/>
                <a:cs typeface="Times New Roman"/>
                <a:sym typeface="Times New Roman"/>
              </a:defRPr>
            </a:pPr>
            <a:r>
              <a:t>-Poor control of insects</a:t>
            </a:r>
          </a:p>
          <a:p>
            <a:pPr>
              <a:defRPr>
                <a:latin typeface="Times New Roman"/>
                <a:ea typeface="Times New Roman"/>
                <a:cs typeface="Times New Roman"/>
                <a:sym typeface="Times New Roman"/>
              </a:defRPr>
            </a:pPr>
            <a:r>
              <a:t>-Poor pruning of fruit stalk and fruits</a:t>
            </a:r>
          </a:p>
          <a:p>
            <a:pPr>
              <a:defRPr>
                <a:latin typeface="Times New Roman"/>
                <a:ea typeface="Times New Roman"/>
                <a:cs typeface="Times New Roman"/>
                <a:sym typeface="Times New Roman"/>
              </a:defRPr>
            </a:pPr>
            <a:r>
              <a:t>-Absence of wind breaks to reduce the abrasive actions of the wind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Content Placeholder 1"/>
          <p:cNvSpPr txBox="1"/>
          <p:nvPr>
            <p:ph type="body" idx="1"/>
          </p:nvPr>
        </p:nvSpPr>
        <p:spPr>
          <a:xfrm>
            <a:off x="457200" y="1481328"/>
            <a:ext cx="8229600" cy="4525963"/>
          </a:xfrm>
          <a:prstGeom prst="rect">
            <a:avLst/>
          </a:prstGeom>
        </p:spPr>
        <p:txBody>
          <a:bodyPr/>
          <a:lstStyle/>
          <a:p>
            <a:pPr>
              <a:lnSpc>
                <a:spcPct val="80000"/>
              </a:lnSpc>
              <a:defRPr sz="1600">
                <a:solidFill>
                  <a:srgbClr val="FF0000"/>
                </a:solidFill>
                <a:latin typeface="Arial"/>
                <a:ea typeface="Arial"/>
                <a:cs typeface="Arial"/>
                <a:sym typeface="Arial"/>
              </a:defRPr>
            </a:pPr>
            <a:r>
              <a:t>   </a:t>
            </a:r>
            <a:r>
              <a:rPr sz="1800">
                <a:latin typeface="Times New Roman"/>
                <a:ea typeface="Times New Roman"/>
                <a:cs typeface="Times New Roman"/>
                <a:sym typeface="Times New Roman"/>
              </a:rPr>
              <a:t>The weather</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-High Temperatures</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-High Humidity</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-Rainfall during the fruiting season</a:t>
            </a:r>
            <a:endParaRPr sz="2400"/>
          </a:p>
          <a:p>
            <a:pPr>
              <a:lnSpc>
                <a:spcPct val="80000"/>
              </a:lnSpc>
              <a:defRPr sz="2000">
                <a:latin typeface="Times New Roman"/>
                <a:ea typeface="Times New Roman"/>
                <a:cs typeface="Times New Roman"/>
                <a:sym typeface="Times New Roman"/>
              </a:defRPr>
            </a:pPr>
          </a:p>
          <a:p>
            <a:pPr>
              <a:lnSpc>
                <a:spcPct val="80000"/>
              </a:lnSpc>
              <a:defRPr sz="1800">
                <a:solidFill>
                  <a:srgbClr val="FF0000"/>
                </a:solidFill>
                <a:latin typeface="Times New Roman"/>
                <a:ea typeface="Times New Roman"/>
                <a:cs typeface="Times New Roman"/>
                <a:sym typeface="Times New Roman"/>
              </a:defRPr>
            </a:pPr>
            <a:r>
              <a:t>The cultivars</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-Keitt the predominant cultivar is highly susceptible</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-Kent, Haden, Tommy Atkins, Julie are less susceptible but not popular</a:t>
            </a:r>
            <a:endParaRPr sz="2400"/>
          </a:p>
          <a:p>
            <a:pPr marL="0" indent="109728">
              <a:lnSpc>
                <a:spcPct val="80000"/>
              </a:lnSpc>
              <a:buSzTx/>
              <a:buFont typeface="Wingdings 3"/>
              <a:buNone/>
              <a:defRPr sz="2000">
                <a:latin typeface="Times New Roman"/>
                <a:ea typeface="Times New Roman"/>
                <a:cs typeface="Times New Roman"/>
                <a:sym typeface="Times New Roman"/>
              </a:defRPr>
            </a:pPr>
          </a:p>
          <a:p>
            <a:pPr>
              <a:lnSpc>
                <a:spcPct val="80000"/>
              </a:lnSpc>
              <a:defRPr sz="1800">
                <a:solidFill>
                  <a:srgbClr val="FF0000"/>
                </a:solidFill>
                <a:latin typeface="Times New Roman"/>
                <a:ea typeface="Times New Roman"/>
                <a:cs typeface="Times New Roman"/>
                <a:sym typeface="Times New Roman"/>
              </a:defRPr>
            </a:pPr>
            <a:r>
              <a:t>The cultural practices</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-Poor selection of plant protection products</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-Poor application methods</a:t>
            </a:r>
            <a:endParaRPr sz="2400"/>
          </a:p>
          <a:p>
            <a:pPr marL="0" indent="109728">
              <a:lnSpc>
                <a:spcPct val="80000"/>
              </a:lnSpc>
              <a:buSzTx/>
              <a:buFont typeface="Wingdings 3"/>
              <a:buNone/>
              <a:defRPr sz="1800">
                <a:latin typeface="Times New Roman"/>
                <a:ea typeface="Times New Roman"/>
                <a:cs typeface="Times New Roman"/>
                <a:sym typeface="Times New Roman"/>
              </a:defRPr>
            </a:pPr>
            <a:r>
              <a:t>           -Delayed harvesting</a:t>
            </a:r>
            <a:endParaRPr sz="2000"/>
          </a:p>
          <a:p>
            <a:pPr>
              <a:lnSpc>
                <a:spcPct val="80000"/>
              </a:lnSpc>
              <a:defRPr sz="2000">
                <a:latin typeface="Times New Roman"/>
                <a:ea typeface="Times New Roman"/>
                <a:cs typeface="Times New Roman"/>
                <a:sym typeface="Times New Roman"/>
              </a:defRPr>
            </a:pPr>
          </a:p>
          <a:p>
            <a:pPr marL="0" indent="109728">
              <a:lnSpc>
                <a:spcPct val="80000"/>
              </a:lnSpc>
              <a:buSzTx/>
              <a:buFont typeface="Wingdings 3"/>
              <a:buNone/>
              <a:defRPr sz="1800">
                <a:latin typeface="Times New Roman"/>
                <a:ea typeface="Times New Roman"/>
                <a:cs typeface="Times New Roman"/>
                <a:sym typeface="Times New Roman"/>
              </a:defRPr>
            </a:pPr>
            <a:r>
              <a:t>   </a:t>
            </a:r>
            <a:r>
              <a:rPr>
                <a:solidFill>
                  <a:srgbClr val="0070C0"/>
                </a:solidFill>
              </a:rPr>
              <a:t>-all favour the proliferation of BBS in Ghana</a:t>
            </a:r>
          </a:p>
        </p:txBody>
      </p:sp>
      <p:sp>
        <p:nvSpPr>
          <p:cNvPr id="145" name="Title 2"/>
          <p:cNvSpPr txBox="1"/>
          <p:nvPr>
            <p:ph type="title"/>
          </p:nvPr>
        </p:nvSpPr>
        <p:spPr>
          <a:prstGeom prst="rect">
            <a:avLst/>
          </a:prstGeom>
        </p:spPr>
        <p:txBody>
          <a:bodyPr/>
          <a:lstStyle>
            <a:lvl1pPr algn="ctr">
              <a:defRPr sz="2000">
                <a:latin typeface="Times New Roman"/>
                <a:ea typeface="Times New Roman"/>
                <a:cs typeface="Times New Roman"/>
                <a:sym typeface="Times New Roman"/>
              </a:defRPr>
            </a:lvl1pPr>
          </a:lstStyle>
          <a:p>
            <a:pPr>
              <a:defRPr>
                <a:effectLst/>
              </a:defRPr>
            </a:pPr>
            <a:r>
              <a:t>WHY IS BBS PROLIFERATING IN GHANA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Concourse">
      <a:majorFont>
        <a:latin typeface="Helvetica"/>
        <a:ea typeface="Helvetica"/>
        <a:cs typeface="Helvetica"/>
      </a:majorFont>
      <a:minorFont>
        <a:latin typeface="Lucida Sans Unicode"/>
        <a:ea typeface="Lucida Sans Unicode"/>
        <a:cs typeface="Lucida Sans Unicode"/>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35000"/>
              </a:srgbClr>
            </a:outerShdw>
          </a:effectLst>
        </a:effectStyle>
        <a:effectStyle>
          <a:effectLst>
            <a:outerShdw sx="100000" sy="100000" kx="0" ky="0" algn="b" rotWithShape="0" blurRad="50800" dist="38100" dir="5400000">
              <a:srgbClr val="000000">
                <a:alpha val="35000"/>
              </a:srgbClr>
            </a:outerShdw>
          </a:effectLst>
        </a:effectStyle>
        <a:effectStyle>
          <a:effectLst>
            <a:outerShdw sx="100000" sy="100000" kx="0" ky="0" algn="b" rotWithShape="0" blurRad="50800" dist="381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round/>
        </a:ln>
        <a:effectLst>
          <a:outerShdw sx="100000" sy="100000" kx="0" ky="0" algn="b" rotWithShape="0" blurRad="50800" dist="381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4999" cap="flat">
          <a:solidFill>
            <a:schemeClr val="accent1"/>
          </a:solidFill>
          <a:prstDash val="solid"/>
          <a:round/>
        </a:ln>
        <a:effectLst>
          <a:outerShdw sx="100000" sy="100000" kx="0" ky="0" algn="b" rotWithShape="0" blurRad="50800" dist="381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Concourse">
      <a:majorFont>
        <a:latin typeface="Helvetica"/>
        <a:ea typeface="Helvetica"/>
        <a:cs typeface="Helvetica"/>
      </a:majorFont>
      <a:minorFont>
        <a:latin typeface="Lucida Sans Unicode"/>
        <a:ea typeface="Lucida Sans Unicode"/>
        <a:cs typeface="Lucida Sans Unicode"/>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35000"/>
              </a:srgbClr>
            </a:outerShdw>
          </a:effectLst>
        </a:effectStyle>
        <a:effectStyle>
          <a:effectLst>
            <a:outerShdw sx="100000" sy="100000" kx="0" ky="0" algn="b" rotWithShape="0" blurRad="50800" dist="38100" dir="5400000">
              <a:srgbClr val="000000">
                <a:alpha val="35000"/>
              </a:srgbClr>
            </a:outerShdw>
          </a:effectLst>
        </a:effectStyle>
        <a:effectStyle>
          <a:effectLst>
            <a:outerShdw sx="100000" sy="100000" kx="0" ky="0" algn="b" rotWithShape="0" blurRad="50800" dist="381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round/>
        </a:ln>
        <a:effectLst>
          <a:outerShdw sx="100000" sy="100000" kx="0" ky="0" algn="b" rotWithShape="0" blurRad="50800" dist="381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4999" cap="flat">
          <a:solidFill>
            <a:schemeClr val="accent1"/>
          </a:solidFill>
          <a:prstDash val="solid"/>
          <a:round/>
        </a:ln>
        <a:effectLst>
          <a:outerShdw sx="100000" sy="100000" kx="0" ky="0" algn="b" rotWithShape="0" blurRad="50800" dist="381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