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656D78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656D78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656D78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656D78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656D78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656D78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656D78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656D78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656D78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56D78"/>
        </a:fontRef>
        <a:srgbClr val="656D7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0FB"/>
          </a:solidFill>
        </a:fill>
      </a:tcStyle>
    </a:wholeTbl>
    <a:band2H>
      <a:tcTxStyle b="def" i="def"/>
      <a:tcStyle>
        <a:tcBdr/>
        <a:fill>
          <a:solidFill>
            <a:srgbClr val="E8F0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656D78"/>
        </a:fontRef>
        <a:srgbClr val="656D7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9F5"/>
          </a:solidFill>
        </a:fill>
      </a:tcStyle>
    </a:wholeTbl>
    <a:band2H>
      <a:tcTxStyle b="def" i="def"/>
      <a:tcStyle>
        <a:tcBdr/>
        <a:fill>
          <a:solidFill>
            <a:srgbClr val="E7ED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656D78"/>
        </a:fontRef>
        <a:srgbClr val="656D7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F"/>
          </a:solidFill>
        </a:fill>
      </a:tcStyle>
    </a:wholeTbl>
    <a:band2H>
      <a:tcTxStyle b="def" i="def"/>
      <a:tcStyle>
        <a:tcBdr/>
        <a:fill>
          <a:solidFill>
            <a:srgbClr val="E6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656D78"/>
        </a:fontRef>
        <a:srgbClr val="656D7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B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656D78"/>
        </a:fontRef>
        <a:srgbClr val="656D7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56D78"/>
              </a:solidFill>
              <a:prstDash val="solid"/>
              <a:round/>
            </a:ln>
          </a:top>
          <a:bottom>
            <a:ln w="254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56D78"/>
              </a:solidFill>
              <a:prstDash val="solid"/>
              <a:round/>
            </a:ln>
          </a:top>
          <a:bottom>
            <a:ln w="254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656D78"/>
        </a:fontRef>
        <a:srgbClr val="656D7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3D5"/>
          </a:solidFill>
        </a:fill>
      </a:tcStyle>
    </a:wholeTbl>
    <a:band2H>
      <a:tcTxStyle b="def" i="def"/>
      <a:tcStyle>
        <a:tcBdr/>
        <a:fill>
          <a:solidFill>
            <a:srgbClr val="EAEA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56D78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56D7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56D78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56D78"/>
        </a:fontRef>
        <a:srgbClr val="656D78"/>
      </a:tcTxStyle>
      <a:tcStyle>
        <a:tcBdr>
          <a:left>
            <a:ln w="12700" cap="flat">
              <a:solidFill>
                <a:srgbClr val="656D78"/>
              </a:solidFill>
              <a:prstDash val="solid"/>
              <a:round/>
            </a:ln>
          </a:left>
          <a:right>
            <a:ln w="12700" cap="flat">
              <a:solidFill>
                <a:srgbClr val="656D78"/>
              </a:solidFill>
              <a:prstDash val="solid"/>
              <a:round/>
            </a:ln>
          </a:right>
          <a:top>
            <a:ln w="12700" cap="flat">
              <a:solidFill>
                <a:srgbClr val="656D78"/>
              </a:solidFill>
              <a:prstDash val="solid"/>
              <a:round/>
            </a:ln>
          </a:top>
          <a:bottom>
            <a:ln w="127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solidFill>
                <a:srgbClr val="656D78"/>
              </a:solidFill>
              <a:prstDash val="solid"/>
              <a:round/>
            </a:ln>
          </a:insideH>
          <a:insideV>
            <a:ln w="12700" cap="flat">
              <a:solidFill>
                <a:srgbClr val="656D78"/>
              </a:solidFill>
              <a:prstDash val="solid"/>
              <a:round/>
            </a:ln>
          </a:insideV>
        </a:tcBdr>
        <a:fill>
          <a:solidFill>
            <a:srgbClr val="656D78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656D78"/>
        </a:fontRef>
        <a:srgbClr val="656D78"/>
      </a:tcTxStyle>
      <a:tcStyle>
        <a:tcBdr>
          <a:left>
            <a:ln w="12700" cap="flat">
              <a:solidFill>
                <a:srgbClr val="656D78"/>
              </a:solidFill>
              <a:prstDash val="solid"/>
              <a:round/>
            </a:ln>
          </a:left>
          <a:right>
            <a:ln w="12700" cap="flat">
              <a:solidFill>
                <a:srgbClr val="656D78"/>
              </a:solidFill>
              <a:prstDash val="solid"/>
              <a:round/>
            </a:ln>
          </a:right>
          <a:top>
            <a:ln w="12700" cap="flat">
              <a:solidFill>
                <a:srgbClr val="656D78"/>
              </a:solidFill>
              <a:prstDash val="solid"/>
              <a:round/>
            </a:ln>
          </a:top>
          <a:bottom>
            <a:ln w="127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solidFill>
                <a:srgbClr val="656D78"/>
              </a:solidFill>
              <a:prstDash val="solid"/>
              <a:round/>
            </a:ln>
          </a:insideH>
          <a:insideV>
            <a:ln w="12700" cap="flat">
              <a:solidFill>
                <a:srgbClr val="656D78"/>
              </a:solidFill>
              <a:prstDash val="solid"/>
              <a:round/>
            </a:ln>
          </a:insideV>
        </a:tcBdr>
        <a:fill>
          <a:solidFill>
            <a:srgbClr val="656D78">
              <a:alpha val="20000"/>
            </a:srgbClr>
          </a:solidFill>
        </a:fill>
      </a:tcStyle>
    </a:firstCol>
    <a:lastRow>
      <a:tcTxStyle b="on" i="off">
        <a:fontRef idx="major">
          <a:srgbClr val="656D78"/>
        </a:fontRef>
        <a:srgbClr val="656D78"/>
      </a:tcTxStyle>
      <a:tcStyle>
        <a:tcBdr>
          <a:left>
            <a:ln w="12700" cap="flat">
              <a:solidFill>
                <a:srgbClr val="656D78"/>
              </a:solidFill>
              <a:prstDash val="solid"/>
              <a:round/>
            </a:ln>
          </a:left>
          <a:right>
            <a:ln w="12700" cap="flat">
              <a:solidFill>
                <a:srgbClr val="656D78"/>
              </a:solidFill>
              <a:prstDash val="solid"/>
              <a:round/>
            </a:ln>
          </a:right>
          <a:top>
            <a:ln w="50800" cap="flat">
              <a:solidFill>
                <a:srgbClr val="656D78"/>
              </a:solidFill>
              <a:prstDash val="solid"/>
              <a:round/>
            </a:ln>
          </a:top>
          <a:bottom>
            <a:ln w="127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solidFill>
                <a:srgbClr val="656D78"/>
              </a:solidFill>
              <a:prstDash val="solid"/>
              <a:round/>
            </a:ln>
          </a:insideH>
          <a:insideV>
            <a:ln w="12700" cap="flat">
              <a:solidFill>
                <a:srgbClr val="656D7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656D78"/>
        </a:fontRef>
        <a:srgbClr val="656D78"/>
      </a:tcTxStyle>
      <a:tcStyle>
        <a:tcBdr>
          <a:left>
            <a:ln w="12700" cap="flat">
              <a:solidFill>
                <a:srgbClr val="656D78"/>
              </a:solidFill>
              <a:prstDash val="solid"/>
              <a:round/>
            </a:ln>
          </a:left>
          <a:right>
            <a:ln w="12700" cap="flat">
              <a:solidFill>
                <a:srgbClr val="656D78"/>
              </a:solidFill>
              <a:prstDash val="solid"/>
              <a:round/>
            </a:ln>
          </a:right>
          <a:top>
            <a:ln w="12700" cap="flat">
              <a:solidFill>
                <a:srgbClr val="656D78"/>
              </a:solidFill>
              <a:prstDash val="solid"/>
              <a:round/>
            </a:ln>
          </a:top>
          <a:bottom>
            <a:ln w="25400" cap="flat">
              <a:solidFill>
                <a:srgbClr val="656D78"/>
              </a:solidFill>
              <a:prstDash val="solid"/>
              <a:round/>
            </a:ln>
          </a:bottom>
          <a:insideH>
            <a:ln w="12700" cap="flat">
              <a:solidFill>
                <a:srgbClr val="656D78"/>
              </a:solidFill>
              <a:prstDash val="solid"/>
              <a:round/>
            </a:ln>
          </a:insideH>
          <a:insideV>
            <a:ln w="12700" cap="flat">
              <a:solidFill>
                <a:srgbClr val="656D7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9EA1A7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9EA1A7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9EA1A7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9EA1A7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9EA1A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9FA3A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1.jpeg"/><Relationship Id="rId4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Relationship Id="rId4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.jpeg"/><Relationship Id="rId4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347" y="443239"/>
            <a:ext cx="2752727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Rectangle 8"/>
          <p:cNvSpPr/>
          <p:nvPr/>
        </p:nvSpPr>
        <p:spPr>
          <a:xfrm>
            <a:off x="4678681" y="-2"/>
            <a:ext cx="45721" cy="6858001"/>
          </a:xfrm>
          <a:prstGeom prst="rect">
            <a:avLst/>
          </a:prstGeom>
          <a:solidFill>
            <a:srgbClr val="FDBD3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03" name="Rectangle 1"/>
          <p:cNvSpPr/>
          <p:nvPr/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rgbClr val="00693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04" name="Picture 27" descr="Picture 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1846" y="618799"/>
            <a:ext cx="6771566" cy="562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Rectangle 30"/>
          <p:cNvSpPr/>
          <p:nvPr/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rgbClr val="00693A">
              <a:alpha val="9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109" name="Group 28"/>
          <p:cNvGrpSpPr/>
          <p:nvPr/>
        </p:nvGrpSpPr>
        <p:grpSpPr>
          <a:xfrm>
            <a:off x="5183258" y="462508"/>
            <a:ext cx="6395719" cy="4891731"/>
            <a:chOff x="0" y="0"/>
            <a:chExt cx="6395718" cy="4891729"/>
          </a:xfrm>
        </p:grpSpPr>
        <p:sp>
          <p:nvSpPr>
            <p:cNvPr id="106" name="Google Shape;464;p59"/>
            <p:cNvSpPr txBox="1"/>
            <p:nvPr/>
          </p:nvSpPr>
          <p:spPr>
            <a:xfrm>
              <a:off x="331887" y="4332929"/>
              <a:ext cx="3081596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t>RITA BROBEY</a:t>
              </a:r>
            </a:p>
            <a:p>
              <a:pPr>
                <a:defRPr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t>6</a:t>
              </a:r>
              <a:r>
                <a:rPr baseline="30000"/>
                <a:t>TH</a:t>
              </a:r>
              <a:r>
                <a:t> JULY 2022</a:t>
              </a:r>
            </a:p>
          </p:txBody>
        </p:sp>
        <p:sp>
          <p:nvSpPr>
            <p:cNvPr id="107" name="Google Shape;464;p59"/>
            <p:cNvSpPr txBox="1"/>
            <p:nvPr/>
          </p:nvSpPr>
          <p:spPr>
            <a:xfrm>
              <a:off x="0" y="0"/>
              <a:ext cx="6395719" cy="353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b="1" sz="4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</a:p>
            <a:p>
              <a:pPr algn="ctr">
                <a:defRPr b="1" sz="4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</a:p>
            <a:p>
              <a:pPr algn="ctr">
                <a:defRPr b="1" sz="4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t>MY STORY</a:t>
              </a:r>
              <a:endParaRPr sz="3600"/>
            </a:p>
            <a:p>
              <a:pPr algn="ctr">
                <a:defRPr b="1" sz="4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t> </a:t>
              </a:r>
              <a:endParaRPr sz="3600"/>
            </a:p>
            <a:p>
              <a:pPr algn="ctr">
                <a:defRPr b="1" sz="36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t>MARKET DIVERSIFICATION</a:t>
              </a:r>
            </a:p>
            <a:p>
              <a:pPr algn="ctr">
                <a:defRPr b="1" sz="36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t>5</a:t>
              </a:r>
              <a:r>
                <a:rPr baseline="30000"/>
                <a:t>th</a:t>
              </a:r>
              <a:r>
                <a:t> Ghana Mango Week  </a:t>
              </a:r>
            </a:p>
          </p:txBody>
        </p:sp>
        <p:sp>
          <p:nvSpPr>
            <p:cNvPr id="108" name="Straight Connector 4"/>
            <p:cNvSpPr/>
            <p:nvPr/>
          </p:nvSpPr>
          <p:spPr>
            <a:xfrm>
              <a:off x="331887" y="4088672"/>
              <a:ext cx="5791405" cy="1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10" name="Slide Number Placeholder 29"/>
          <p:cNvSpPr txBox="1"/>
          <p:nvPr>
            <p:ph type="sldNum" sz="quarter" idx="4294967295"/>
          </p:nvPr>
        </p:nvSpPr>
        <p:spPr>
          <a:xfrm>
            <a:off x="11172417" y="6414760"/>
            <a:ext cx="181381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544" y="3770450"/>
            <a:ext cx="3272333" cy="2608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0825" y="0"/>
            <a:ext cx="661035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4"/>
          <p:cNvSpPr/>
          <p:nvPr/>
        </p:nvSpPr>
        <p:spPr>
          <a:xfrm>
            <a:off x="0" y="0"/>
            <a:ext cx="12192000" cy="1005839"/>
          </a:xfrm>
          <a:prstGeom prst="rect">
            <a:avLst/>
          </a:prstGeom>
          <a:solidFill>
            <a:srgbClr val="1817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6" name="Rectangle 5"/>
          <p:cNvSpPr txBox="1"/>
          <p:nvPr/>
        </p:nvSpPr>
        <p:spPr>
          <a:xfrm>
            <a:off x="800098" y="313055"/>
            <a:ext cx="4903473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HENDY FARMS  </a:t>
            </a:r>
          </a:p>
        </p:txBody>
      </p:sp>
      <p:sp>
        <p:nvSpPr>
          <p:cNvPr id="117" name="Google Shape;470;p60"/>
          <p:cNvSpPr txBox="1"/>
          <p:nvPr/>
        </p:nvSpPr>
        <p:spPr>
          <a:xfrm>
            <a:off x="94240" y="1650469"/>
            <a:ext cx="756386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0650" algn="ctr">
              <a:lnSpc>
                <a:spcPct val="150000"/>
              </a:lnSpc>
              <a:spcBef>
                <a:spcPts val="1200"/>
              </a:spcBef>
              <a:defRPr b="1" sz="2000">
                <a:solidFill>
                  <a:srgbClr val="18171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Challenging the status quo of African agriculture for generational growth.  </a:t>
            </a:r>
          </a:p>
        </p:txBody>
      </p:sp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7100" y="5995715"/>
            <a:ext cx="787400" cy="81737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 Placeholder 7"/>
          <p:cNvSpPr txBox="1"/>
          <p:nvPr>
            <p:ph type="sldNum" sz="quarter" idx="4294967295"/>
          </p:nvPr>
        </p:nvSpPr>
        <p:spPr>
          <a:xfrm>
            <a:off x="139700" y="6382472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26" name="Group 36"/>
          <p:cNvGrpSpPr/>
          <p:nvPr/>
        </p:nvGrpSpPr>
        <p:grpSpPr>
          <a:xfrm>
            <a:off x="9309100" y="-4"/>
            <a:ext cx="2882902" cy="1005845"/>
            <a:chOff x="0" y="-1"/>
            <a:chExt cx="2882901" cy="1005843"/>
          </a:xfrm>
        </p:grpSpPr>
        <p:sp>
          <p:nvSpPr>
            <p:cNvPr id="120" name="Freeform: Shape 38"/>
            <p:cNvSpPr/>
            <p:nvPr/>
          </p:nvSpPr>
          <p:spPr>
            <a:xfrm flipH="1">
              <a:off x="758224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21" name="Freeform: Shape 39"/>
            <p:cNvSpPr/>
            <p:nvPr/>
          </p:nvSpPr>
          <p:spPr>
            <a:xfrm flipH="1">
              <a:off x="252740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22" name="Freeform: Shape 40"/>
            <p:cNvSpPr/>
            <p:nvPr/>
          </p:nvSpPr>
          <p:spPr>
            <a:xfrm flipH="1">
              <a:off x="0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23" name="Freeform: Shape 41"/>
            <p:cNvSpPr/>
            <p:nvPr/>
          </p:nvSpPr>
          <p:spPr>
            <a:xfrm flipH="1">
              <a:off x="1010965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24" name="Freeform: Shape 42"/>
            <p:cNvSpPr/>
            <p:nvPr/>
          </p:nvSpPr>
          <p:spPr>
            <a:xfrm flipH="1">
              <a:off x="1263707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25" name="Freeform: Shape 43"/>
            <p:cNvSpPr/>
            <p:nvPr/>
          </p:nvSpPr>
          <p:spPr>
            <a:xfrm flipH="1">
              <a:off x="634253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sp>
        <p:nvSpPr>
          <p:cNvPr id="127" name="Straight Connector 55"/>
          <p:cNvSpPr/>
          <p:nvPr/>
        </p:nvSpPr>
        <p:spPr>
          <a:xfrm>
            <a:off x="754380" y="2575191"/>
            <a:ext cx="6503669" cy="1"/>
          </a:xfrm>
          <a:prstGeom prst="line">
            <a:avLst/>
          </a:prstGeom>
          <a:ln w="38100">
            <a:solidFill>
              <a:srgbClr val="656D78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241" y="5990530"/>
            <a:ext cx="1009345" cy="80467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3"/>
          <p:cNvSpPr txBox="1"/>
          <p:nvPr/>
        </p:nvSpPr>
        <p:spPr>
          <a:xfrm>
            <a:off x="677039" y="3019272"/>
            <a:ext cx="6398262" cy="2473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>
                <a:solidFill>
                  <a:srgbClr val="2A2A2A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2A2A2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Reducing post harvest loss through innovation 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2A2A2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Inspiring youth into agribusiness 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2A2A2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Producing jams, hot sauces, dried mango &amp; frozen mango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2A2A2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Building a globally recognisable Ghanaian brand 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2A2A2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Climate smart agriculture 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2A2A2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Sustainable production</a:t>
            </a:r>
          </a:p>
        </p:txBody>
      </p:sp>
      <p:pic>
        <p:nvPicPr>
          <p:cNvPr id="13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29219" y="1008876"/>
            <a:ext cx="4448636" cy="4950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753" y="0"/>
            <a:ext cx="102844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 4"/>
          <p:cNvSpPr/>
          <p:nvPr/>
        </p:nvSpPr>
        <p:spPr>
          <a:xfrm>
            <a:off x="0" y="0"/>
            <a:ext cx="12192000" cy="1005839"/>
          </a:xfrm>
          <a:prstGeom prst="rect">
            <a:avLst/>
          </a:prstGeom>
          <a:solidFill>
            <a:srgbClr val="1817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34" name="Rectangle 5"/>
          <p:cNvSpPr txBox="1"/>
          <p:nvPr/>
        </p:nvSpPr>
        <p:spPr>
          <a:xfrm>
            <a:off x="800098" y="313055"/>
            <a:ext cx="4903473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HENDY FARMS  </a:t>
            </a:r>
          </a:p>
        </p:txBody>
      </p:sp>
      <p:sp>
        <p:nvSpPr>
          <p:cNvPr id="135" name="Google Shape;470;p60"/>
          <p:cNvSpPr txBox="1"/>
          <p:nvPr/>
        </p:nvSpPr>
        <p:spPr>
          <a:xfrm>
            <a:off x="94240" y="1650469"/>
            <a:ext cx="1099286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0650" algn="ctr">
              <a:lnSpc>
                <a:spcPct val="150000"/>
              </a:lnSpc>
              <a:spcBef>
                <a:spcPts val="1200"/>
              </a:spcBef>
              <a:defRPr b="1" sz="32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MARKET DIVERSIFICATION</a:t>
            </a:r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41461" y="6015440"/>
            <a:ext cx="787401" cy="81737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lide Number Placeholder 7"/>
          <p:cNvSpPr txBox="1"/>
          <p:nvPr>
            <p:ph type="sldNum" sz="quarter" idx="4294967295"/>
          </p:nvPr>
        </p:nvSpPr>
        <p:spPr>
          <a:xfrm>
            <a:off x="139700" y="6382472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44" name="Group 36"/>
          <p:cNvGrpSpPr/>
          <p:nvPr/>
        </p:nvGrpSpPr>
        <p:grpSpPr>
          <a:xfrm>
            <a:off x="9309100" y="-4"/>
            <a:ext cx="2882902" cy="1005845"/>
            <a:chOff x="0" y="-1"/>
            <a:chExt cx="2882901" cy="1005843"/>
          </a:xfrm>
        </p:grpSpPr>
        <p:sp>
          <p:nvSpPr>
            <p:cNvPr id="138" name="Freeform: Shape 38"/>
            <p:cNvSpPr/>
            <p:nvPr/>
          </p:nvSpPr>
          <p:spPr>
            <a:xfrm flipH="1">
              <a:off x="758224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39" name="Freeform: Shape 39"/>
            <p:cNvSpPr/>
            <p:nvPr/>
          </p:nvSpPr>
          <p:spPr>
            <a:xfrm flipH="1">
              <a:off x="252740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40" name="Freeform: Shape 40"/>
            <p:cNvSpPr/>
            <p:nvPr/>
          </p:nvSpPr>
          <p:spPr>
            <a:xfrm flipH="1">
              <a:off x="0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41" name="Freeform: Shape 41"/>
            <p:cNvSpPr/>
            <p:nvPr/>
          </p:nvSpPr>
          <p:spPr>
            <a:xfrm flipH="1">
              <a:off x="1010965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42" name="Freeform: Shape 42"/>
            <p:cNvSpPr/>
            <p:nvPr/>
          </p:nvSpPr>
          <p:spPr>
            <a:xfrm flipH="1">
              <a:off x="1263707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43" name="Freeform: Shape 43"/>
            <p:cNvSpPr/>
            <p:nvPr/>
          </p:nvSpPr>
          <p:spPr>
            <a:xfrm flipH="1">
              <a:off x="634253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42" y="6015440"/>
            <a:ext cx="856296" cy="779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3"/>
          <p:cNvSpPr txBox="1"/>
          <p:nvPr/>
        </p:nvSpPr>
        <p:spPr>
          <a:xfrm>
            <a:off x="1311964" y="2731441"/>
            <a:ext cx="9382540" cy="432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r>
              <a:rPr sz="2400"/>
              <a:t>The farm and our mangoes (raw material) is always at the core</a:t>
            </a:r>
          </a:p>
          <a:p>
            <a:pPr algn="ctr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>
              <a:buSzPct val="100000"/>
              <a:buFont typeface="Arial"/>
              <a:buChar char="•"/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Increase sales and revenue</a:t>
            </a:r>
          </a:p>
          <a:p>
            <a:pPr marL="285750" indent="-285750">
              <a:buSzPct val="100000"/>
              <a:buFont typeface="Arial"/>
              <a:buChar char="•"/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Multiple revenue streams</a:t>
            </a:r>
          </a:p>
          <a:p>
            <a:pPr lvl="2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	Green mango (fresh and processed)</a:t>
            </a:r>
          </a:p>
          <a:p>
            <a:pPr lvl="1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	Fresh mango </a:t>
            </a:r>
          </a:p>
          <a:p>
            <a:pPr lvl="2"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	Shelf stable products for new markets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	Contract manufacturing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	Farm tours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	Mango seed kernel</a:t>
            </a:r>
          </a:p>
          <a:p>
            <a:pPr>
              <a:defRPr b="1" sz="2000">
                <a:solidFill>
                  <a:srgbClr val="2A2A2A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586" y="1005838"/>
            <a:ext cx="9545457" cy="584709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tangle 4"/>
          <p:cNvSpPr/>
          <p:nvPr/>
        </p:nvSpPr>
        <p:spPr>
          <a:xfrm>
            <a:off x="0" y="0"/>
            <a:ext cx="12192000" cy="1005839"/>
          </a:xfrm>
          <a:prstGeom prst="rect">
            <a:avLst/>
          </a:prstGeom>
          <a:solidFill>
            <a:srgbClr val="1817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0" name="Rectangle 5"/>
          <p:cNvSpPr txBox="1"/>
          <p:nvPr/>
        </p:nvSpPr>
        <p:spPr>
          <a:xfrm>
            <a:off x="800098" y="313055"/>
            <a:ext cx="4903473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HENDY FARMS  </a:t>
            </a:r>
          </a:p>
        </p:txBody>
      </p:sp>
      <p:sp>
        <p:nvSpPr>
          <p:cNvPr id="151" name="Google Shape;470;p60"/>
          <p:cNvSpPr txBox="1"/>
          <p:nvPr/>
        </p:nvSpPr>
        <p:spPr>
          <a:xfrm>
            <a:off x="94240" y="1650469"/>
            <a:ext cx="1099286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0650" algn="ctr">
              <a:lnSpc>
                <a:spcPct val="150000"/>
              </a:lnSpc>
              <a:spcBef>
                <a:spcPts val="1200"/>
              </a:spcBef>
              <a:defRPr b="1" sz="32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MARKET DIVERSIFICATION</a:t>
            </a:r>
          </a:p>
        </p:txBody>
      </p:sp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7100" y="5995715"/>
            <a:ext cx="787400" cy="81737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lide Number Placeholder 7"/>
          <p:cNvSpPr txBox="1"/>
          <p:nvPr>
            <p:ph type="sldNum" sz="quarter" idx="4294967295"/>
          </p:nvPr>
        </p:nvSpPr>
        <p:spPr>
          <a:xfrm>
            <a:off x="139700" y="6382472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60" name="Group 36"/>
          <p:cNvGrpSpPr/>
          <p:nvPr/>
        </p:nvGrpSpPr>
        <p:grpSpPr>
          <a:xfrm>
            <a:off x="9309100" y="-4"/>
            <a:ext cx="2882902" cy="1005845"/>
            <a:chOff x="0" y="-1"/>
            <a:chExt cx="2882901" cy="1005843"/>
          </a:xfrm>
        </p:grpSpPr>
        <p:sp>
          <p:nvSpPr>
            <p:cNvPr id="154" name="Freeform: Shape 38"/>
            <p:cNvSpPr/>
            <p:nvPr/>
          </p:nvSpPr>
          <p:spPr>
            <a:xfrm flipH="1">
              <a:off x="758224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55" name="Freeform: Shape 39"/>
            <p:cNvSpPr/>
            <p:nvPr/>
          </p:nvSpPr>
          <p:spPr>
            <a:xfrm flipH="1">
              <a:off x="252740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56" name="Freeform: Shape 40"/>
            <p:cNvSpPr/>
            <p:nvPr/>
          </p:nvSpPr>
          <p:spPr>
            <a:xfrm flipH="1">
              <a:off x="0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57" name="Freeform: Shape 41"/>
            <p:cNvSpPr/>
            <p:nvPr/>
          </p:nvSpPr>
          <p:spPr>
            <a:xfrm flipH="1">
              <a:off x="1010965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58" name="Freeform: Shape 42"/>
            <p:cNvSpPr/>
            <p:nvPr/>
          </p:nvSpPr>
          <p:spPr>
            <a:xfrm flipH="1">
              <a:off x="1263707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59" name="Freeform: Shape 43"/>
            <p:cNvSpPr/>
            <p:nvPr/>
          </p:nvSpPr>
          <p:spPr>
            <a:xfrm flipH="1">
              <a:off x="634253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41" y="5990530"/>
            <a:ext cx="1009345" cy="80467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extBox 3"/>
          <p:cNvSpPr txBox="1"/>
          <p:nvPr/>
        </p:nvSpPr>
        <p:spPr>
          <a:xfrm>
            <a:off x="1311963" y="2756765"/>
            <a:ext cx="9382539" cy="333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2A2A2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r>
              <a:rPr sz="2400">
                <a:solidFill>
                  <a:srgbClr val="FFFFFF"/>
                </a:solidFill>
              </a:rPr>
              <a:t>The farm and our mangoes (raw material) is always at the core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>
              <a:buSzPct val="100000"/>
              <a:buFont typeface="Arial"/>
              <a:buChar char="•"/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Bringing farm to consumer (creating value building our brand)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	Delivery via website orders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	Social media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	Traceability and convenience</a:t>
            </a:r>
          </a:p>
          <a:p>
            <a:pPr>
              <a:defRPr b="1" sz="2400">
                <a:solidFill>
                  <a:srgbClr val="2A2A2A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defRPr b="1" sz="2400">
                <a:solidFill>
                  <a:srgbClr val="2A2A2A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5790" y="2535194"/>
            <a:ext cx="4238709" cy="426000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 4"/>
          <p:cNvSpPr/>
          <p:nvPr/>
        </p:nvSpPr>
        <p:spPr>
          <a:xfrm>
            <a:off x="0" y="0"/>
            <a:ext cx="12192000" cy="1005839"/>
          </a:xfrm>
          <a:prstGeom prst="rect">
            <a:avLst/>
          </a:prstGeom>
          <a:solidFill>
            <a:srgbClr val="1817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6" name="Rectangle 5"/>
          <p:cNvSpPr txBox="1"/>
          <p:nvPr/>
        </p:nvSpPr>
        <p:spPr>
          <a:xfrm>
            <a:off x="800098" y="313055"/>
            <a:ext cx="4903473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HENDY FARMS  </a:t>
            </a:r>
          </a:p>
        </p:txBody>
      </p:sp>
      <p:sp>
        <p:nvSpPr>
          <p:cNvPr id="167" name="Google Shape;470;p60"/>
          <p:cNvSpPr txBox="1"/>
          <p:nvPr/>
        </p:nvSpPr>
        <p:spPr>
          <a:xfrm>
            <a:off x="94240" y="1650469"/>
            <a:ext cx="1099286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0650" algn="ctr">
              <a:lnSpc>
                <a:spcPct val="150000"/>
              </a:lnSpc>
              <a:spcBef>
                <a:spcPts val="1200"/>
              </a:spcBef>
              <a:defRPr b="1" sz="2800">
                <a:solidFill>
                  <a:srgbClr val="33373C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		MARKET DIVERSIFICATION</a:t>
            </a:r>
            <a:r>
              <a:rPr>
                <a:solidFill>
                  <a:srgbClr val="FFFFFF"/>
                </a:solidFill>
              </a:rPr>
              <a:t>IVERSIFICATION</a:t>
            </a:r>
          </a:p>
        </p:txBody>
      </p:sp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7100" y="5995715"/>
            <a:ext cx="787400" cy="81737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lide Number Placeholder 7"/>
          <p:cNvSpPr txBox="1"/>
          <p:nvPr>
            <p:ph type="sldNum" sz="quarter" idx="4294967295"/>
          </p:nvPr>
        </p:nvSpPr>
        <p:spPr>
          <a:xfrm>
            <a:off x="139700" y="6382472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76" name="Group 36"/>
          <p:cNvGrpSpPr/>
          <p:nvPr/>
        </p:nvGrpSpPr>
        <p:grpSpPr>
          <a:xfrm>
            <a:off x="9309100" y="-4"/>
            <a:ext cx="2882902" cy="1005845"/>
            <a:chOff x="0" y="-1"/>
            <a:chExt cx="2882901" cy="1005843"/>
          </a:xfrm>
        </p:grpSpPr>
        <p:sp>
          <p:nvSpPr>
            <p:cNvPr id="170" name="Freeform: Shape 38"/>
            <p:cNvSpPr/>
            <p:nvPr/>
          </p:nvSpPr>
          <p:spPr>
            <a:xfrm flipH="1">
              <a:off x="758224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71" name="Freeform: Shape 39"/>
            <p:cNvSpPr/>
            <p:nvPr/>
          </p:nvSpPr>
          <p:spPr>
            <a:xfrm flipH="1">
              <a:off x="252740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72" name="Freeform: Shape 40"/>
            <p:cNvSpPr/>
            <p:nvPr/>
          </p:nvSpPr>
          <p:spPr>
            <a:xfrm flipH="1">
              <a:off x="0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73" name="Freeform: Shape 41"/>
            <p:cNvSpPr/>
            <p:nvPr/>
          </p:nvSpPr>
          <p:spPr>
            <a:xfrm flipH="1">
              <a:off x="1010965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74" name="Freeform: Shape 42"/>
            <p:cNvSpPr/>
            <p:nvPr/>
          </p:nvSpPr>
          <p:spPr>
            <a:xfrm flipH="1">
              <a:off x="1263707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75" name="Freeform: Shape 43"/>
            <p:cNvSpPr/>
            <p:nvPr/>
          </p:nvSpPr>
          <p:spPr>
            <a:xfrm flipH="1">
              <a:off x="634253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41" y="5990530"/>
            <a:ext cx="1009345" cy="804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extBox 3"/>
          <p:cNvSpPr txBox="1"/>
          <p:nvPr/>
        </p:nvSpPr>
        <p:spPr>
          <a:xfrm>
            <a:off x="1311963" y="2756765"/>
            <a:ext cx="9382539" cy="2602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33373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The farm and our mangoes (raw material) is always at the core</a:t>
            </a:r>
          </a:p>
          <a:p>
            <a:pPr>
              <a:defRPr b="1" sz="2400">
                <a:solidFill>
                  <a:srgbClr val="33373C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342900" indent="-342900">
              <a:buSzPct val="100000"/>
              <a:buFont typeface="Arial"/>
              <a:buChar char="•"/>
              <a:defRPr b="1" sz="2400">
                <a:solidFill>
                  <a:srgbClr val="33373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Understand the market demands and trends</a:t>
            </a:r>
          </a:p>
          <a:p>
            <a:pPr>
              <a:defRPr b="1" sz="2400">
                <a:solidFill>
                  <a:srgbClr val="33373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	Dried, puree, frozen, canned, condiments, preserves, powders , IQF</a:t>
            </a:r>
          </a:p>
          <a:p>
            <a:pPr marL="342900" indent="-342900">
              <a:buSzPct val="100000"/>
              <a:buFont typeface="Arial"/>
              <a:buChar char="•"/>
              <a:defRPr b="1" sz="2400">
                <a:solidFill>
                  <a:srgbClr val="33373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Innovate or die (partnerships)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4"/>
          <p:cNvSpPr/>
          <p:nvPr/>
        </p:nvSpPr>
        <p:spPr>
          <a:xfrm>
            <a:off x="0" y="0"/>
            <a:ext cx="12192000" cy="1005839"/>
          </a:xfrm>
          <a:prstGeom prst="rect">
            <a:avLst/>
          </a:prstGeom>
          <a:solidFill>
            <a:srgbClr val="1817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1" name="Rectangle 5"/>
          <p:cNvSpPr txBox="1"/>
          <p:nvPr/>
        </p:nvSpPr>
        <p:spPr>
          <a:xfrm>
            <a:off x="800099" y="313055"/>
            <a:ext cx="8844793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Training and Support for Farmers </a:t>
            </a:r>
          </a:p>
        </p:txBody>
      </p:sp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7100" y="5995715"/>
            <a:ext cx="787400" cy="81737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lide Number Placeholder 7"/>
          <p:cNvSpPr txBox="1"/>
          <p:nvPr>
            <p:ph type="sldNum" sz="quarter" idx="4294967295"/>
          </p:nvPr>
        </p:nvSpPr>
        <p:spPr>
          <a:xfrm>
            <a:off x="139700" y="6382472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90" name="Group 36"/>
          <p:cNvGrpSpPr/>
          <p:nvPr/>
        </p:nvGrpSpPr>
        <p:grpSpPr>
          <a:xfrm>
            <a:off x="9309100" y="-4"/>
            <a:ext cx="2882902" cy="1005845"/>
            <a:chOff x="0" y="-1"/>
            <a:chExt cx="2882901" cy="1005843"/>
          </a:xfrm>
        </p:grpSpPr>
        <p:sp>
          <p:nvSpPr>
            <p:cNvPr id="184" name="Freeform: Shape 38"/>
            <p:cNvSpPr/>
            <p:nvPr/>
          </p:nvSpPr>
          <p:spPr>
            <a:xfrm flipH="1">
              <a:off x="758224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85" name="Freeform: Shape 39"/>
            <p:cNvSpPr/>
            <p:nvPr/>
          </p:nvSpPr>
          <p:spPr>
            <a:xfrm flipH="1">
              <a:off x="252740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86" name="Freeform: Shape 40"/>
            <p:cNvSpPr/>
            <p:nvPr/>
          </p:nvSpPr>
          <p:spPr>
            <a:xfrm flipH="1">
              <a:off x="0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87" name="Freeform: Shape 41"/>
            <p:cNvSpPr/>
            <p:nvPr/>
          </p:nvSpPr>
          <p:spPr>
            <a:xfrm flipH="1">
              <a:off x="1010965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88" name="Freeform: Shape 42"/>
            <p:cNvSpPr/>
            <p:nvPr/>
          </p:nvSpPr>
          <p:spPr>
            <a:xfrm flipH="1">
              <a:off x="1263707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89" name="Freeform: Shape 43"/>
            <p:cNvSpPr/>
            <p:nvPr/>
          </p:nvSpPr>
          <p:spPr>
            <a:xfrm flipH="1">
              <a:off x="634253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sp>
        <p:nvSpPr>
          <p:cNvPr id="191" name="Rectangle 15"/>
          <p:cNvSpPr/>
          <p:nvPr/>
        </p:nvSpPr>
        <p:spPr>
          <a:xfrm>
            <a:off x="-2" y="5948681"/>
            <a:ext cx="12192003" cy="4572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2" name="Only farm to factory located in Southern Mango Belt – reduced transportation…"/>
          <p:cNvSpPr txBox="1"/>
          <p:nvPr/>
        </p:nvSpPr>
        <p:spPr>
          <a:xfrm>
            <a:off x="376391" y="996157"/>
            <a:ext cx="11482265" cy="614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indent="120650" algn="ctr">
              <a:lnSpc>
                <a:spcPct val="150000"/>
              </a:lnSpc>
              <a:spcBef>
                <a:spcPts val="1200"/>
              </a:spcBef>
              <a:defRPr b="1" sz="2800">
                <a:solidFill>
                  <a:srgbClr val="181717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Farmers training on Global GAP &amp; Solar drying methods </a:t>
            </a:r>
          </a:p>
        </p:txBody>
      </p:sp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391" y="2097928"/>
            <a:ext cx="5132584" cy="3849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1088" r="0" b="10173"/>
          <a:stretch>
            <a:fillRect/>
          </a:stretch>
        </p:blipFill>
        <p:spPr>
          <a:xfrm>
            <a:off x="6258514" y="2097929"/>
            <a:ext cx="5600142" cy="3849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6014215"/>
            <a:ext cx="978865" cy="780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4"/>
          <p:cNvSpPr/>
          <p:nvPr/>
        </p:nvSpPr>
        <p:spPr>
          <a:xfrm>
            <a:off x="0" y="0"/>
            <a:ext cx="12192000" cy="1005839"/>
          </a:xfrm>
          <a:prstGeom prst="rect">
            <a:avLst/>
          </a:prstGeom>
          <a:solidFill>
            <a:srgbClr val="1817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8" name="Rectangle 5"/>
          <p:cNvSpPr txBox="1"/>
          <p:nvPr/>
        </p:nvSpPr>
        <p:spPr>
          <a:xfrm>
            <a:off x="800098" y="338465"/>
            <a:ext cx="1012819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Training for processing in agribusiness </a:t>
            </a:r>
          </a:p>
        </p:txBody>
      </p:sp>
      <p:pic>
        <p:nvPicPr>
          <p:cNvPr id="19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7100" y="5995715"/>
            <a:ext cx="787400" cy="81737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lide Number Placeholder 7"/>
          <p:cNvSpPr txBox="1"/>
          <p:nvPr>
            <p:ph type="sldNum" sz="quarter" idx="4294967295"/>
          </p:nvPr>
        </p:nvSpPr>
        <p:spPr>
          <a:xfrm>
            <a:off x="139700" y="6382472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07" name="Group 36"/>
          <p:cNvGrpSpPr/>
          <p:nvPr/>
        </p:nvGrpSpPr>
        <p:grpSpPr>
          <a:xfrm>
            <a:off x="9309100" y="-4"/>
            <a:ext cx="2882902" cy="1005845"/>
            <a:chOff x="0" y="-1"/>
            <a:chExt cx="2882901" cy="1005843"/>
          </a:xfrm>
        </p:grpSpPr>
        <p:sp>
          <p:nvSpPr>
            <p:cNvPr id="201" name="Freeform: Shape 38"/>
            <p:cNvSpPr/>
            <p:nvPr/>
          </p:nvSpPr>
          <p:spPr>
            <a:xfrm flipH="1">
              <a:off x="758224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02" name="Freeform: Shape 39"/>
            <p:cNvSpPr/>
            <p:nvPr/>
          </p:nvSpPr>
          <p:spPr>
            <a:xfrm flipH="1">
              <a:off x="252740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03" name="Freeform: Shape 40"/>
            <p:cNvSpPr/>
            <p:nvPr/>
          </p:nvSpPr>
          <p:spPr>
            <a:xfrm flipH="1">
              <a:off x="0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04" name="Freeform: Shape 41"/>
            <p:cNvSpPr/>
            <p:nvPr/>
          </p:nvSpPr>
          <p:spPr>
            <a:xfrm flipH="1">
              <a:off x="1010965" y="-2"/>
              <a:ext cx="1619194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05" name="Freeform: Shape 42"/>
            <p:cNvSpPr/>
            <p:nvPr/>
          </p:nvSpPr>
          <p:spPr>
            <a:xfrm flipH="1">
              <a:off x="1263707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06" name="Freeform: Shape 43"/>
            <p:cNvSpPr/>
            <p:nvPr/>
          </p:nvSpPr>
          <p:spPr>
            <a:xfrm flipH="1">
              <a:off x="634253" y="-2"/>
              <a:ext cx="1619195" cy="10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7" y="0"/>
                  </a:moveTo>
                  <a:lnTo>
                    <a:pt x="83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93A">
                <a:alpha val="4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sp>
        <p:nvSpPr>
          <p:cNvPr id="208" name="Rectangle 15"/>
          <p:cNvSpPr/>
          <p:nvPr/>
        </p:nvSpPr>
        <p:spPr>
          <a:xfrm>
            <a:off x="-2" y="5948681"/>
            <a:ext cx="12192003" cy="4572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09" name="Picture 30" descr="Picture 30"/>
          <p:cNvPicPr>
            <a:picLocks noChangeAspect="1"/>
          </p:cNvPicPr>
          <p:nvPr/>
        </p:nvPicPr>
        <p:blipFill>
          <a:blip r:embed="rId3">
            <a:extLst/>
          </a:blip>
          <a:srcRect l="6197" t="8892" r="0" b="3979"/>
          <a:stretch>
            <a:fillRect/>
          </a:stretch>
        </p:blipFill>
        <p:spPr>
          <a:xfrm>
            <a:off x="3098075" y="2126048"/>
            <a:ext cx="3065584" cy="3796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31" descr="Picture 31"/>
          <p:cNvPicPr>
            <a:picLocks noChangeAspect="1"/>
          </p:cNvPicPr>
          <p:nvPr/>
        </p:nvPicPr>
        <p:blipFill>
          <a:blip r:embed="rId4">
            <a:extLst/>
          </a:blip>
          <a:srcRect l="6511" t="0" r="4726" b="0"/>
          <a:stretch>
            <a:fillRect/>
          </a:stretch>
        </p:blipFill>
        <p:spPr>
          <a:xfrm>
            <a:off x="6352147" y="2126048"/>
            <a:ext cx="2721096" cy="3802629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extBox 33"/>
          <p:cNvSpPr txBox="1"/>
          <p:nvPr/>
        </p:nvSpPr>
        <p:spPr>
          <a:xfrm>
            <a:off x="243840" y="1179667"/>
            <a:ext cx="11236960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2A2A2A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Fruit processing sales &amp; marketing</a:t>
            </a:r>
          </a:p>
        </p:txBody>
      </p:sp>
      <p:pic>
        <p:nvPicPr>
          <p:cNvPr id="212" name="Picture 34" descr="Picture 3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61733" y="2126048"/>
            <a:ext cx="2865989" cy="382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rcRect l="0" t="26412" r="17278" b="29516"/>
          <a:stretch>
            <a:fillRect/>
          </a:stretch>
        </p:blipFill>
        <p:spPr>
          <a:xfrm>
            <a:off x="64314" y="2101183"/>
            <a:ext cx="2930677" cy="3821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278" y="5950553"/>
            <a:ext cx="1083262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450" y="2000250"/>
            <a:ext cx="2752726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Rectangle 8"/>
          <p:cNvSpPr/>
          <p:nvPr/>
        </p:nvSpPr>
        <p:spPr>
          <a:xfrm>
            <a:off x="4678681" y="-2"/>
            <a:ext cx="45721" cy="6858001"/>
          </a:xfrm>
          <a:prstGeom prst="rect">
            <a:avLst/>
          </a:prstGeom>
          <a:solidFill>
            <a:srgbClr val="00693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18" name="Rectangle 1"/>
          <p:cNvSpPr/>
          <p:nvPr/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rgbClr val="1817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19" name="Picture 27" descr="Picture 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1846" y="618799"/>
            <a:ext cx="6771566" cy="5620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Rectangle 30"/>
          <p:cNvSpPr/>
          <p:nvPr/>
        </p:nvSpPr>
        <p:spPr>
          <a:xfrm>
            <a:off x="4724398" y="0"/>
            <a:ext cx="7467601" cy="6858000"/>
          </a:xfrm>
          <a:prstGeom prst="rect">
            <a:avLst/>
          </a:prstGeom>
          <a:solidFill>
            <a:srgbClr val="181717">
              <a:alpha val="9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21" name="Google Shape;464;p59"/>
          <p:cNvSpPr txBox="1"/>
          <p:nvPr/>
        </p:nvSpPr>
        <p:spPr>
          <a:xfrm>
            <a:off x="5515145" y="1713507"/>
            <a:ext cx="5203384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222" name="Slide Number Placeholder 29"/>
          <p:cNvSpPr txBox="1"/>
          <p:nvPr>
            <p:ph type="sldNum" sz="quarter" idx="4294967295"/>
          </p:nvPr>
        </p:nvSpPr>
        <p:spPr>
          <a:xfrm>
            <a:off x="11172419" y="6414761"/>
            <a:ext cx="181381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3" name="Google Shape;464;p59"/>
          <p:cNvSpPr txBox="1"/>
          <p:nvPr/>
        </p:nvSpPr>
        <p:spPr>
          <a:xfrm>
            <a:off x="5438133" y="2578344"/>
            <a:ext cx="520338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www.hendyfarmsgh.com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ritabrobey@hendyfarmsgh.com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info@hendyfarmsgh.com</a:t>
            </a:r>
          </a:p>
        </p:txBody>
      </p:sp>
      <p:sp>
        <p:nvSpPr>
          <p:cNvPr id="224" name="Google Shape;464;p59"/>
          <p:cNvSpPr txBox="1"/>
          <p:nvPr/>
        </p:nvSpPr>
        <p:spPr>
          <a:xfrm>
            <a:off x="5930898" y="4020739"/>
            <a:ext cx="478763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+233 50 055 4129, +233 50 055 4130</a:t>
            </a:r>
          </a:p>
        </p:txBody>
      </p:sp>
      <p:sp>
        <p:nvSpPr>
          <p:cNvPr id="225" name="Google Shape;464;p59"/>
          <p:cNvSpPr txBox="1"/>
          <p:nvPr/>
        </p:nvSpPr>
        <p:spPr>
          <a:xfrm>
            <a:off x="5930898" y="4643985"/>
            <a:ext cx="478763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Hendy_farms</a:t>
            </a:r>
          </a:p>
        </p:txBody>
      </p:sp>
      <p:sp>
        <p:nvSpPr>
          <p:cNvPr id="226" name="Google Shape;464;p59"/>
          <p:cNvSpPr txBox="1"/>
          <p:nvPr/>
        </p:nvSpPr>
        <p:spPr>
          <a:xfrm>
            <a:off x="5930898" y="5267233"/>
            <a:ext cx="478763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 Hendy_farms </a:t>
            </a:r>
          </a:p>
        </p:txBody>
      </p:sp>
      <p:pic>
        <p:nvPicPr>
          <p:cNvPr id="227" name="Graphic 3" descr="Graphic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48887" y="3935197"/>
            <a:ext cx="586583" cy="586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Graphic 6" descr="Graphic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8133" y="5270937"/>
            <a:ext cx="408091" cy="408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Graphic 9" descr="Graphic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54138" y="4663695"/>
            <a:ext cx="376081" cy="376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656D78"/>
      </a:dk1>
      <a:lt1>
        <a:srgbClr val="FFFFFF"/>
      </a:lt1>
      <a:dk2>
        <a:srgbClr val="A7A7A7"/>
      </a:dk2>
      <a:lt2>
        <a:srgbClr val="535353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656D78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656D78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656D78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656D78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