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2"/>
    <p:sldMasterId id="2147483664" r:id="rId3"/>
  </p:sldMasterIdLst>
  <p:notesMasterIdLst>
    <p:notesMasterId r:id="rId29"/>
  </p:notesMasterIdLst>
  <p:handoutMasterIdLst>
    <p:handoutMasterId r:id="rId30"/>
  </p:handoutMasterIdLst>
  <p:sldIdLst>
    <p:sldId id="429" r:id="rId4"/>
    <p:sldId id="501" r:id="rId5"/>
    <p:sldId id="447" r:id="rId6"/>
    <p:sldId id="467" r:id="rId7"/>
    <p:sldId id="468" r:id="rId8"/>
    <p:sldId id="460" r:id="rId9"/>
    <p:sldId id="466" r:id="rId10"/>
    <p:sldId id="495" r:id="rId11"/>
    <p:sldId id="499" r:id="rId12"/>
    <p:sldId id="500" r:id="rId13"/>
    <p:sldId id="453" r:id="rId14"/>
    <p:sldId id="498" r:id="rId15"/>
    <p:sldId id="475" r:id="rId16"/>
    <p:sldId id="476" r:id="rId17"/>
    <p:sldId id="436" r:id="rId18"/>
    <p:sldId id="318" r:id="rId19"/>
    <p:sldId id="320" r:id="rId20"/>
    <p:sldId id="502" r:id="rId21"/>
    <p:sldId id="503" r:id="rId22"/>
    <p:sldId id="507" r:id="rId23"/>
    <p:sldId id="508" r:id="rId24"/>
    <p:sldId id="509" r:id="rId25"/>
    <p:sldId id="510" r:id="rId26"/>
    <p:sldId id="422" r:id="rId27"/>
    <p:sldId id="362" r:id="rId28"/>
  </p:sldIdLst>
  <p:sldSz cx="9144000" cy="6858000" type="screen4x3"/>
  <p:notesSz cx="6797675" cy="9928225"/>
  <p:defaultTextStyle>
    <a:defPPr>
      <a:defRPr lang="en-US"/>
    </a:defPPr>
    <a:lvl1pPr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1pPr>
    <a:lvl2pPr marL="4572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2pPr>
    <a:lvl3pPr marL="9144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3pPr>
    <a:lvl4pPr marL="13716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4pPr>
    <a:lvl5pPr marL="18288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5pPr>
    <a:lvl6pPr marL="2286000" algn="l" defTabSz="914400" rtl="0" eaLnBrk="1" latinLnBrk="0" hangingPunct="1">
      <a:defRPr sz="2600" kern="1200">
        <a:solidFill>
          <a:schemeClr val="tx1"/>
        </a:solidFill>
        <a:latin typeface="Arial" charset="0"/>
        <a:ea typeface="+mn-ea"/>
        <a:cs typeface="+mn-cs"/>
      </a:defRPr>
    </a:lvl6pPr>
    <a:lvl7pPr marL="2743200" algn="l" defTabSz="914400" rtl="0" eaLnBrk="1" latinLnBrk="0" hangingPunct="1">
      <a:defRPr sz="2600" kern="1200">
        <a:solidFill>
          <a:schemeClr val="tx1"/>
        </a:solidFill>
        <a:latin typeface="Arial" charset="0"/>
        <a:ea typeface="+mn-ea"/>
        <a:cs typeface="+mn-cs"/>
      </a:defRPr>
    </a:lvl7pPr>
    <a:lvl8pPr marL="3200400" algn="l" defTabSz="914400" rtl="0" eaLnBrk="1" latinLnBrk="0" hangingPunct="1">
      <a:defRPr sz="2600" kern="1200">
        <a:solidFill>
          <a:schemeClr val="tx1"/>
        </a:solidFill>
        <a:latin typeface="Arial" charset="0"/>
        <a:ea typeface="+mn-ea"/>
        <a:cs typeface="+mn-cs"/>
      </a:defRPr>
    </a:lvl8pPr>
    <a:lvl9pPr marL="3657600" algn="l" defTabSz="914400" rtl="0" eaLnBrk="1" latinLnBrk="0" hangingPunct="1">
      <a:defRPr sz="2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893611"/>
    <a:srgbClr val="A44114"/>
    <a:srgbClr val="F3B99F"/>
    <a:srgbClr val="B94917"/>
    <a:srgbClr val="FF6600"/>
    <a:srgbClr val="00002C"/>
    <a:srgbClr val="C4E7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62" autoAdjust="0"/>
    <p:restoredTop sz="96571" autoAdjust="0"/>
  </p:normalViewPr>
  <p:slideViewPr>
    <p:cSldViewPr>
      <p:cViewPr varScale="1">
        <p:scale>
          <a:sx n="74" d="100"/>
          <a:sy n="74" d="100"/>
        </p:scale>
        <p:origin x="136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46275" cy="49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spcBef>
                <a:spcPct val="0"/>
              </a:spcBef>
              <a:buClrTx/>
              <a:buSzTx/>
              <a:buFontTx/>
              <a:buNone/>
              <a:defRPr sz="1200"/>
            </a:lvl1pPr>
          </a:lstStyle>
          <a:p>
            <a:endParaRPr lang="en-US" dirty="0"/>
          </a:p>
        </p:txBody>
      </p:sp>
      <p:sp>
        <p:nvSpPr>
          <p:cNvPr id="34819" name="Rectangle 3"/>
          <p:cNvSpPr>
            <a:spLocks noGrp="1" noChangeArrowheads="1"/>
          </p:cNvSpPr>
          <p:nvPr>
            <p:ph type="dt" sz="quarter" idx="1"/>
          </p:nvPr>
        </p:nvSpPr>
        <p:spPr bwMode="auto">
          <a:xfrm>
            <a:off x="3849862" y="0"/>
            <a:ext cx="2946275" cy="49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spcBef>
                <a:spcPct val="0"/>
              </a:spcBef>
              <a:buClrTx/>
              <a:buSzTx/>
              <a:buFontTx/>
              <a:buNone/>
              <a:defRPr sz="1200"/>
            </a:lvl1pPr>
          </a:lstStyle>
          <a:p>
            <a:endParaRPr lang="en-US" dirty="0"/>
          </a:p>
        </p:txBody>
      </p:sp>
      <p:sp>
        <p:nvSpPr>
          <p:cNvPr id="34820" name="Rectangle 4"/>
          <p:cNvSpPr>
            <a:spLocks noGrp="1" noChangeArrowheads="1"/>
          </p:cNvSpPr>
          <p:nvPr>
            <p:ph type="ftr" sz="quarter" idx="2"/>
          </p:nvPr>
        </p:nvSpPr>
        <p:spPr bwMode="auto">
          <a:xfrm>
            <a:off x="0" y="9429779"/>
            <a:ext cx="2946275" cy="49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spcBef>
                <a:spcPct val="0"/>
              </a:spcBef>
              <a:buClrTx/>
              <a:buSzTx/>
              <a:buFontTx/>
              <a:buNone/>
              <a:defRPr sz="1200"/>
            </a:lvl1pPr>
          </a:lstStyle>
          <a:p>
            <a:endParaRPr lang="en-US" dirty="0"/>
          </a:p>
        </p:txBody>
      </p:sp>
      <p:sp>
        <p:nvSpPr>
          <p:cNvPr id="34821" name="Rectangle 5"/>
          <p:cNvSpPr>
            <a:spLocks noGrp="1" noChangeArrowheads="1"/>
          </p:cNvSpPr>
          <p:nvPr>
            <p:ph type="sldNum" sz="quarter" idx="3"/>
          </p:nvPr>
        </p:nvSpPr>
        <p:spPr bwMode="auto">
          <a:xfrm>
            <a:off x="3849862" y="9429779"/>
            <a:ext cx="2946275" cy="49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spcBef>
                <a:spcPct val="0"/>
              </a:spcBef>
              <a:buClrTx/>
              <a:buSzTx/>
              <a:buFontTx/>
              <a:buNone/>
              <a:defRPr sz="1200"/>
            </a:lvl1pPr>
          </a:lstStyle>
          <a:p>
            <a:fld id="{F0B6EC5B-DE15-4B62-9DC0-DE1BD893DD16}" type="slidenum">
              <a:rPr lang="en-US"/>
              <a:pPr/>
              <a:t>‹#›</a:t>
            </a:fld>
            <a:endParaRPr lang="en-US" dirty="0"/>
          </a:p>
        </p:txBody>
      </p:sp>
    </p:spTree>
    <p:extLst>
      <p:ext uri="{BB962C8B-B14F-4D97-AF65-F5344CB8AC3E}">
        <p14:creationId xmlns:p14="http://schemas.microsoft.com/office/powerpoint/2010/main" val="1824868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46275" cy="49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spcBef>
                <a:spcPct val="0"/>
              </a:spcBef>
              <a:buClrTx/>
              <a:buSzTx/>
              <a:buFontTx/>
              <a:buNone/>
              <a:defRPr sz="1200"/>
            </a:lvl1pPr>
          </a:lstStyle>
          <a:p>
            <a:endParaRPr lang="en-US" dirty="0"/>
          </a:p>
        </p:txBody>
      </p:sp>
      <p:sp>
        <p:nvSpPr>
          <p:cNvPr id="26627" name="Rectangle 3"/>
          <p:cNvSpPr>
            <a:spLocks noGrp="1" noChangeArrowheads="1"/>
          </p:cNvSpPr>
          <p:nvPr>
            <p:ph type="dt" idx="1"/>
          </p:nvPr>
        </p:nvSpPr>
        <p:spPr bwMode="auto">
          <a:xfrm>
            <a:off x="3849862" y="0"/>
            <a:ext cx="2946275" cy="49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spcBef>
                <a:spcPct val="0"/>
              </a:spcBef>
              <a:buClrTx/>
              <a:buSzTx/>
              <a:buFontTx/>
              <a:buNone/>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680383" y="4716585"/>
            <a:ext cx="5436909" cy="446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630" name="Rectangle 6"/>
          <p:cNvSpPr>
            <a:spLocks noGrp="1" noChangeArrowheads="1"/>
          </p:cNvSpPr>
          <p:nvPr>
            <p:ph type="ftr" sz="quarter" idx="4"/>
          </p:nvPr>
        </p:nvSpPr>
        <p:spPr bwMode="auto">
          <a:xfrm>
            <a:off x="0" y="9429779"/>
            <a:ext cx="2946275" cy="49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spcBef>
                <a:spcPct val="0"/>
              </a:spcBef>
              <a:buClrTx/>
              <a:buSzTx/>
              <a:buFontTx/>
              <a:buNone/>
              <a:defRPr sz="1200"/>
            </a:lvl1pPr>
          </a:lstStyle>
          <a:p>
            <a:endParaRPr lang="en-US" dirty="0"/>
          </a:p>
        </p:txBody>
      </p:sp>
      <p:sp>
        <p:nvSpPr>
          <p:cNvPr id="26631" name="Rectangle 7"/>
          <p:cNvSpPr>
            <a:spLocks noGrp="1" noChangeArrowheads="1"/>
          </p:cNvSpPr>
          <p:nvPr>
            <p:ph type="sldNum" sz="quarter" idx="5"/>
          </p:nvPr>
        </p:nvSpPr>
        <p:spPr bwMode="auto">
          <a:xfrm>
            <a:off x="3849862" y="9429779"/>
            <a:ext cx="2946275" cy="49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spcBef>
                <a:spcPct val="0"/>
              </a:spcBef>
              <a:buClrTx/>
              <a:buSzTx/>
              <a:buFontTx/>
              <a:buNone/>
              <a:defRPr sz="1200"/>
            </a:lvl1pPr>
          </a:lstStyle>
          <a:p>
            <a:fld id="{823FACB9-4E35-4CB3-835A-2EBF55FAEDE3}" type="slidenum">
              <a:rPr lang="en-US"/>
              <a:pPr/>
              <a:t>‹#›</a:t>
            </a:fld>
            <a:endParaRPr lang="en-US" dirty="0"/>
          </a:p>
        </p:txBody>
      </p:sp>
    </p:spTree>
    <p:extLst>
      <p:ext uri="{BB962C8B-B14F-4D97-AF65-F5344CB8AC3E}">
        <p14:creationId xmlns:p14="http://schemas.microsoft.com/office/powerpoint/2010/main" val="9718694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B004E4-DAE2-4178-9AA9-35D933BD9E59}" type="slidenum">
              <a:rPr lang="en-US"/>
              <a:pPr/>
              <a:t>1</a:t>
            </a:fld>
            <a:endParaRPr lang="en-US" dirty="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49442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7106"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7107" name="Rectangle 3"/>
          <p:cNvSpPr>
            <a:spLocks noGrp="1" noChangeArrowheads="1"/>
          </p:cNvSpPr>
          <p:nvPr>
            <p:ph type="ctrTitle"/>
          </p:nvPr>
        </p:nvSpPr>
        <p:spPr>
          <a:xfrm>
            <a:off x="315913" y="466725"/>
            <a:ext cx="6781800" cy="2133600"/>
          </a:xfrm>
        </p:spPr>
        <p:txBody>
          <a:bodyPr/>
          <a:lstStyle>
            <a:lvl1pPr algn="r">
              <a:defRPr sz="4400"/>
            </a:lvl1pPr>
          </a:lstStyle>
          <a:p>
            <a:pPr lvl="0"/>
            <a:r>
              <a:rPr lang="en-US" altLang="en-US" noProof="0"/>
              <a:t>Click to edit Master title style</a:t>
            </a:r>
          </a:p>
        </p:txBody>
      </p:sp>
      <p:sp>
        <p:nvSpPr>
          <p:cNvPr id="47108" name="Rectangle 4"/>
          <p:cNvSpPr>
            <a:spLocks noGrp="1" noChangeArrowheads="1"/>
          </p:cNvSpPr>
          <p:nvPr>
            <p:ph type="subTitle" idx="1"/>
          </p:nvPr>
        </p:nvSpPr>
        <p:spPr>
          <a:xfrm>
            <a:off x="849313" y="3049588"/>
            <a:ext cx="6248400" cy="2362200"/>
          </a:xfrm>
        </p:spPr>
        <p:txBody>
          <a:bodyPr/>
          <a:lstStyle>
            <a:lvl1pPr marL="0" indent="0" algn="r">
              <a:defRPr sz="2900"/>
            </a:lvl1pPr>
          </a:lstStyle>
          <a:p>
            <a:pPr lvl="0"/>
            <a:r>
              <a:rPr lang="en-US" altLang="en-US" noProof="0"/>
              <a:t>Click to edit Master subtitle style</a:t>
            </a:r>
          </a:p>
        </p:txBody>
      </p:sp>
      <p:sp>
        <p:nvSpPr>
          <p:cNvPr id="47109" name="Rectangle 5"/>
          <p:cNvSpPr>
            <a:spLocks noGrp="1" noChangeArrowheads="1"/>
          </p:cNvSpPr>
          <p:nvPr>
            <p:ph type="dt" sz="half" idx="2"/>
          </p:nvPr>
        </p:nvSpPr>
        <p:spPr/>
        <p:txBody>
          <a:bodyPr/>
          <a:lstStyle>
            <a:lvl1pPr>
              <a:defRPr/>
            </a:lvl1pPr>
          </a:lstStyle>
          <a:p>
            <a:endParaRPr lang="en-US" altLang="en-US" dirty="0"/>
          </a:p>
        </p:txBody>
      </p:sp>
      <p:sp>
        <p:nvSpPr>
          <p:cNvPr id="47110" name="Rectangle 6"/>
          <p:cNvSpPr>
            <a:spLocks noGrp="1" noChangeArrowheads="1"/>
          </p:cNvSpPr>
          <p:nvPr>
            <p:ph type="ftr" sz="quarter" idx="3"/>
          </p:nvPr>
        </p:nvSpPr>
        <p:spPr/>
        <p:txBody>
          <a:bodyPr/>
          <a:lstStyle>
            <a:lvl1pPr>
              <a:defRPr/>
            </a:lvl1pPr>
          </a:lstStyle>
          <a:p>
            <a:endParaRPr lang="en-US" altLang="en-US" dirty="0"/>
          </a:p>
        </p:txBody>
      </p:sp>
      <p:sp>
        <p:nvSpPr>
          <p:cNvPr id="47111" name="Rectangle 7"/>
          <p:cNvSpPr>
            <a:spLocks noGrp="1" noChangeArrowheads="1"/>
          </p:cNvSpPr>
          <p:nvPr>
            <p:ph type="sldNum" sz="quarter" idx="4"/>
          </p:nvPr>
        </p:nvSpPr>
        <p:spPr/>
        <p:txBody>
          <a:bodyPr/>
          <a:lstStyle>
            <a:lvl1pPr>
              <a:defRPr/>
            </a:lvl1pPr>
          </a:lstStyle>
          <a:p>
            <a:fld id="{E945280F-DE53-48B1-9FB9-96A39916642A}" type="slidenum">
              <a:rPr lang="en-US" altLang="en-US"/>
              <a:pPr/>
              <a:t>‹#›</a:t>
            </a:fld>
            <a:endParaRPr lang="en-US" altLang="en-US" dirty="0"/>
          </a:p>
        </p:txBody>
      </p:sp>
      <p:grpSp>
        <p:nvGrpSpPr>
          <p:cNvPr id="47112" name="Group 8"/>
          <p:cNvGrpSpPr>
            <a:grpSpLocks/>
          </p:cNvGrpSpPr>
          <p:nvPr/>
        </p:nvGrpSpPr>
        <p:grpSpPr bwMode="auto">
          <a:xfrm>
            <a:off x="7493000" y="2992438"/>
            <a:ext cx="1338263" cy="2189162"/>
            <a:chOff x="4704" y="1885"/>
            <a:chExt cx="843" cy="1379"/>
          </a:xfrm>
        </p:grpSpPr>
        <p:sp>
          <p:nvSpPr>
            <p:cNvPr id="47113"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4"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5"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6"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7"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8"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9"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0"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1"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2"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3"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4"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5"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6"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7"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8"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9"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0"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1"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2"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3"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4"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5"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6"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7"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8"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9"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0"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1"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2"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3"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7144"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872E90EB-6CA4-453F-8712-C339590DE034}" type="slidenum">
              <a:rPr lang="en-US" altLang="en-US"/>
              <a:pPr/>
              <a:t>‹#›</a:t>
            </a:fld>
            <a:endParaRPr lang="en-US" altLang="en-US" dirty="0"/>
          </a:p>
        </p:txBody>
      </p:sp>
    </p:spTree>
    <p:extLst>
      <p:ext uri="{BB962C8B-B14F-4D97-AF65-F5344CB8AC3E}">
        <p14:creationId xmlns:p14="http://schemas.microsoft.com/office/powerpoint/2010/main" val="4113127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28600"/>
            <a:ext cx="2076450" cy="57070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28600"/>
            <a:ext cx="6076950" cy="57070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26D251BA-4196-46F7-BF5E-DE37F6712AD1}" type="slidenum">
              <a:rPr lang="en-US" altLang="en-US"/>
              <a:pPr/>
              <a:t>‹#›</a:t>
            </a:fld>
            <a:endParaRPr lang="en-US" altLang="en-US" dirty="0"/>
          </a:p>
        </p:txBody>
      </p:sp>
    </p:spTree>
    <p:extLst>
      <p:ext uri="{BB962C8B-B14F-4D97-AF65-F5344CB8AC3E}">
        <p14:creationId xmlns:p14="http://schemas.microsoft.com/office/powerpoint/2010/main" val="325170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3A425D6-497A-4545-8D89-F101BB78FE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64257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3A425D6-497A-4545-8D89-F101BB78FE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078590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3A425D6-497A-4545-8D89-F101BB78FE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89954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3A425D6-497A-4545-8D89-F101BB78FE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352208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3A425D6-497A-4545-8D89-F101BB78FE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336135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3A425D6-497A-4545-8D89-F101BB78FE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223111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3A425D6-497A-4545-8D89-F101BB78FE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88642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3A425D6-497A-4545-8D89-F101BB78FE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19864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1C6F290-D301-4864-9490-340EF11588D9}" type="slidenum">
              <a:rPr lang="en-US" altLang="en-US"/>
              <a:pPr/>
              <a:t>‹#›</a:t>
            </a:fld>
            <a:endParaRPr lang="en-US" altLang="en-US" dirty="0"/>
          </a:p>
        </p:txBody>
      </p:sp>
    </p:spTree>
    <p:extLst>
      <p:ext uri="{BB962C8B-B14F-4D97-AF65-F5344CB8AC3E}">
        <p14:creationId xmlns:p14="http://schemas.microsoft.com/office/powerpoint/2010/main" val="30360729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3A425D6-497A-4545-8D89-F101BB78FE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907002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3A425D6-497A-4545-8D89-F101BB78FE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90101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3A425D6-497A-4545-8D89-F101BB78FE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50215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D0208CE1-DD55-4A43-A479-EF83A2DC3985}" type="slidenum">
              <a:rPr lang="en-US" altLang="en-US"/>
              <a:pPr/>
              <a:t>‹#›</a:t>
            </a:fld>
            <a:endParaRPr lang="en-US" altLang="en-US" dirty="0"/>
          </a:p>
        </p:txBody>
      </p:sp>
    </p:spTree>
    <p:extLst>
      <p:ext uri="{BB962C8B-B14F-4D97-AF65-F5344CB8AC3E}">
        <p14:creationId xmlns:p14="http://schemas.microsoft.com/office/powerpoint/2010/main" val="1621975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43000" y="1524000"/>
            <a:ext cx="3619500" cy="4411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524000"/>
            <a:ext cx="3619500" cy="4411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0927AF89-6755-46F5-BBCF-E571D7F311A5}" type="slidenum">
              <a:rPr lang="en-US" altLang="en-US"/>
              <a:pPr/>
              <a:t>‹#›</a:t>
            </a:fld>
            <a:endParaRPr lang="en-US" altLang="en-US" dirty="0"/>
          </a:p>
        </p:txBody>
      </p:sp>
    </p:spTree>
    <p:extLst>
      <p:ext uri="{BB962C8B-B14F-4D97-AF65-F5344CB8AC3E}">
        <p14:creationId xmlns:p14="http://schemas.microsoft.com/office/powerpoint/2010/main" val="103735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F76BE3C0-1208-4260-82C3-0EB040027195}" type="slidenum">
              <a:rPr lang="en-US" altLang="en-US"/>
              <a:pPr/>
              <a:t>‹#›</a:t>
            </a:fld>
            <a:endParaRPr lang="en-US" altLang="en-US" dirty="0"/>
          </a:p>
        </p:txBody>
      </p:sp>
    </p:spTree>
    <p:extLst>
      <p:ext uri="{BB962C8B-B14F-4D97-AF65-F5344CB8AC3E}">
        <p14:creationId xmlns:p14="http://schemas.microsoft.com/office/powerpoint/2010/main" val="1393253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D5F02DF6-5EF1-449D-8E8F-F40E7D2FCBCB}" type="slidenum">
              <a:rPr lang="en-US" altLang="en-US"/>
              <a:pPr/>
              <a:t>‹#›</a:t>
            </a:fld>
            <a:endParaRPr lang="en-US" altLang="en-US" dirty="0"/>
          </a:p>
        </p:txBody>
      </p:sp>
    </p:spTree>
    <p:extLst>
      <p:ext uri="{BB962C8B-B14F-4D97-AF65-F5344CB8AC3E}">
        <p14:creationId xmlns:p14="http://schemas.microsoft.com/office/powerpoint/2010/main" val="867368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AC3460AA-1533-4548-8781-A6D0EAE276D6}" type="slidenum">
              <a:rPr lang="en-US" altLang="en-US"/>
              <a:pPr/>
              <a:t>‹#›</a:t>
            </a:fld>
            <a:endParaRPr lang="en-US" altLang="en-US" dirty="0"/>
          </a:p>
        </p:txBody>
      </p:sp>
    </p:spTree>
    <p:extLst>
      <p:ext uri="{BB962C8B-B14F-4D97-AF65-F5344CB8AC3E}">
        <p14:creationId xmlns:p14="http://schemas.microsoft.com/office/powerpoint/2010/main" val="125109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C6386842-FEC9-453F-B6F7-7C945F3A2D73}" type="slidenum">
              <a:rPr lang="en-US" altLang="en-US"/>
              <a:pPr/>
              <a:t>‹#›</a:t>
            </a:fld>
            <a:endParaRPr lang="en-US" altLang="en-US" dirty="0"/>
          </a:p>
        </p:txBody>
      </p:sp>
    </p:spTree>
    <p:extLst>
      <p:ext uri="{BB962C8B-B14F-4D97-AF65-F5344CB8AC3E}">
        <p14:creationId xmlns:p14="http://schemas.microsoft.com/office/powerpoint/2010/main" val="1530924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E96DA581-ADE3-4A40-91CB-711A776CAC29}" type="slidenum">
              <a:rPr lang="en-US" altLang="en-US"/>
              <a:pPr/>
              <a:t>‹#›</a:t>
            </a:fld>
            <a:endParaRPr lang="en-US" altLang="en-US" dirty="0"/>
          </a:p>
        </p:txBody>
      </p:sp>
    </p:spTree>
    <p:extLst>
      <p:ext uri="{BB962C8B-B14F-4D97-AF65-F5344CB8AC3E}">
        <p14:creationId xmlns:p14="http://schemas.microsoft.com/office/powerpoint/2010/main" val="2911566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6083" name="Rectangle 3"/>
          <p:cNvSpPr>
            <a:spLocks noGrp="1" noChangeArrowheads="1"/>
          </p:cNvSpPr>
          <p:nvPr>
            <p:ph type="title"/>
          </p:nvPr>
        </p:nvSpPr>
        <p:spPr bwMode="auto">
          <a:xfrm>
            <a:off x="228600" y="228600"/>
            <a:ext cx="7696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46084" name="Rectangle 4"/>
          <p:cNvSpPr>
            <a:spLocks noGrp="1" noChangeArrowheads="1"/>
          </p:cNvSpPr>
          <p:nvPr>
            <p:ph type="body" idx="1"/>
          </p:nvPr>
        </p:nvSpPr>
        <p:spPr bwMode="auto">
          <a:xfrm>
            <a:off x="1143000" y="1524000"/>
            <a:ext cx="7391400" cy="441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6085"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endParaRPr lang="en-US" altLang="en-US" dirty="0"/>
          </a:p>
        </p:txBody>
      </p:sp>
      <p:sp>
        <p:nvSpPr>
          <p:cNvPr id="46086"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sz="1000"/>
            </a:lvl1pPr>
          </a:lstStyle>
          <a:p>
            <a:endParaRPr lang="en-US" altLang="en-US" dirty="0"/>
          </a:p>
        </p:txBody>
      </p:sp>
      <p:sp>
        <p:nvSpPr>
          <p:cNvPr id="46087"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fld id="{D7E5119E-5338-4B55-81DC-57EAC9440FD0}" type="slidenum">
              <a:rPr lang="en-US" altLang="en-US"/>
              <a:pPr/>
              <a:t>‹#›</a:t>
            </a:fld>
            <a:endParaRPr lang="en-US" altLang="en-US" dirty="0"/>
          </a:p>
        </p:txBody>
      </p:sp>
      <p:grpSp>
        <p:nvGrpSpPr>
          <p:cNvPr id="46088" name="Group 8"/>
          <p:cNvGrpSpPr>
            <a:grpSpLocks/>
          </p:cNvGrpSpPr>
          <p:nvPr/>
        </p:nvGrpSpPr>
        <p:grpSpPr bwMode="auto">
          <a:xfrm>
            <a:off x="8153400" y="152400"/>
            <a:ext cx="792163" cy="1295400"/>
            <a:chOff x="5136" y="960"/>
            <a:chExt cx="528" cy="864"/>
          </a:xfrm>
        </p:grpSpPr>
        <p:sp>
          <p:nvSpPr>
            <p:cNvPr id="46089"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0"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1"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2"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3"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4"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5"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6"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7"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8"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9"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0"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1"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2"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3"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4"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5"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6"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7"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8"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9"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0"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1"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2"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3"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4"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5"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6"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7"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8"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9"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hdr="0" ftr="0" dt="0"/>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25000"/>
        </a:spcBef>
        <a:spcAft>
          <a:spcPct val="0"/>
        </a:spcAft>
        <a:buClr>
          <a:schemeClr val="tx2"/>
        </a:buClr>
        <a:buSzPct val="60000"/>
        <a:buFont typeface="Wingdings" pitchFamily="2" charset="2"/>
        <a:defRPr sz="2700">
          <a:solidFill>
            <a:schemeClr val="tx1"/>
          </a:solidFill>
          <a:latin typeface="+mn-lt"/>
          <a:ea typeface="+mn-ea"/>
          <a:cs typeface="+mn-cs"/>
        </a:defRPr>
      </a:lvl1pPr>
      <a:lvl2pPr marL="692150" indent="-347663" algn="l" rtl="0" eaLnBrk="1" fontAlgn="base" hangingPunct="1">
        <a:spcBef>
          <a:spcPct val="0"/>
        </a:spcBef>
        <a:spcAft>
          <a:spcPct val="25000"/>
        </a:spcAft>
        <a:buClr>
          <a:schemeClr val="accent2"/>
        </a:buClr>
        <a:buSzPct val="55000"/>
        <a:buFont typeface="Wingdings" pitchFamily="2" charset="2"/>
        <a:buChar char="l"/>
        <a:defRPr sz="2400">
          <a:solidFill>
            <a:schemeClr val="tx1"/>
          </a:solidFill>
          <a:latin typeface="+mn-lt"/>
        </a:defRPr>
      </a:lvl2pPr>
      <a:lvl3pPr marL="987425" indent="-293688" algn="l" rtl="0" eaLnBrk="1" fontAlgn="base" hangingPunct="1">
        <a:spcBef>
          <a:spcPct val="0"/>
        </a:spcBef>
        <a:spcAft>
          <a:spcPct val="25000"/>
        </a:spcAft>
        <a:buClr>
          <a:schemeClr val="accent1"/>
        </a:buClr>
        <a:buSzPct val="50000"/>
        <a:buFont typeface="Wingdings" pitchFamily="2" charset="2"/>
        <a:buChar char="l"/>
        <a:defRPr sz="2200">
          <a:solidFill>
            <a:schemeClr val="tx1"/>
          </a:solidFill>
          <a:latin typeface="+mn-lt"/>
        </a:defRPr>
      </a:lvl3pPr>
      <a:lvl4pPr marL="1281113" indent="-292100" algn="l" rtl="0" eaLnBrk="1" fontAlgn="base" hangingPunct="1">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buClrTx/>
              <a:buSzTx/>
              <a:buFontTx/>
              <a:buNone/>
            </a:pPr>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buClrTx/>
              <a:buSzTx/>
              <a:buFontTx/>
              <a:buNone/>
            </a:pP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buClrTx/>
              <a:buSzTx/>
              <a:buFontTx/>
              <a:buNone/>
            </a:pPr>
            <a:fld id="{A3A425D6-497A-4545-8D89-F101BB78FE6D}" type="slidenum">
              <a:rPr lang="en-US" smtClean="0">
                <a:solidFill>
                  <a:prstClr val="black">
                    <a:tint val="75000"/>
                  </a:prstClr>
                </a:solidFill>
                <a:latin typeface="Calibri"/>
              </a:rPr>
              <a:pPr fontAlgn="auto">
                <a:spcBef>
                  <a:spcPts val="0"/>
                </a:spcBef>
                <a:spcAft>
                  <a:spcPts val="0"/>
                </a:spcAft>
                <a:buClrTx/>
                <a:buSzTx/>
                <a:buFontTx/>
                <a:buNone/>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65679817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30213" y="3429000"/>
            <a:ext cx="6553200" cy="2286000"/>
          </a:xfrm>
        </p:spPr>
        <p:txBody>
          <a:bodyPr/>
          <a:lstStyle/>
          <a:p>
            <a:pPr algn="l"/>
            <a:r>
              <a:rPr lang="en-GB" sz="1100" b="1" dirty="0" smtClean="0"/>
              <a:t>EVANS MENSAH FREEMAN</a:t>
            </a:r>
            <a:endParaRPr lang="en-GB" sz="1100" b="1" dirty="0"/>
          </a:p>
          <a:p>
            <a:pPr algn="l"/>
            <a:r>
              <a:rPr lang="en-GB" sz="1100" b="1" dirty="0" smtClean="0"/>
              <a:t>SENIOR INDUSTRIAL PROMOTION OFFICER</a:t>
            </a:r>
            <a:endParaRPr lang="en-GB" sz="1100" b="1" dirty="0"/>
          </a:p>
          <a:p>
            <a:pPr algn="l"/>
            <a:r>
              <a:rPr lang="en-GB" sz="1100" b="1" dirty="0"/>
              <a:t>MULTILATERAL, REGIONAL &amp; BILATERAL TRADE</a:t>
            </a:r>
          </a:p>
          <a:p>
            <a:pPr algn="l"/>
            <a:r>
              <a:rPr lang="en-GB" sz="1100" b="1" dirty="0"/>
              <a:t>MINISTRY OF TRADE &amp; INDUSTRY</a:t>
            </a:r>
          </a:p>
          <a:p>
            <a:pPr algn="ctr"/>
            <a:endParaRPr lang="en-GB" sz="1800" b="1" dirty="0"/>
          </a:p>
          <a:p>
            <a:pPr algn="ctr"/>
            <a:r>
              <a:rPr lang="en-GB" sz="1100" b="1" dirty="0" smtClean="0"/>
              <a:t>26</a:t>
            </a:r>
            <a:r>
              <a:rPr lang="en-GB" sz="1100" b="1" baseline="30000" dirty="0" smtClean="0"/>
              <a:t>TH</a:t>
            </a:r>
            <a:r>
              <a:rPr lang="en-GB" sz="1100" b="1" dirty="0" smtClean="0"/>
              <a:t> </a:t>
            </a:r>
            <a:r>
              <a:rPr lang="en-GB" sz="1100" b="1" dirty="0" smtClean="0"/>
              <a:t>NOVEMBER, 2020</a:t>
            </a:r>
            <a:endParaRPr lang="en-GB" sz="1100" b="1" dirty="0"/>
          </a:p>
          <a:p>
            <a:pPr algn="ctr"/>
            <a:r>
              <a:rPr lang="en-GB" sz="1800" b="1" dirty="0" smtClean="0">
                <a:solidFill>
                  <a:srgbClr val="FFFFFF"/>
                </a:solidFill>
                <a:latin typeface="Arial" panose="020B0604020202020204" pitchFamily="34" charset="0"/>
                <a:cs typeface="Arial" panose="020B0604020202020204" pitchFamily="34" charset="0"/>
              </a:rPr>
              <a:t>17</a:t>
            </a:r>
            <a:r>
              <a:rPr lang="en-GB" sz="1800" b="1" baseline="30000" dirty="0" smtClean="0">
                <a:solidFill>
                  <a:srgbClr val="FFFFFF"/>
                </a:solidFill>
                <a:latin typeface="Arial" panose="020B0604020202020204" pitchFamily="34" charset="0"/>
                <a:cs typeface="Arial" panose="020B0604020202020204" pitchFamily="34" charset="0"/>
              </a:rPr>
              <a:t>TH</a:t>
            </a:r>
            <a:r>
              <a:rPr lang="en-GB" sz="1800" b="1" dirty="0" smtClean="0">
                <a:solidFill>
                  <a:srgbClr val="FFFFFF"/>
                </a:solidFill>
                <a:latin typeface="Arial" panose="020B0604020202020204" pitchFamily="34" charset="0"/>
                <a:cs typeface="Arial" panose="020B0604020202020204" pitchFamily="34" charset="0"/>
              </a:rPr>
              <a:t> </a:t>
            </a:r>
            <a:r>
              <a:rPr lang="en-GB" sz="1800" b="1" dirty="0">
                <a:solidFill>
                  <a:srgbClr val="FFFFFF"/>
                </a:solidFill>
                <a:latin typeface="Arial" panose="020B0604020202020204" pitchFamily="34" charset="0"/>
                <a:cs typeface="Arial" panose="020B0604020202020204" pitchFamily="34" charset="0"/>
              </a:rPr>
              <a:t>FEBRUARY 2020</a:t>
            </a:r>
            <a:br>
              <a:rPr lang="en-GB" sz="1800" b="1" dirty="0">
                <a:solidFill>
                  <a:srgbClr val="FFFFFF"/>
                </a:solidFill>
                <a:latin typeface="Arial" panose="020B0604020202020204" pitchFamily="34" charset="0"/>
                <a:cs typeface="Arial" panose="020B0604020202020204" pitchFamily="34" charset="0"/>
              </a:rPr>
            </a:br>
            <a:r>
              <a:rPr lang="en-GB" sz="1800" b="1" dirty="0">
                <a:solidFill>
                  <a:srgbClr val="FFFFFF"/>
                </a:solidFill>
                <a:latin typeface="Arial" panose="020B0604020202020204" pitchFamily="34" charset="0"/>
                <a:cs typeface="Arial" panose="020B0604020202020204" pitchFamily="34" charset="0"/>
              </a:rPr>
              <a:t> ALISA HO17TEL</a:t>
            </a:r>
            <a:endParaRPr lang="en-GB" sz="1800" b="1" dirty="0"/>
          </a:p>
        </p:txBody>
      </p:sp>
      <p:sp>
        <p:nvSpPr>
          <p:cNvPr id="3" name="Title 2"/>
          <p:cNvSpPr>
            <a:spLocks noGrp="1"/>
          </p:cNvSpPr>
          <p:nvPr>
            <p:ph type="ctrTitle"/>
          </p:nvPr>
        </p:nvSpPr>
        <p:spPr>
          <a:xfrm>
            <a:off x="315913" y="466724"/>
            <a:ext cx="6781800" cy="2200275"/>
          </a:xfrm>
        </p:spPr>
        <p:txBody>
          <a:bodyPr/>
          <a:lstStyle/>
          <a:p>
            <a:pPr algn="ctr"/>
            <a:r>
              <a:rPr lang="en-GB" sz="2800" dirty="0"/>
              <a:t/>
            </a:r>
            <a:br>
              <a:rPr lang="en-GB" sz="2800" dirty="0"/>
            </a:br>
            <a:r>
              <a:rPr lang="en-GB" sz="2800" dirty="0"/>
              <a:t/>
            </a:r>
            <a:br>
              <a:rPr lang="en-GB" sz="2800" dirty="0"/>
            </a:br>
            <a:r>
              <a:rPr lang="en-GB" sz="2800" dirty="0"/>
              <a:t/>
            </a:r>
            <a:br>
              <a:rPr lang="en-GB" sz="2800" dirty="0"/>
            </a:br>
            <a:r>
              <a:rPr lang="en-GB" sz="2800" dirty="0"/>
              <a:t/>
            </a:r>
            <a:br>
              <a:rPr lang="en-GB" sz="2800" dirty="0"/>
            </a:br>
            <a:r>
              <a:rPr lang="en-GB" sz="2800" dirty="0"/>
              <a:t/>
            </a:r>
            <a:br>
              <a:rPr lang="en-GB" sz="2800" dirty="0"/>
            </a:br>
            <a:r>
              <a:rPr lang="en-GB" sz="2800" dirty="0"/>
              <a:t/>
            </a:r>
            <a:br>
              <a:rPr lang="en-GB" sz="2800" dirty="0"/>
            </a:br>
            <a:r>
              <a:rPr lang="en-GB" sz="2800" dirty="0"/>
              <a:t/>
            </a:r>
            <a:br>
              <a:rPr lang="en-GB" sz="2800" dirty="0"/>
            </a:br>
            <a:r>
              <a:rPr lang="en-GB" sz="2800" dirty="0"/>
              <a:t/>
            </a:r>
            <a:br>
              <a:rPr lang="en-GB" sz="2800" dirty="0"/>
            </a:br>
            <a:r>
              <a:rPr lang="en-GB" sz="2800" dirty="0"/>
              <a:t/>
            </a:r>
            <a:br>
              <a:rPr lang="en-GB" sz="2800" dirty="0"/>
            </a:br>
            <a:r>
              <a:rPr lang="en-GB" sz="2800" dirty="0" smtClean="0"/>
              <a:t/>
            </a:r>
            <a:br>
              <a:rPr lang="en-GB" sz="2800" dirty="0" smtClean="0"/>
            </a:br>
            <a:r>
              <a:rPr lang="en-GB" sz="1800" dirty="0" smtClean="0"/>
              <a:t>THE AFRICAN CONTINENTAL FREE TRADE AREA (</a:t>
            </a:r>
            <a:r>
              <a:rPr lang="en-GB" sz="1800" dirty="0" err="1" smtClean="0"/>
              <a:t>AfCFTA</a:t>
            </a:r>
            <a:r>
              <a:rPr lang="en-GB" sz="1800" dirty="0" smtClean="0"/>
              <a:t>)</a:t>
            </a:r>
            <a:r>
              <a:rPr lang="en-GB" sz="2800" dirty="0"/>
              <a:t/>
            </a:r>
            <a:br>
              <a:rPr lang="en-GB" sz="2800" dirty="0"/>
            </a:br>
            <a:endParaRPr lang="en-GB" sz="2800" dirty="0"/>
          </a:p>
        </p:txBody>
      </p:sp>
      <p:sp>
        <p:nvSpPr>
          <p:cNvPr id="4" name="Slide Number Placeholder 3"/>
          <p:cNvSpPr>
            <a:spLocks noGrp="1"/>
          </p:cNvSpPr>
          <p:nvPr>
            <p:ph type="sldNum" sz="quarter" idx="4"/>
          </p:nvPr>
        </p:nvSpPr>
        <p:spPr/>
        <p:txBody>
          <a:bodyPr/>
          <a:lstStyle/>
          <a:p>
            <a:fld id="{E945280F-DE53-48B1-9FB9-96A39916642A}" type="slidenum">
              <a:rPr lang="en-US" altLang="en-US" smtClean="0"/>
              <a:pPr/>
              <a:t>1</a:t>
            </a:fld>
            <a:endParaRPr lang="en-US" altLang="en-US" dirty="0"/>
          </a:p>
        </p:txBody>
      </p:sp>
    </p:spTree>
    <p:extLst>
      <p:ext uri="{BB962C8B-B14F-4D97-AF65-F5344CB8AC3E}">
        <p14:creationId xmlns:p14="http://schemas.microsoft.com/office/powerpoint/2010/main" val="5109711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76D5A67-6245-4405-A39A-5EBC304853B2}"/>
              </a:ext>
            </a:extLst>
          </p:cNvPr>
          <p:cNvSpPr>
            <a:spLocks noGrp="1"/>
          </p:cNvSpPr>
          <p:nvPr>
            <p:ph idx="1"/>
          </p:nvPr>
        </p:nvSpPr>
        <p:spPr>
          <a:xfrm>
            <a:off x="0" y="1516890"/>
            <a:ext cx="8855771" cy="5036310"/>
          </a:xfrm>
        </p:spPr>
        <p:txBody>
          <a:bodyPr>
            <a:noAutofit/>
          </a:bodyPr>
          <a:lstStyle/>
          <a:p>
            <a:pPr marL="0" indent="0"/>
            <a:r>
              <a:rPr lang="en-GB" sz="2000" dirty="0"/>
              <a:t>The African Export Import Bank (</a:t>
            </a:r>
            <a:r>
              <a:rPr lang="en-GB" sz="2000" dirty="0" err="1"/>
              <a:t>Afreximbank</a:t>
            </a:r>
            <a:r>
              <a:rPr lang="en-GB" sz="2000" dirty="0"/>
              <a:t>) will provide three (3) Regional Financial Instruments to support </a:t>
            </a:r>
            <a:r>
              <a:rPr lang="en-GB" sz="2000" dirty="0" err="1"/>
              <a:t>AfCFTA</a:t>
            </a:r>
            <a:r>
              <a:rPr lang="en-GB" sz="2000" dirty="0"/>
              <a:t>:</a:t>
            </a:r>
          </a:p>
          <a:p>
            <a:pPr marL="0" indent="0"/>
            <a:endParaRPr lang="en-GB" sz="1100" dirty="0"/>
          </a:p>
          <a:p>
            <a:pPr marL="557213" lvl="1" indent="-214313"/>
            <a:r>
              <a:rPr lang="en-GB" sz="2000" b="1" dirty="0" err="1"/>
              <a:t>AfCFTA</a:t>
            </a:r>
            <a:r>
              <a:rPr lang="en-GB" sz="2000" b="1" dirty="0"/>
              <a:t> Adjustment Facility </a:t>
            </a:r>
            <a:r>
              <a:rPr lang="en-GB" sz="2000" dirty="0"/>
              <a:t>to manage the adverse effects of revenue losses and stimulate investments to support trade and economic growth</a:t>
            </a:r>
          </a:p>
          <a:p>
            <a:pPr marL="557213" lvl="1" indent="-214313"/>
            <a:r>
              <a:rPr lang="en-GB" sz="2000" b="1" dirty="0"/>
              <a:t>The Pan-African Payment and Settlement System (PAPSS) </a:t>
            </a:r>
            <a:r>
              <a:rPr lang="en-GB" sz="2000" dirty="0"/>
              <a:t>is a centralized payment and settlement infrastructure</a:t>
            </a:r>
            <a:r>
              <a:rPr lang="en-GB" sz="2000" b="1" dirty="0"/>
              <a:t> </a:t>
            </a:r>
            <a:r>
              <a:rPr lang="en-GB" sz="2000" dirty="0"/>
              <a:t>to reduce the costs and time variability of cross-border payments for intra-African trade and commerce payments. </a:t>
            </a:r>
          </a:p>
          <a:p>
            <a:pPr marL="557213" lvl="1" indent="-214313"/>
            <a:r>
              <a:rPr lang="en-GB" sz="2000" b="1" dirty="0"/>
              <a:t>The Africa Customer Due Diligence (MANSA) Repository Platform </a:t>
            </a:r>
            <a:r>
              <a:rPr lang="en-GB" sz="2000" dirty="0"/>
              <a:t>to serve as a single source of centralized database for conducting customer due diligence checks on counterparts in Africa; Financial Institutions, Corporates, and SMEs</a:t>
            </a:r>
          </a:p>
          <a:p>
            <a:pPr marL="0" indent="0"/>
            <a:r>
              <a:rPr lang="en-GB" sz="2000" dirty="0"/>
              <a:t>Additional financial Instruments are expected to be developed and provided for the successful implementation of the </a:t>
            </a:r>
            <a:r>
              <a:rPr lang="en-GB" sz="2000" dirty="0" err="1"/>
              <a:t>AfCFTA</a:t>
            </a:r>
            <a:endParaRPr lang="en-US" sz="2000" u="sng"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CD4ABE0E-FC81-424C-9A89-AB37BA86C781}"/>
              </a:ext>
            </a:extLst>
          </p:cNvPr>
          <p:cNvSpPr>
            <a:spLocks noGrp="1"/>
          </p:cNvSpPr>
          <p:nvPr>
            <p:ph type="sldNum" sz="quarter" idx="12"/>
          </p:nvPr>
        </p:nvSpPr>
        <p:spPr/>
        <p:txBody>
          <a:bodyPr/>
          <a:lstStyle/>
          <a:p>
            <a:fld id="{6EA96D6D-3DD0-459C-B69F-C9DDEABA5AE2}" type="slidenum">
              <a:rPr lang="en-US" smtClean="0"/>
              <a:t>10</a:t>
            </a:fld>
            <a:endParaRPr lang="en-US"/>
          </a:p>
        </p:txBody>
      </p:sp>
      <p:sp>
        <p:nvSpPr>
          <p:cNvPr id="6" name="Title 1">
            <a:extLst>
              <a:ext uri="{FF2B5EF4-FFF2-40B4-BE49-F238E27FC236}">
                <a16:creationId xmlns="" xmlns:a16="http://schemas.microsoft.com/office/drawing/2014/main" id="{6CF6BDC2-EFD5-4E21-8095-571A2216D3BE}"/>
              </a:ext>
            </a:extLst>
          </p:cNvPr>
          <p:cNvSpPr>
            <a:spLocks noGrp="1"/>
          </p:cNvSpPr>
          <p:nvPr>
            <p:ph type="title"/>
          </p:nvPr>
        </p:nvSpPr>
        <p:spPr>
          <a:xfrm>
            <a:off x="76200" y="152401"/>
            <a:ext cx="8305800" cy="838199"/>
          </a:xfrm>
        </p:spPr>
        <p:txBody>
          <a:bodyPr>
            <a:normAutofit/>
          </a:bodyPr>
          <a:lstStyle/>
          <a:p>
            <a:pPr algn="ctr">
              <a:lnSpc>
                <a:spcPct val="90000"/>
              </a:lnSpc>
              <a:buClr>
                <a:schemeClr val="accent2"/>
              </a:buClr>
              <a:buSzPct val="70000"/>
            </a:pPr>
            <a:r>
              <a:rPr lang="en-US" sz="2400" u="sng" kern="1200" dirty="0">
                <a:solidFill>
                  <a:srgbClr val="0070C0"/>
                </a:solidFill>
                <a:latin typeface="Arial" panose="020B0604020202020204" pitchFamily="34" charset="0"/>
                <a:cs typeface="Arial" panose="020B0604020202020204" pitchFamily="34" charset="0"/>
              </a:rPr>
              <a:t>SUPPORT FROM REGIONAL FINANCIAL</a:t>
            </a:r>
            <a:br>
              <a:rPr lang="en-US" sz="2400" u="sng" kern="1200" dirty="0">
                <a:solidFill>
                  <a:srgbClr val="0070C0"/>
                </a:solidFill>
                <a:latin typeface="Arial" panose="020B0604020202020204" pitchFamily="34" charset="0"/>
                <a:cs typeface="Arial" panose="020B0604020202020204" pitchFamily="34" charset="0"/>
              </a:rPr>
            </a:br>
            <a:r>
              <a:rPr lang="en-US" sz="2400" u="sng" kern="1200" dirty="0">
                <a:solidFill>
                  <a:srgbClr val="0070C0"/>
                </a:solidFill>
                <a:latin typeface="Arial" panose="020B0604020202020204" pitchFamily="34" charset="0"/>
                <a:cs typeface="Arial" panose="020B0604020202020204" pitchFamily="34" charset="0"/>
              </a:rPr>
              <a:t>INSTITUTIONS IN AFRICA</a:t>
            </a:r>
          </a:p>
        </p:txBody>
      </p:sp>
    </p:spTree>
    <p:extLst>
      <p:ext uri="{BB962C8B-B14F-4D97-AF65-F5344CB8AC3E}">
        <p14:creationId xmlns:p14="http://schemas.microsoft.com/office/powerpoint/2010/main" val="27623449"/>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40660"/>
            <a:ext cx="7772399" cy="6488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A3A425D6-497A-4545-8D89-F101BB78FE6D}" type="slidenum">
              <a:rPr lang="en-US" smtClean="0">
                <a:solidFill>
                  <a:prstClr val="black">
                    <a:tint val="75000"/>
                  </a:prstClr>
                </a:solidFill>
              </a:rPr>
              <a:pPr/>
              <a:t>11</a:t>
            </a:fld>
            <a:endParaRPr lang="en-US" dirty="0">
              <a:solidFill>
                <a:prstClr val="black">
                  <a:tint val="75000"/>
                </a:prstClr>
              </a:solidFill>
            </a:endParaRPr>
          </a:p>
        </p:txBody>
      </p:sp>
    </p:spTree>
    <p:extLst>
      <p:ext uri="{BB962C8B-B14F-4D97-AF65-F5344CB8AC3E}">
        <p14:creationId xmlns:p14="http://schemas.microsoft.com/office/powerpoint/2010/main" val="1158967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28800"/>
            <a:ext cx="8839200" cy="4800600"/>
          </a:xfrm>
        </p:spPr>
        <p:txBody>
          <a:bodyPr>
            <a:normAutofit/>
          </a:bodyPr>
          <a:lstStyle/>
          <a:p>
            <a:pPr marL="457200" indent="-457200" algn="just">
              <a:buFont typeface="Wingdings" pitchFamily="2" charset="2"/>
              <a:buChar char="v"/>
            </a:pPr>
            <a:r>
              <a:rPr lang="en-US" sz="2200" dirty="0"/>
              <a:t>90 % tariff liberalisation commitment for the continent has been adopted as the level of ambition for Trade in Goods for both Developing Countries (DCs) and Least Developed Countries (LDCs).</a:t>
            </a:r>
          </a:p>
          <a:p>
            <a:pPr marL="457200" indent="-457200" algn="just">
              <a:buFont typeface="Wingdings" pitchFamily="2" charset="2"/>
              <a:buChar char="v"/>
            </a:pPr>
            <a:endParaRPr lang="en-GB" sz="1100" dirty="0"/>
          </a:p>
          <a:p>
            <a:pPr marL="457200" indent="-457200" algn="just">
              <a:buFont typeface="Wingdings" pitchFamily="2" charset="2"/>
              <a:buChar char="v"/>
            </a:pPr>
            <a:r>
              <a:rPr lang="en-US" sz="2200" dirty="0"/>
              <a:t>7% for sensitive and 3% for excluded products have been allocated.</a:t>
            </a:r>
          </a:p>
          <a:p>
            <a:pPr marL="457200" indent="-457200" algn="just">
              <a:buFont typeface="Wingdings" pitchFamily="2" charset="2"/>
              <a:buChar char="v"/>
            </a:pPr>
            <a:endParaRPr lang="en-GB" sz="1100" dirty="0"/>
          </a:p>
          <a:p>
            <a:pPr marL="457200" indent="-457200" algn="just">
              <a:buFont typeface="Wingdings" pitchFamily="2" charset="2"/>
              <a:buChar char="v"/>
            </a:pPr>
            <a:r>
              <a:rPr lang="en-US" sz="2200" dirty="0"/>
              <a:t>In the long run, the time frames for the general tariff liberalisation, sensitive and excluded products are 10 years for DCs and 13 years for LDCs subject to request and offer negotiations, for all State Parties to phase down this category of products.</a:t>
            </a:r>
            <a:endParaRPr lang="en-GB" sz="2200" dirty="0"/>
          </a:p>
          <a:p>
            <a:pPr algn="just">
              <a:defRPr/>
            </a:pPr>
            <a:endParaRPr lang="en-US" dirty="0"/>
          </a:p>
        </p:txBody>
      </p:sp>
      <p:sp>
        <p:nvSpPr>
          <p:cNvPr id="2" name="Title 1"/>
          <p:cNvSpPr>
            <a:spLocks noGrp="1"/>
          </p:cNvSpPr>
          <p:nvPr>
            <p:ph type="title"/>
          </p:nvPr>
        </p:nvSpPr>
        <p:spPr>
          <a:xfrm>
            <a:off x="0" y="228600"/>
            <a:ext cx="9144000" cy="914400"/>
          </a:xfrm>
        </p:spPr>
        <p:txBody>
          <a:bodyPr>
            <a:normAutofit/>
          </a:bodyPr>
          <a:lstStyle/>
          <a:p>
            <a:pPr algn="ctr">
              <a:defRPr/>
            </a:pPr>
            <a:r>
              <a:rPr lang="en-US" dirty="0">
                <a:latin typeface="Times New Roman" pitchFamily="18" charset="0"/>
                <a:cs typeface="Times New Roman" pitchFamily="18" charset="0"/>
              </a:rPr>
              <a:t> </a:t>
            </a:r>
            <a:r>
              <a:rPr lang="en-US" sz="2800" u="sng" dirty="0">
                <a:solidFill>
                  <a:srgbClr val="0070C0"/>
                </a:solidFill>
                <a:cs typeface="Times New Roman" pitchFamily="18" charset="0"/>
              </a:rPr>
              <a:t>Protocol on Trade in Goods</a:t>
            </a:r>
          </a:p>
        </p:txBody>
      </p:sp>
      <p:sp>
        <p:nvSpPr>
          <p:cNvPr id="4" name="Slide Number Placeholder 3"/>
          <p:cNvSpPr>
            <a:spLocks noGrp="1"/>
          </p:cNvSpPr>
          <p:nvPr>
            <p:ph type="sldNum" sz="quarter" idx="12"/>
          </p:nvPr>
        </p:nvSpPr>
        <p:spPr/>
        <p:txBody>
          <a:bodyPr/>
          <a:lstStyle/>
          <a:p>
            <a:fld id="{71C6F290-D301-4864-9490-340EF11588D9}" type="slidenum">
              <a:rPr lang="en-US" altLang="en-US" smtClean="0"/>
              <a:pPr/>
              <a:t>12</a:t>
            </a:fld>
            <a:endParaRPr lang="en-US" altLang="en-US" dirty="0"/>
          </a:p>
        </p:txBody>
      </p:sp>
    </p:spTree>
    <p:extLst>
      <p:ext uri="{BB962C8B-B14F-4D97-AF65-F5344CB8AC3E}">
        <p14:creationId xmlns:p14="http://schemas.microsoft.com/office/powerpoint/2010/main" val="23829153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752600"/>
            <a:ext cx="8610600" cy="5105400"/>
          </a:xfrm>
        </p:spPr>
        <p:txBody>
          <a:bodyPr/>
          <a:lstStyle/>
          <a:p>
            <a:pPr algn="just">
              <a:buFont typeface="Wingdings" pitchFamily="2" charset="2"/>
              <a:buChar char="v"/>
            </a:pPr>
            <a:r>
              <a:rPr lang="en-US" sz="2200" dirty="0"/>
              <a:t>The scope of Trade in Services negotiations will cover all service sectors as well as all modes of supply defined under the WTO General Agreement on Trade in Services (GATS) and there shall be no </a:t>
            </a:r>
            <a:r>
              <a:rPr lang="en-US" sz="2200" i="1" dirty="0"/>
              <a:t>a priori</a:t>
            </a:r>
            <a:r>
              <a:rPr lang="en-US" sz="2200" dirty="0"/>
              <a:t> exclusion of any service sector or mode of supply of services in the negotiation. </a:t>
            </a:r>
          </a:p>
          <a:p>
            <a:pPr algn="just">
              <a:buFont typeface="Wingdings" pitchFamily="2" charset="2"/>
              <a:buChar char="v"/>
            </a:pPr>
            <a:endParaRPr lang="en-GB" sz="1800" dirty="0"/>
          </a:p>
          <a:p>
            <a:pPr algn="just">
              <a:buFont typeface="Wingdings" pitchFamily="2" charset="2"/>
              <a:buChar char="v"/>
            </a:pPr>
            <a:r>
              <a:rPr lang="en-US" sz="2200" dirty="0"/>
              <a:t>Five (5) Priority Services Sectors, namely: Transport, Communication, Financial, Tourism and Business Services for the 1</a:t>
            </a:r>
            <a:r>
              <a:rPr lang="en-US" sz="2200" baseline="30000" dirty="0"/>
              <a:t>st</a:t>
            </a:r>
            <a:r>
              <a:rPr lang="en-US" sz="2200" dirty="0"/>
              <a:t> round of negotiations have been adopted. </a:t>
            </a:r>
          </a:p>
          <a:p>
            <a:pPr algn="just">
              <a:buFont typeface="Wingdings" pitchFamily="2" charset="2"/>
              <a:buChar char="v"/>
            </a:pPr>
            <a:endParaRPr lang="en-US" sz="1600" dirty="0"/>
          </a:p>
          <a:p>
            <a:pPr algn="just">
              <a:buFont typeface="Wingdings" pitchFamily="2" charset="2"/>
              <a:buChar char="v"/>
            </a:pPr>
            <a:r>
              <a:rPr lang="en-US" sz="2200" dirty="0"/>
              <a:t>Member States may liberalise more sectors based on the principles of variable geometry and reciprocity. </a:t>
            </a:r>
            <a:endParaRPr lang="en-GB" sz="2200" dirty="0"/>
          </a:p>
          <a:p>
            <a:pPr marL="109537" indent="0">
              <a:buFont typeface="Wingdings 3" pitchFamily="18" charset="2"/>
              <a:buNone/>
              <a:defRPr/>
            </a:pPr>
            <a:endParaRPr lang="en-GB" sz="2000" dirty="0"/>
          </a:p>
        </p:txBody>
      </p:sp>
      <p:sp>
        <p:nvSpPr>
          <p:cNvPr id="3" name="Title 2"/>
          <p:cNvSpPr>
            <a:spLocks noGrp="1"/>
          </p:cNvSpPr>
          <p:nvPr>
            <p:ph type="title"/>
          </p:nvPr>
        </p:nvSpPr>
        <p:spPr>
          <a:xfrm>
            <a:off x="-228600" y="0"/>
            <a:ext cx="9144000" cy="1143000"/>
          </a:xfrm>
        </p:spPr>
        <p:txBody>
          <a:bodyPr>
            <a:normAutofit fontScale="90000"/>
          </a:bodyPr>
          <a:lstStyle/>
          <a:p>
            <a:pPr algn="ctr">
              <a:defRPr/>
            </a:pP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100" u="sng" dirty="0">
                <a:solidFill>
                  <a:srgbClr val="0070C0"/>
                </a:solidFill>
              </a:rPr>
              <a:t>Protocol on Trade in Services</a:t>
            </a:r>
            <a:endParaRPr lang="en-GB" dirty="0">
              <a:solidFill>
                <a:srgbClr val="0070C0"/>
              </a:solidFill>
            </a:endParaRPr>
          </a:p>
        </p:txBody>
      </p:sp>
      <p:sp>
        <p:nvSpPr>
          <p:cNvPr id="4" name="Slide Number Placeholder 3"/>
          <p:cNvSpPr>
            <a:spLocks noGrp="1"/>
          </p:cNvSpPr>
          <p:nvPr>
            <p:ph type="sldNum" sz="quarter" idx="12"/>
          </p:nvPr>
        </p:nvSpPr>
        <p:spPr/>
        <p:txBody>
          <a:bodyPr/>
          <a:lstStyle/>
          <a:p>
            <a:fld id="{71C6F290-D301-4864-9490-340EF11588D9}" type="slidenum">
              <a:rPr lang="en-US" altLang="en-US" smtClean="0"/>
              <a:pPr/>
              <a:t>13</a:t>
            </a:fld>
            <a:endParaRPr lang="en-US" altLang="en-US" dirty="0"/>
          </a:p>
        </p:txBody>
      </p:sp>
    </p:spTree>
    <p:extLst>
      <p:ext uri="{BB962C8B-B14F-4D97-AF65-F5344CB8AC3E}">
        <p14:creationId xmlns:p14="http://schemas.microsoft.com/office/powerpoint/2010/main" val="3381510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828800"/>
            <a:ext cx="8610600" cy="4640263"/>
          </a:xfrm>
        </p:spPr>
        <p:txBody>
          <a:bodyPr/>
          <a:lstStyle/>
          <a:p>
            <a:pPr algn="just">
              <a:buFont typeface="Wingdings" panose="05000000000000000000" pitchFamily="2" charset="2"/>
              <a:buChar char="v"/>
            </a:pPr>
            <a:r>
              <a:rPr lang="en-GB" sz="2200" dirty="0"/>
              <a:t>Protocol on Rules and Procedures for Settlement of Dispute is designed to ensure that the </a:t>
            </a:r>
            <a:r>
              <a:rPr lang="en-GB" sz="2200" dirty="0" err="1"/>
              <a:t>AfCFTA</a:t>
            </a:r>
            <a:r>
              <a:rPr lang="en-GB" sz="2200" dirty="0"/>
              <a:t> Dispute Settlement process is fair, transparent, consistent and accountable.</a:t>
            </a:r>
          </a:p>
          <a:p>
            <a:pPr algn="just">
              <a:buFont typeface="Wingdings" panose="05000000000000000000" pitchFamily="2" charset="2"/>
              <a:buChar char="v"/>
            </a:pPr>
            <a:endParaRPr lang="en-US" sz="1400" dirty="0"/>
          </a:p>
          <a:p>
            <a:pPr algn="just">
              <a:buFont typeface="Wingdings" panose="05000000000000000000" pitchFamily="2" charset="2"/>
              <a:buChar char="v"/>
            </a:pPr>
            <a:r>
              <a:rPr lang="en-GB" sz="2200" dirty="0"/>
              <a:t>Its functions are similar to the WTO Dispute Settlement Body, which has stipulated timelines for the completion of cases and for the issuance and adoption of reports</a:t>
            </a:r>
          </a:p>
          <a:p>
            <a:pPr algn="just">
              <a:buFont typeface="Wingdings" panose="05000000000000000000" pitchFamily="2" charset="2"/>
              <a:buChar char="v"/>
            </a:pPr>
            <a:endParaRPr lang="en-US" sz="1400" dirty="0"/>
          </a:p>
          <a:p>
            <a:pPr algn="just">
              <a:buFont typeface="Wingdings" panose="05000000000000000000" pitchFamily="2" charset="2"/>
              <a:buChar char="v"/>
            </a:pPr>
            <a:r>
              <a:rPr lang="en-GB" sz="2200" dirty="0"/>
              <a:t>There are provisions in the Protocol on Initial consultations by State Parties; Establishment of Dispute Settlement Panels; Composition of Panels; Third Parties Interest; Procedures for Panel; Appellate Body Composition; and Appeal Procedures.</a:t>
            </a:r>
            <a:endParaRPr lang="en-US" sz="2200" dirty="0"/>
          </a:p>
          <a:p>
            <a:pPr marL="109537" indent="0">
              <a:buFont typeface="Wingdings 3" pitchFamily="18" charset="2"/>
              <a:buNone/>
              <a:defRPr/>
            </a:pPr>
            <a:endParaRPr lang="en-GB" sz="2000" dirty="0">
              <a:solidFill>
                <a:srgbClr val="FF0000"/>
              </a:solidFill>
            </a:endParaRPr>
          </a:p>
        </p:txBody>
      </p:sp>
      <p:sp>
        <p:nvSpPr>
          <p:cNvPr id="3" name="Title 2"/>
          <p:cNvSpPr>
            <a:spLocks noGrp="1"/>
          </p:cNvSpPr>
          <p:nvPr>
            <p:ph type="title"/>
          </p:nvPr>
        </p:nvSpPr>
        <p:spPr>
          <a:xfrm>
            <a:off x="228600" y="304800"/>
            <a:ext cx="7696200" cy="1676400"/>
          </a:xfrm>
        </p:spPr>
        <p:txBody>
          <a:bodyPr>
            <a:normAutofit/>
          </a:bodyPr>
          <a:lstStyle/>
          <a:p>
            <a:pPr algn="ctr">
              <a:defRPr/>
            </a:pPr>
            <a:r>
              <a:rPr lang="en-US" sz="2700" u="sng" kern="1200" dirty="0">
                <a:solidFill>
                  <a:srgbClr val="0070C0"/>
                </a:solidFill>
                <a:latin typeface="Arial" panose="020B0604020202020204" pitchFamily="34" charset="0"/>
                <a:cs typeface="Arial" panose="020B0604020202020204" pitchFamily="34" charset="0"/>
              </a:rPr>
              <a:t>Protocol on Rules and Procedures for Settlement of Disputes</a:t>
            </a:r>
            <a:r>
              <a:rPr lang="en-GB" dirty="0"/>
              <a:t/>
            </a:r>
            <a:br>
              <a:rPr lang="en-GB" dirty="0"/>
            </a:br>
            <a:endParaRPr lang="en-GB" dirty="0"/>
          </a:p>
        </p:txBody>
      </p:sp>
      <p:sp>
        <p:nvSpPr>
          <p:cNvPr id="4" name="Slide Number Placeholder 3"/>
          <p:cNvSpPr>
            <a:spLocks noGrp="1"/>
          </p:cNvSpPr>
          <p:nvPr>
            <p:ph type="sldNum" sz="quarter" idx="12"/>
          </p:nvPr>
        </p:nvSpPr>
        <p:spPr/>
        <p:txBody>
          <a:bodyPr/>
          <a:lstStyle/>
          <a:p>
            <a:fld id="{71C6F290-D301-4864-9490-340EF11588D9}" type="slidenum">
              <a:rPr lang="en-US" altLang="en-US" smtClean="0"/>
              <a:pPr/>
              <a:t>14</a:t>
            </a:fld>
            <a:endParaRPr lang="en-US" altLang="en-US" dirty="0"/>
          </a:p>
        </p:txBody>
      </p:sp>
    </p:spTree>
    <p:extLst>
      <p:ext uri="{BB962C8B-B14F-4D97-AF65-F5344CB8AC3E}">
        <p14:creationId xmlns:p14="http://schemas.microsoft.com/office/powerpoint/2010/main" val="17277586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067800" cy="762000"/>
          </a:xfrm>
        </p:spPr>
        <p:txBody>
          <a:bodyPr/>
          <a:lstStyle/>
          <a:p>
            <a:pPr algn="ctr">
              <a:lnSpc>
                <a:spcPct val="90000"/>
              </a:lnSpc>
              <a:buClr>
                <a:schemeClr val="accent2"/>
              </a:buClr>
              <a:buSzPct val="70000"/>
            </a:pPr>
            <a:r>
              <a:rPr lang="en-GB" sz="2400" u="sng" kern="1200" dirty="0">
                <a:solidFill>
                  <a:srgbClr val="0070C0"/>
                </a:solidFill>
                <a:latin typeface="Arial" panose="020B0604020202020204" pitchFamily="34" charset="0"/>
                <a:cs typeface="Arial" panose="020B0604020202020204" pitchFamily="34" charset="0"/>
              </a:rPr>
              <a:t>Phase II Negotiations</a:t>
            </a:r>
          </a:p>
        </p:txBody>
      </p:sp>
      <p:sp>
        <p:nvSpPr>
          <p:cNvPr id="3" name="Content Placeholder 2"/>
          <p:cNvSpPr>
            <a:spLocks noGrp="1"/>
          </p:cNvSpPr>
          <p:nvPr>
            <p:ph idx="1"/>
          </p:nvPr>
        </p:nvSpPr>
        <p:spPr>
          <a:xfrm>
            <a:off x="152400" y="1550504"/>
            <a:ext cx="8839200" cy="4012096"/>
          </a:xfrm>
        </p:spPr>
        <p:txBody>
          <a:bodyPr/>
          <a:lstStyle/>
          <a:p>
            <a:pPr algn="just"/>
            <a:r>
              <a:rPr lang="en-GB" sz="2200" dirty="0"/>
              <a:t>The Second Phase (Phase II) of </a:t>
            </a:r>
            <a:r>
              <a:rPr lang="en-GB" sz="2200" dirty="0" err="1"/>
              <a:t>AfCFTA</a:t>
            </a:r>
            <a:r>
              <a:rPr lang="en-GB" sz="2200" dirty="0"/>
              <a:t> Negotiations will cover</a:t>
            </a:r>
          </a:p>
          <a:p>
            <a:pPr algn="just"/>
            <a:r>
              <a:rPr lang="en-GB" sz="2200" dirty="0"/>
              <a:t>three (3) areas that will further deepen the AfCFTA:</a:t>
            </a:r>
          </a:p>
          <a:p>
            <a:pPr algn="just">
              <a:buFont typeface="Wingdings" pitchFamily="2" charset="2"/>
              <a:buChar char="v"/>
            </a:pPr>
            <a:r>
              <a:rPr lang="en-GB" sz="2200" b="1" dirty="0"/>
              <a:t>Investment </a:t>
            </a:r>
            <a:r>
              <a:rPr lang="en-GB" sz="2200" dirty="0"/>
              <a:t>– Provisions on promotion, facilitation and protection to galvanise the investment needed to restructure Africa’s economies.</a:t>
            </a:r>
          </a:p>
          <a:p>
            <a:pPr algn="just">
              <a:buFont typeface="Wingdings" pitchFamily="2" charset="2"/>
              <a:buChar char="v"/>
            </a:pPr>
            <a:r>
              <a:rPr lang="en-GB" sz="2200" b="1" dirty="0"/>
              <a:t>Competition Policy </a:t>
            </a:r>
            <a:r>
              <a:rPr lang="en-GB" sz="2200" dirty="0"/>
              <a:t>- Provisions to enable fair competition and market outcomes that stimulate industrialisation, competition and development.</a:t>
            </a:r>
          </a:p>
          <a:p>
            <a:pPr algn="just">
              <a:buFont typeface="Wingdings" pitchFamily="2" charset="2"/>
              <a:buChar char="v"/>
            </a:pPr>
            <a:r>
              <a:rPr lang="en-GB" sz="2200" b="1" dirty="0"/>
              <a:t>Intellectual Property Rights </a:t>
            </a:r>
            <a:r>
              <a:rPr lang="en-GB" sz="2200" dirty="0"/>
              <a:t>- Provisions can incentivize increased innovation, ensure a level playing field and support trade</a:t>
            </a:r>
          </a:p>
          <a:p>
            <a:pPr algn="just"/>
            <a:r>
              <a:rPr lang="en-GB" sz="2200" dirty="0"/>
              <a:t> </a:t>
            </a:r>
          </a:p>
        </p:txBody>
      </p:sp>
      <p:sp>
        <p:nvSpPr>
          <p:cNvPr id="4" name="Slide Number Placeholder 3"/>
          <p:cNvSpPr>
            <a:spLocks noGrp="1"/>
          </p:cNvSpPr>
          <p:nvPr>
            <p:ph type="sldNum" sz="quarter" idx="12"/>
          </p:nvPr>
        </p:nvSpPr>
        <p:spPr/>
        <p:txBody>
          <a:bodyPr/>
          <a:lstStyle/>
          <a:p>
            <a:fld id="{71C6F290-D301-4864-9490-340EF11588D9}" type="slidenum">
              <a:rPr lang="en-US" altLang="en-US" smtClean="0"/>
              <a:pPr/>
              <a:t>15</a:t>
            </a:fld>
            <a:endParaRPr lang="en-US" altLang="en-US" dirty="0"/>
          </a:p>
        </p:txBody>
      </p:sp>
    </p:spTree>
    <p:extLst>
      <p:ext uri="{BB962C8B-B14F-4D97-AF65-F5344CB8AC3E}">
        <p14:creationId xmlns:p14="http://schemas.microsoft.com/office/powerpoint/2010/main" val="1282538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1"/>
          <p:cNvSpPr>
            <a:spLocks noGrp="1"/>
          </p:cNvSpPr>
          <p:nvPr>
            <p:ph idx="1"/>
          </p:nvPr>
        </p:nvSpPr>
        <p:spPr>
          <a:xfrm>
            <a:off x="274320" y="1371600"/>
            <a:ext cx="8641080" cy="5181599"/>
          </a:xfrm>
        </p:spPr>
        <p:txBody>
          <a:bodyPr>
            <a:normAutofit fontScale="47500" lnSpcReduction="20000"/>
          </a:bodyPr>
          <a:lstStyle/>
          <a:p>
            <a:pPr algn="just"/>
            <a:r>
              <a:rPr lang="en-GB" sz="3500" dirty="0"/>
              <a:t>The benefits of the </a:t>
            </a:r>
            <a:r>
              <a:rPr lang="en-GB" sz="3500" dirty="0" err="1"/>
              <a:t>AfCFTA</a:t>
            </a:r>
            <a:r>
              <a:rPr lang="en-GB" sz="3500" dirty="0"/>
              <a:t> are as follows:</a:t>
            </a:r>
          </a:p>
          <a:p>
            <a:pPr algn="just"/>
            <a:endParaRPr lang="en-GB" sz="2400" dirty="0"/>
          </a:p>
          <a:p>
            <a:pPr algn="just">
              <a:lnSpc>
                <a:spcPct val="170000"/>
              </a:lnSpc>
              <a:buFont typeface="Wingdings" pitchFamily="2" charset="2"/>
              <a:buChar char="v"/>
            </a:pPr>
            <a:r>
              <a:rPr lang="en-GB" sz="3500" dirty="0">
                <a:latin typeface="Arial" panose="020B0604020202020204" pitchFamily="34" charset="0"/>
                <a:cs typeface="Arial" panose="020B0604020202020204" pitchFamily="34" charset="0"/>
              </a:rPr>
              <a:t>It will significantly boost intra-African trade from 12 %, which is the lowest as compared to intra-EU trade, intra-Asian Trade and intra- North American trade which stands at 68%, 53% and 46% respectively.</a:t>
            </a:r>
          </a:p>
          <a:p>
            <a:pPr algn="just">
              <a:lnSpc>
                <a:spcPct val="170000"/>
              </a:lnSpc>
              <a:buFont typeface="Wingdings" pitchFamily="2" charset="2"/>
              <a:buChar char="v"/>
            </a:pPr>
            <a:r>
              <a:rPr lang="en-US" sz="3500" dirty="0">
                <a:latin typeface="Arial" panose="020B0604020202020204" pitchFamily="34" charset="0"/>
                <a:cs typeface="Arial" panose="020B0604020202020204" pitchFamily="34" charset="0"/>
              </a:rPr>
              <a:t>It will increase intra-African Trade by as much as $35 billion per year, or 52% above the baseline by 2022. </a:t>
            </a:r>
          </a:p>
          <a:p>
            <a:pPr algn="just">
              <a:lnSpc>
                <a:spcPct val="170000"/>
              </a:lnSpc>
              <a:buFont typeface="Wingdings" pitchFamily="2" charset="2"/>
              <a:buChar char="v"/>
            </a:pPr>
            <a:r>
              <a:rPr lang="en-US" sz="3500" dirty="0">
                <a:latin typeface="Arial" panose="020B0604020202020204" pitchFamily="34" charset="0"/>
                <a:cs typeface="Arial" panose="020B0604020202020204" pitchFamily="34" charset="0"/>
              </a:rPr>
              <a:t>Consequently, imports from outside the Continent could decrease by $10 billion per year, whereas Agricultural and Industrial exports would increase by $ 4 billion (7%) and $ 21 billion (5%) above the baseline respectively (UNECA, 2014).</a:t>
            </a:r>
          </a:p>
          <a:p>
            <a:pPr algn="just">
              <a:lnSpc>
                <a:spcPct val="170000"/>
              </a:lnSpc>
              <a:buFont typeface="Wingdings" pitchFamily="2" charset="2"/>
              <a:buChar char="v"/>
            </a:pPr>
            <a:r>
              <a:rPr lang="en-GB" sz="3500" dirty="0">
                <a:latin typeface="Arial" panose="020B0604020202020204" pitchFamily="34" charset="0"/>
                <a:cs typeface="Arial" panose="020B0604020202020204" pitchFamily="34" charset="0"/>
              </a:rPr>
              <a:t>At the firm level, it addresses the challenge of a business operator exporting goods to an African counterpart with an average rate of protection of around 12.4% compared to 8.4% when exporting overseas. </a:t>
            </a:r>
          </a:p>
          <a:p>
            <a:pPr marL="0" indent="0" algn="just"/>
            <a:endParaRPr lang="en-GB" sz="2000" dirty="0">
              <a:latin typeface="Arial" panose="020B0604020202020204" pitchFamily="34" charset="0"/>
              <a:cs typeface="Arial" panose="020B0604020202020204" pitchFamily="34" charset="0"/>
            </a:endParaRPr>
          </a:p>
          <a:p>
            <a:pPr>
              <a:buFont typeface="Wingdings" pitchFamily="2" charset="2"/>
              <a:buChar char="v"/>
            </a:pPr>
            <a:endParaRPr lang="en-GB" sz="1500" dirty="0"/>
          </a:p>
          <a:p>
            <a:endParaRPr lang="en-GB" dirty="0"/>
          </a:p>
        </p:txBody>
      </p:sp>
      <p:sp>
        <p:nvSpPr>
          <p:cNvPr id="4" name="Title 1">
            <a:extLst>
              <a:ext uri="{FF2B5EF4-FFF2-40B4-BE49-F238E27FC236}">
                <a16:creationId xmlns="" xmlns:a16="http://schemas.microsoft.com/office/drawing/2014/main" id="{6CF6BDC2-EFD5-4E21-8095-571A2216D3BE}"/>
              </a:ext>
            </a:extLst>
          </p:cNvPr>
          <p:cNvSpPr txBox="1">
            <a:spLocks/>
          </p:cNvSpPr>
          <p:nvPr/>
        </p:nvSpPr>
        <p:spPr>
          <a:xfrm>
            <a:off x="0" y="304801"/>
            <a:ext cx="9001123" cy="762000"/>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u="sng" dirty="0">
                <a:solidFill>
                  <a:srgbClr val="0070C0"/>
                </a:solidFill>
                <a:latin typeface="Arial" panose="020B0604020202020204" pitchFamily="34" charset="0"/>
                <a:cs typeface="Arial" panose="020B0604020202020204" pitchFamily="34" charset="0"/>
              </a:rPr>
              <a:t>EXPECTED BENEFITS OF THE AfCFTA</a:t>
            </a:r>
          </a:p>
        </p:txBody>
      </p:sp>
    </p:spTree>
    <p:extLst>
      <p:ext uri="{BB962C8B-B14F-4D97-AF65-F5344CB8AC3E}">
        <p14:creationId xmlns:p14="http://schemas.microsoft.com/office/powerpoint/2010/main" val="3835413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8915400" cy="5105400"/>
          </a:xfrm>
        </p:spPr>
        <p:txBody>
          <a:bodyPr/>
          <a:lstStyle/>
          <a:p>
            <a:pPr marL="0" indent="0" algn="just"/>
            <a:r>
              <a:rPr lang="en-GB" sz="2200" dirty="0">
                <a:latin typeface="Arial" panose="020B0604020202020204" pitchFamily="34" charset="0"/>
                <a:cs typeface="Arial" panose="020B0604020202020204" pitchFamily="34" charset="0"/>
              </a:rPr>
              <a:t>In addition:</a:t>
            </a:r>
          </a:p>
          <a:p>
            <a:pPr algn="just">
              <a:buFont typeface="Wingdings" pitchFamily="2" charset="2"/>
              <a:buChar char="v"/>
            </a:pPr>
            <a:r>
              <a:rPr lang="en-GB" sz="2200" dirty="0">
                <a:latin typeface="Arial" panose="020B0604020202020204" pitchFamily="34" charset="0"/>
                <a:cs typeface="Arial" panose="020B0604020202020204" pitchFamily="34" charset="0"/>
              </a:rPr>
              <a:t>It will enable small and medium-sized enterprises in Africa boost growth by facilitating access to regional markets, as stepping stones for expansion into other markets outside Africa.</a:t>
            </a:r>
          </a:p>
          <a:p>
            <a:pPr lvl="0" algn="just">
              <a:buFont typeface="Wingdings" pitchFamily="2" charset="2"/>
              <a:buChar char="v"/>
            </a:pPr>
            <a:r>
              <a:rPr lang="en-GB" sz="2200" dirty="0">
                <a:latin typeface="Arial" panose="020B0604020202020204" pitchFamily="34" charset="0"/>
                <a:cs typeface="Arial" panose="020B0604020202020204" pitchFamily="34" charset="0"/>
              </a:rPr>
              <a:t>It will ensure that African companies operating in Africa enjoy better terms of trade in Africa, and have preferential market access to the continental market.  </a:t>
            </a:r>
          </a:p>
          <a:p>
            <a:pPr algn="just">
              <a:buFont typeface="Wingdings" pitchFamily="2" charset="2"/>
              <a:buChar char="v"/>
            </a:pPr>
            <a:r>
              <a:rPr lang="en-US" sz="2200" dirty="0">
                <a:latin typeface="Arial" panose="020B0604020202020204" pitchFamily="34" charset="0"/>
                <a:cs typeface="Arial" panose="020B0604020202020204" pitchFamily="34" charset="0"/>
              </a:rPr>
              <a:t>It will stimulate the development of regional value chains; </a:t>
            </a:r>
          </a:p>
          <a:p>
            <a:pPr algn="just">
              <a:buFont typeface="Wingdings" pitchFamily="2" charset="2"/>
              <a:buChar char="v"/>
            </a:pPr>
            <a:r>
              <a:rPr lang="en-US" sz="2200" dirty="0">
                <a:latin typeface="Arial" panose="020B0604020202020204" pitchFamily="34" charset="0"/>
                <a:cs typeface="Arial" panose="020B0604020202020204" pitchFamily="34" charset="0"/>
              </a:rPr>
              <a:t>increase the rate of diversification and transformation through industrial sub-contracting and partnerships; and </a:t>
            </a:r>
          </a:p>
          <a:p>
            <a:pPr algn="just">
              <a:buFont typeface="Wingdings" pitchFamily="2" charset="2"/>
              <a:buChar char="v"/>
            </a:pPr>
            <a:r>
              <a:rPr lang="en-US" sz="2200" dirty="0">
                <a:latin typeface="Arial" panose="020B0604020202020204" pitchFamily="34" charset="0"/>
                <a:cs typeface="Arial" panose="020B0604020202020204" pitchFamily="34" charset="0"/>
              </a:rPr>
              <a:t>reduce venerability of external shocks; </a:t>
            </a:r>
          </a:p>
          <a:p>
            <a:pPr algn="just">
              <a:buFont typeface="Wingdings" pitchFamily="2" charset="2"/>
              <a:buChar char="v"/>
            </a:pPr>
            <a:r>
              <a:rPr lang="en-US" sz="2200" dirty="0">
                <a:latin typeface="Arial" panose="020B0604020202020204" pitchFamily="34" charset="0"/>
                <a:cs typeface="Arial" panose="020B0604020202020204" pitchFamily="34" charset="0"/>
              </a:rPr>
              <a:t>promote competition; and boost employment opportunities. </a:t>
            </a:r>
            <a:endParaRPr lang="en-GB" sz="2200" dirty="0">
              <a:latin typeface="Arial" panose="020B0604020202020204" pitchFamily="34" charset="0"/>
              <a:cs typeface="Arial" panose="020B0604020202020204" pitchFamily="34" charset="0"/>
            </a:endParaRPr>
          </a:p>
        </p:txBody>
      </p:sp>
      <p:sp>
        <p:nvSpPr>
          <p:cNvPr id="5" name="Title 1">
            <a:extLst>
              <a:ext uri="{FF2B5EF4-FFF2-40B4-BE49-F238E27FC236}">
                <a16:creationId xmlns="" xmlns:a16="http://schemas.microsoft.com/office/drawing/2014/main" id="{6CF6BDC2-EFD5-4E21-8095-571A2216D3BE}"/>
              </a:ext>
            </a:extLst>
          </p:cNvPr>
          <p:cNvSpPr txBox="1">
            <a:spLocks/>
          </p:cNvSpPr>
          <p:nvPr/>
        </p:nvSpPr>
        <p:spPr>
          <a:xfrm>
            <a:off x="76200" y="303713"/>
            <a:ext cx="8191500" cy="686888"/>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u="sng" dirty="0">
                <a:solidFill>
                  <a:srgbClr val="0070C0"/>
                </a:solidFill>
                <a:latin typeface="Arial" panose="020B0604020202020204" pitchFamily="34" charset="0"/>
                <a:cs typeface="Arial" panose="020B0604020202020204" pitchFamily="34" charset="0"/>
              </a:rPr>
              <a:t>EXPECTED BENEFITS OF THE AfCFTA</a:t>
            </a:r>
          </a:p>
        </p:txBody>
      </p:sp>
    </p:spTree>
    <p:extLst>
      <p:ext uri="{BB962C8B-B14F-4D97-AF65-F5344CB8AC3E}">
        <p14:creationId xmlns:p14="http://schemas.microsoft.com/office/powerpoint/2010/main" val="2297068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to Firms</a:t>
            </a:r>
            <a:endParaRPr lang="en-US" dirty="0"/>
          </a:p>
        </p:txBody>
      </p:sp>
      <p:sp>
        <p:nvSpPr>
          <p:cNvPr id="3" name="Content Placeholder 2"/>
          <p:cNvSpPr>
            <a:spLocks noGrp="1"/>
          </p:cNvSpPr>
          <p:nvPr>
            <p:ph idx="1"/>
          </p:nvPr>
        </p:nvSpPr>
        <p:spPr>
          <a:xfrm>
            <a:off x="381000" y="1680368"/>
            <a:ext cx="7391400" cy="4411663"/>
          </a:xfrm>
        </p:spPr>
        <p:txBody>
          <a:bodyPr/>
          <a:lstStyle/>
          <a:p>
            <a:pPr marL="457200" indent="-457200">
              <a:buFont typeface="Wingdings" panose="05000000000000000000" pitchFamily="2" charset="2"/>
              <a:buChar char="§"/>
            </a:pPr>
            <a:r>
              <a:rPr lang="en-US" dirty="0" smtClean="0"/>
              <a:t>Lower or no tariffs and free access to markets and market information</a:t>
            </a:r>
          </a:p>
          <a:p>
            <a:pPr marL="457200" indent="-457200">
              <a:buFont typeface="Wingdings" panose="05000000000000000000" pitchFamily="2" charset="2"/>
              <a:buChar char="§"/>
            </a:pPr>
            <a:r>
              <a:rPr lang="en-US" dirty="0" smtClean="0"/>
              <a:t>Removal or reduction in tariff restrictions and other barriers on intra-African trade. </a:t>
            </a:r>
          </a:p>
          <a:p>
            <a:pPr marL="457200" indent="-457200">
              <a:buFont typeface="Wingdings" panose="05000000000000000000" pitchFamily="2" charset="2"/>
              <a:buChar char="§"/>
            </a:pPr>
            <a:r>
              <a:rPr lang="en-US" dirty="0" smtClean="0"/>
              <a:t>Opportunity to set up in other African Countries</a:t>
            </a:r>
          </a:p>
          <a:p>
            <a:pPr marL="457200" indent="-457200">
              <a:buFont typeface="Wingdings" panose="05000000000000000000" pitchFamily="2" charset="2"/>
              <a:buChar char="§"/>
            </a:pPr>
            <a:r>
              <a:rPr lang="en-US" dirty="0" smtClean="0"/>
              <a:t>Increase in intra-Africa trade especially for MSMEs in the agriculture chain.</a:t>
            </a:r>
          </a:p>
          <a:p>
            <a:endParaRPr lang="en-US" dirty="0"/>
          </a:p>
        </p:txBody>
      </p:sp>
      <p:sp>
        <p:nvSpPr>
          <p:cNvPr id="4" name="Slide Number Placeholder 3"/>
          <p:cNvSpPr>
            <a:spLocks noGrp="1"/>
          </p:cNvSpPr>
          <p:nvPr>
            <p:ph type="sldNum" sz="quarter" idx="12"/>
          </p:nvPr>
        </p:nvSpPr>
        <p:spPr/>
        <p:txBody>
          <a:bodyPr/>
          <a:lstStyle/>
          <a:p>
            <a:fld id="{71C6F290-D301-4864-9490-340EF11588D9}" type="slidenum">
              <a:rPr lang="en-US" altLang="en-US" smtClean="0"/>
              <a:pPr/>
              <a:t>18</a:t>
            </a:fld>
            <a:endParaRPr lang="en-US" altLang="en-US" dirty="0"/>
          </a:p>
        </p:txBody>
      </p:sp>
    </p:spTree>
    <p:extLst>
      <p:ext uri="{BB962C8B-B14F-4D97-AF65-F5344CB8AC3E}">
        <p14:creationId xmlns:p14="http://schemas.microsoft.com/office/powerpoint/2010/main" val="3155390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to MSMEs </a:t>
            </a:r>
          </a:p>
        </p:txBody>
      </p:sp>
      <p:sp>
        <p:nvSpPr>
          <p:cNvPr id="3" name="Content Placeholder 2"/>
          <p:cNvSpPr>
            <a:spLocks noGrp="1"/>
          </p:cNvSpPr>
          <p:nvPr>
            <p:ph idx="1"/>
          </p:nvPr>
        </p:nvSpPr>
        <p:spPr/>
        <p:txBody>
          <a:bodyPr/>
          <a:lstStyle/>
          <a:p>
            <a:endParaRPr lang="en-US" dirty="0" smtClean="0"/>
          </a:p>
          <a:p>
            <a:endParaRPr lang="en-US" dirty="0"/>
          </a:p>
          <a:p>
            <a:pPr marL="457200" indent="-457200">
              <a:buFont typeface="Wingdings" panose="05000000000000000000" pitchFamily="2" charset="2"/>
              <a:buChar char="§"/>
            </a:pPr>
            <a:r>
              <a:rPr lang="en-US" dirty="0"/>
              <a:t>Easy access to cheaper raw materials and intermediate goods.</a:t>
            </a:r>
          </a:p>
          <a:p>
            <a:pPr marL="457200" indent="-457200">
              <a:buFont typeface="Wingdings" panose="05000000000000000000" pitchFamily="2" charset="2"/>
              <a:buChar char="§"/>
            </a:pPr>
            <a:endParaRPr lang="en-US" dirty="0" smtClean="0"/>
          </a:p>
          <a:p>
            <a:pPr marL="457200" indent="-457200">
              <a:buFont typeface="Wingdings" panose="05000000000000000000" pitchFamily="2" charset="2"/>
              <a:buChar char="§"/>
            </a:pPr>
            <a:r>
              <a:rPr lang="en-US" dirty="0" smtClean="0"/>
              <a:t>Improve the conditions of regional value chains and access to global value chains.</a:t>
            </a:r>
            <a:endParaRPr lang="en-US" dirty="0"/>
          </a:p>
        </p:txBody>
      </p:sp>
      <p:sp>
        <p:nvSpPr>
          <p:cNvPr id="4" name="Slide Number Placeholder 3"/>
          <p:cNvSpPr>
            <a:spLocks noGrp="1"/>
          </p:cNvSpPr>
          <p:nvPr>
            <p:ph type="sldNum" sz="quarter" idx="12"/>
          </p:nvPr>
        </p:nvSpPr>
        <p:spPr/>
        <p:txBody>
          <a:bodyPr/>
          <a:lstStyle/>
          <a:p>
            <a:fld id="{71C6F290-D301-4864-9490-340EF11588D9}" type="slidenum">
              <a:rPr lang="en-US" altLang="en-US" smtClean="0"/>
              <a:pPr/>
              <a:t>19</a:t>
            </a:fld>
            <a:endParaRPr lang="en-US" altLang="en-US" dirty="0"/>
          </a:p>
        </p:txBody>
      </p:sp>
    </p:spTree>
    <p:extLst>
      <p:ext uri="{BB962C8B-B14F-4D97-AF65-F5344CB8AC3E}">
        <p14:creationId xmlns:p14="http://schemas.microsoft.com/office/powerpoint/2010/main" val="1537799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Presentation</a:t>
            </a:r>
            <a:endParaRPr lang="en-US" dirty="0"/>
          </a:p>
        </p:txBody>
      </p:sp>
      <p:sp>
        <p:nvSpPr>
          <p:cNvPr id="3" name="Content Placeholder 2"/>
          <p:cNvSpPr>
            <a:spLocks noGrp="1"/>
          </p:cNvSpPr>
          <p:nvPr>
            <p:ph idx="1"/>
          </p:nvPr>
        </p:nvSpPr>
        <p:spPr>
          <a:xfrm>
            <a:off x="381000" y="1680368"/>
            <a:ext cx="7391400" cy="4411663"/>
          </a:xfrm>
        </p:spPr>
        <p:txBody>
          <a:bodyPr/>
          <a:lstStyle/>
          <a:p>
            <a:pPr marL="457200" indent="-457200">
              <a:buFont typeface="Wingdings" panose="05000000000000000000" pitchFamily="2" charset="2"/>
              <a:buChar char="§"/>
            </a:pPr>
            <a:r>
              <a:rPr lang="en-US" dirty="0" smtClean="0"/>
              <a:t>State of Play of the </a:t>
            </a:r>
            <a:r>
              <a:rPr lang="en-US" dirty="0" err="1" smtClean="0"/>
              <a:t>AfCFTA</a:t>
            </a:r>
            <a:endParaRPr lang="en-US" dirty="0" smtClean="0"/>
          </a:p>
          <a:p>
            <a:pPr marL="457200" indent="-457200">
              <a:buFont typeface="Wingdings" panose="05000000000000000000" pitchFamily="2" charset="2"/>
              <a:buChar char="§"/>
            </a:pPr>
            <a:r>
              <a:rPr lang="en-US" dirty="0" smtClean="0"/>
              <a:t>The </a:t>
            </a:r>
            <a:r>
              <a:rPr lang="en-US" dirty="0" err="1" smtClean="0"/>
              <a:t>AfCFTA</a:t>
            </a:r>
            <a:r>
              <a:rPr lang="en-US" dirty="0" smtClean="0"/>
              <a:t> Agreement</a:t>
            </a:r>
          </a:p>
          <a:p>
            <a:pPr marL="457200" indent="-457200">
              <a:buFont typeface="Wingdings" panose="05000000000000000000" pitchFamily="2" charset="2"/>
              <a:buChar char="§"/>
            </a:pPr>
            <a:r>
              <a:rPr lang="en-US" dirty="0" smtClean="0"/>
              <a:t>Benefits to </a:t>
            </a:r>
            <a:r>
              <a:rPr lang="en-US" dirty="0" smtClean="0"/>
              <a:t>MSMEs</a:t>
            </a:r>
          </a:p>
          <a:p>
            <a:pPr marL="457200" indent="-457200">
              <a:buFont typeface="Wingdings" panose="05000000000000000000" pitchFamily="2" charset="2"/>
              <a:buChar char="§"/>
            </a:pPr>
            <a:r>
              <a:rPr lang="en-US" dirty="0" smtClean="0"/>
              <a:t>What </a:t>
            </a:r>
            <a:r>
              <a:rPr lang="en-US" dirty="0" smtClean="0"/>
              <a:t>Government is already doing</a:t>
            </a:r>
          </a:p>
          <a:p>
            <a:endParaRPr lang="en-US" dirty="0"/>
          </a:p>
        </p:txBody>
      </p:sp>
      <p:sp>
        <p:nvSpPr>
          <p:cNvPr id="4" name="Slide Number Placeholder 3"/>
          <p:cNvSpPr>
            <a:spLocks noGrp="1"/>
          </p:cNvSpPr>
          <p:nvPr>
            <p:ph type="sldNum" sz="quarter" idx="12"/>
          </p:nvPr>
        </p:nvSpPr>
        <p:spPr/>
        <p:txBody>
          <a:bodyPr/>
          <a:lstStyle/>
          <a:p>
            <a:fld id="{71C6F290-D301-4864-9490-340EF11588D9}" type="slidenum">
              <a:rPr lang="en-US" altLang="en-US" smtClean="0"/>
              <a:pPr/>
              <a:t>2</a:t>
            </a:fld>
            <a:endParaRPr lang="en-US" altLang="en-US" dirty="0"/>
          </a:p>
        </p:txBody>
      </p:sp>
    </p:spTree>
    <p:extLst>
      <p:ext uri="{BB962C8B-B14F-4D97-AF65-F5344CB8AC3E}">
        <p14:creationId xmlns:p14="http://schemas.microsoft.com/office/powerpoint/2010/main" val="22320384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faced by MSMEs</a:t>
            </a:r>
            <a:endParaRPr lang="en-US" dirty="0"/>
          </a:p>
        </p:txBody>
      </p:sp>
      <p:sp>
        <p:nvSpPr>
          <p:cNvPr id="3" name="Content Placeholder 2"/>
          <p:cNvSpPr>
            <a:spLocks noGrp="1"/>
          </p:cNvSpPr>
          <p:nvPr>
            <p:ph idx="1"/>
          </p:nvPr>
        </p:nvSpPr>
        <p:spPr>
          <a:xfrm>
            <a:off x="228600" y="1680368"/>
            <a:ext cx="7391400" cy="4411663"/>
          </a:xfrm>
        </p:spPr>
        <p:txBody>
          <a:bodyPr/>
          <a:lstStyle/>
          <a:p>
            <a:r>
              <a:rPr lang="en-US" dirty="0" smtClean="0"/>
              <a:t>Low productive capacity</a:t>
            </a:r>
          </a:p>
          <a:p>
            <a:r>
              <a:rPr lang="en-US" dirty="0" smtClean="0"/>
              <a:t>Access to affordable credit</a:t>
            </a:r>
          </a:p>
          <a:p>
            <a:r>
              <a:rPr lang="en-US" dirty="0" smtClean="0"/>
              <a:t>Lack of trade or market information </a:t>
            </a:r>
          </a:p>
          <a:p>
            <a:r>
              <a:rPr lang="en-US" dirty="0" smtClean="0"/>
              <a:t>Difficulties accessing markets (high tariffs &amp; standards)</a:t>
            </a:r>
          </a:p>
          <a:p>
            <a:r>
              <a:rPr lang="en-US" dirty="0" smtClean="0"/>
              <a:t>Poor Infrastructure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71C6F290-D301-4864-9490-340EF11588D9}" type="slidenum">
              <a:rPr lang="en-US" altLang="en-US" smtClean="0"/>
              <a:pPr/>
              <a:t>20</a:t>
            </a:fld>
            <a:endParaRPr lang="en-US" altLang="en-US" dirty="0"/>
          </a:p>
        </p:txBody>
      </p:sp>
    </p:spTree>
    <p:extLst>
      <p:ext uri="{BB962C8B-B14F-4D97-AF65-F5344CB8AC3E}">
        <p14:creationId xmlns:p14="http://schemas.microsoft.com/office/powerpoint/2010/main" val="2803432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206" y="911134"/>
            <a:ext cx="7994469" cy="971550"/>
          </a:xfrm>
        </p:spPr>
        <p:txBody>
          <a:bodyPr>
            <a:normAutofit/>
          </a:bodyPr>
          <a:lstStyle/>
          <a:p>
            <a:pPr algn="ctr"/>
            <a:r>
              <a:rPr lang="en-GB" sz="2400" u="sng" dirty="0">
                <a:latin typeface="Arial" panose="020B0604020202020204" pitchFamily="34" charset="0"/>
                <a:cs typeface="Arial" panose="020B0604020202020204" pitchFamily="34" charset="0"/>
              </a:rPr>
              <a:t>WHAT IS GHANA ALREADY DOING TO </a:t>
            </a:r>
            <a:br>
              <a:rPr lang="en-GB" sz="2400" u="sng" dirty="0">
                <a:latin typeface="Arial" panose="020B0604020202020204" pitchFamily="34" charset="0"/>
                <a:cs typeface="Arial" panose="020B0604020202020204" pitchFamily="34" charset="0"/>
              </a:rPr>
            </a:br>
            <a:r>
              <a:rPr lang="en-GB" sz="2400" u="sng" dirty="0">
                <a:latin typeface="Arial" panose="020B0604020202020204" pitchFamily="34" charset="0"/>
                <a:cs typeface="Arial" panose="020B0604020202020204" pitchFamily="34" charset="0"/>
              </a:rPr>
              <a:t>HARNESS THE BENEFITS?</a:t>
            </a:r>
          </a:p>
        </p:txBody>
      </p:sp>
      <p:sp>
        <p:nvSpPr>
          <p:cNvPr id="3" name="Content Placeholder 2"/>
          <p:cNvSpPr>
            <a:spLocks noGrp="1"/>
          </p:cNvSpPr>
          <p:nvPr>
            <p:ph idx="1"/>
          </p:nvPr>
        </p:nvSpPr>
        <p:spPr>
          <a:xfrm>
            <a:off x="205741" y="1882684"/>
            <a:ext cx="8621486" cy="4000499"/>
          </a:xfrm>
        </p:spPr>
        <p:txBody>
          <a:bodyPr>
            <a:normAutofit/>
          </a:bodyPr>
          <a:lstStyle/>
          <a:p>
            <a:pPr marL="0" indent="0" algn="just"/>
            <a:r>
              <a:rPr lang="en-US" sz="1800" b="1" dirty="0">
                <a:latin typeface="Arial" panose="020B0604020202020204" pitchFamily="34" charset="0"/>
                <a:cs typeface="Arial" panose="020B0604020202020204" pitchFamily="34" charset="0"/>
              </a:rPr>
              <a:t>Enhancing</a:t>
            </a:r>
            <a:r>
              <a:rPr lang="en-US" sz="1500" b="1" dirty="0">
                <a:latin typeface="Arial" panose="020B0604020202020204" pitchFamily="34" charset="0"/>
                <a:cs typeface="Arial" panose="020B0604020202020204" pitchFamily="34" charset="0"/>
              </a:rPr>
              <a:t> </a:t>
            </a:r>
            <a:r>
              <a:rPr lang="en-US" sz="1900" b="1" dirty="0">
                <a:latin typeface="Arial" panose="020B0604020202020204" pitchFamily="34" charset="0"/>
                <a:cs typeface="Arial" panose="020B0604020202020204" pitchFamily="34" charset="0"/>
              </a:rPr>
              <a:t>Industrial Productive Capacity </a:t>
            </a:r>
            <a:r>
              <a:rPr lang="en-US" sz="1900" dirty="0">
                <a:latin typeface="Arial" panose="020B0604020202020204" pitchFamily="34" charset="0"/>
                <a:cs typeface="Arial" panose="020B0604020202020204" pitchFamily="34" charset="0"/>
              </a:rPr>
              <a:t>– </a:t>
            </a:r>
          </a:p>
          <a:p>
            <a:pPr lvl="1" algn="just">
              <a:buFont typeface="Wingdings" pitchFamily="2" charset="2"/>
              <a:buChar char="v"/>
            </a:pPr>
            <a:r>
              <a:rPr lang="en-US" sz="1900" dirty="0">
                <a:latin typeface="Arial" panose="020B0604020202020204" pitchFamily="34" charset="0"/>
                <a:cs typeface="Arial" panose="020B0604020202020204" pitchFamily="34" charset="0"/>
              </a:rPr>
              <a:t>One District One Factory (1D1F) Initiative</a:t>
            </a:r>
          </a:p>
          <a:p>
            <a:pPr lvl="1" algn="just">
              <a:buFont typeface="Wingdings" pitchFamily="2" charset="2"/>
              <a:buChar char="v"/>
            </a:pPr>
            <a:r>
              <a:rPr lang="en-US" sz="1900" dirty="0">
                <a:latin typeface="Arial" panose="020B0604020202020204" pitchFamily="34" charset="0"/>
                <a:cs typeface="Arial" panose="020B0604020202020204" pitchFamily="34" charset="0"/>
              </a:rPr>
              <a:t>Strategic Anchor Industries Initiative </a:t>
            </a:r>
          </a:p>
          <a:p>
            <a:pPr lvl="1" algn="just">
              <a:buFont typeface="Wingdings" pitchFamily="2" charset="2"/>
              <a:buChar char="v"/>
            </a:pPr>
            <a:r>
              <a:rPr lang="en-US" sz="1900" dirty="0">
                <a:latin typeface="Arial" panose="020B0604020202020204" pitchFamily="34" charset="0"/>
                <a:cs typeface="Arial" panose="020B0604020202020204" pitchFamily="34" charset="0"/>
              </a:rPr>
              <a:t>One Region One Park (Industrial Parks &amp; Special Economic Zones)</a:t>
            </a:r>
          </a:p>
          <a:p>
            <a:pPr lvl="1" algn="just">
              <a:buFont typeface="Wingdings" pitchFamily="2" charset="2"/>
              <a:buChar char="v"/>
            </a:pPr>
            <a:r>
              <a:rPr lang="en-US" sz="1900" dirty="0">
                <a:latin typeface="Arial" panose="020B0604020202020204" pitchFamily="34" charset="0"/>
                <a:cs typeface="Arial" panose="020B0604020202020204" pitchFamily="34" charset="0"/>
              </a:rPr>
              <a:t>SME Development</a:t>
            </a:r>
          </a:p>
          <a:p>
            <a:pPr lvl="1" algn="just">
              <a:buFont typeface="Wingdings" pitchFamily="2" charset="2"/>
              <a:buChar char="v"/>
            </a:pPr>
            <a:r>
              <a:rPr lang="en-US" sz="1900" dirty="0">
                <a:latin typeface="Arial" panose="020B0604020202020204" pitchFamily="34" charset="0"/>
                <a:cs typeface="Arial" panose="020B0604020202020204" pitchFamily="34" charset="0"/>
              </a:rPr>
              <a:t>Standards</a:t>
            </a:r>
          </a:p>
          <a:p>
            <a:pPr marL="0" indent="0" algn="just"/>
            <a:endParaRPr lang="en-US" sz="1900" b="1" dirty="0">
              <a:latin typeface="Arial" panose="020B0604020202020204" pitchFamily="34" charset="0"/>
              <a:cs typeface="Arial" panose="020B0604020202020204" pitchFamily="34" charset="0"/>
            </a:endParaRPr>
          </a:p>
          <a:p>
            <a:pPr marL="0" indent="0" algn="just"/>
            <a:r>
              <a:rPr lang="en-US" sz="1900" b="1" dirty="0">
                <a:latin typeface="Arial" panose="020B0604020202020204" pitchFamily="34" charset="0"/>
                <a:cs typeface="Arial" panose="020B0604020202020204" pitchFamily="34" charset="0"/>
              </a:rPr>
              <a:t>Trade Facilitation -</a:t>
            </a:r>
          </a:p>
          <a:p>
            <a:pPr lvl="1" algn="just">
              <a:buFont typeface="Wingdings" pitchFamily="2" charset="2"/>
              <a:buChar char="v"/>
            </a:pPr>
            <a:r>
              <a:rPr lang="en-US" sz="1900" dirty="0">
                <a:latin typeface="Arial" panose="020B0604020202020204" pitchFamily="34" charset="0"/>
                <a:cs typeface="Arial" panose="020B0604020202020204" pitchFamily="34" charset="0"/>
              </a:rPr>
              <a:t>Customs Management Reforms </a:t>
            </a:r>
          </a:p>
          <a:p>
            <a:pPr lvl="1" algn="just">
              <a:buFont typeface="Wingdings" pitchFamily="2" charset="2"/>
              <a:buChar char="v"/>
            </a:pPr>
            <a:r>
              <a:rPr lang="en-US" sz="1900" dirty="0">
                <a:latin typeface="Arial" panose="020B0604020202020204" pitchFamily="34" charset="0"/>
                <a:cs typeface="Arial" panose="020B0604020202020204" pitchFamily="34" charset="0"/>
              </a:rPr>
              <a:t>Implementation of the WTO Trade Facilitation Agreement </a:t>
            </a:r>
          </a:p>
          <a:p>
            <a:pPr marL="0" indent="0" algn="just"/>
            <a:endParaRPr lang="en-US" sz="1900" b="1"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2949204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206" y="911134"/>
            <a:ext cx="7994469" cy="971550"/>
          </a:xfrm>
        </p:spPr>
        <p:txBody>
          <a:bodyPr>
            <a:normAutofit/>
          </a:bodyPr>
          <a:lstStyle/>
          <a:p>
            <a:pPr algn="ctr"/>
            <a:r>
              <a:rPr lang="en-GB" sz="2400" u="sng" dirty="0">
                <a:latin typeface="Arial" panose="020B0604020202020204" pitchFamily="34" charset="0"/>
                <a:cs typeface="Arial" panose="020B0604020202020204" pitchFamily="34" charset="0"/>
              </a:rPr>
              <a:t>WHAT IS GHANA ALREADY DOING TO </a:t>
            </a:r>
            <a:br>
              <a:rPr lang="en-GB" sz="2400" u="sng" dirty="0">
                <a:latin typeface="Arial" panose="020B0604020202020204" pitchFamily="34" charset="0"/>
                <a:cs typeface="Arial" panose="020B0604020202020204" pitchFamily="34" charset="0"/>
              </a:rPr>
            </a:br>
            <a:r>
              <a:rPr lang="en-GB" sz="2400" u="sng" dirty="0">
                <a:latin typeface="Arial" panose="020B0604020202020204" pitchFamily="34" charset="0"/>
                <a:cs typeface="Arial" panose="020B0604020202020204" pitchFamily="34" charset="0"/>
              </a:rPr>
              <a:t>HARNESS THE BENEFITS?</a:t>
            </a:r>
          </a:p>
        </p:txBody>
      </p:sp>
      <p:sp>
        <p:nvSpPr>
          <p:cNvPr id="3" name="Content Placeholder 2"/>
          <p:cNvSpPr>
            <a:spLocks noGrp="1"/>
          </p:cNvSpPr>
          <p:nvPr>
            <p:ph idx="1"/>
          </p:nvPr>
        </p:nvSpPr>
        <p:spPr>
          <a:xfrm>
            <a:off x="205741" y="1882684"/>
            <a:ext cx="8621486" cy="4518116"/>
          </a:xfrm>
        </p:spPr>
        <p:txBody>
          <a:bodyPr>
            <a:normAutofit lnSpcReduction="10000"/>
          </a:bodyPr>
          <a:lstStyle/>
          <a:p>
            <a:pPr marL="0" indent="0" algn="just"/>
            <a:r>
              <a:rPr lang="en-US" sz="1900" b="1" dirty="0">
                <a:latin typeface="Arial" panose="020B0604020202020204" pitchFamily="34" charset="0"/>
                <a:cs typeface="Arial" panose="020B0604020202020204" pitchFamily="34" charset="0"/>
              </a:rPr>
              <a:t>Trade-related Infrastructure:-</a:t>
            </a:r>
          </a:p>
          <a:p>
            <a:pPr lvl="1" algn="just">
              <a:buFont typeface="Wingdings" pitchFamily="2" charset="2"/>
              <a:buChar char="v"/>
            </a:pPr>
            <a:r>
              <a:rPr lang="en-GB" sz="1900" dirty="0">
                <a:latin typeface="Arial" panose="020B0604020202020204" pitchFamily="34" charset="0"/>
                <a:cs typeface="Arial" panose="020B0604020202020204" pitchFamily="34" charset="0"/>
              </a:rPr>
              <a:t>Port Expansion Project, </a:t>
            </a:r>
          </a:p>
          <a:p>
            <a:pPr lvl="1" algn="just">
              <a:buFont typeface="Wingdings" pitchFamily="2" charset="2"/>
              <a:buChar char="v"/>
            </a:pPr>
            <a:r>
              <a:rPr lang="en-GB" sz="1900" dirty="0">
                <a:latin typeface="Arial" panose="020B0604020202020204" pitchFamily="34" charset="0"/>
                <a:cs typeface="Arial" panose="020B0604020202020204" pitchFamily="34" charset="0"/>
              </a:rPr>
              <a:t>Roads, </a:t>
            </a:r>
          </a:p>
          <a:p>
            <a:pPr lvl="1" algn="just">
              <a:buFont typeface="Wingdings" pitchFamily="2" charset="2"/>
              <a:buChar char="v"/>
            </a:pPr>
            <a:r>
              <a:rPr lang="en-GB" sz="1900" dirty="0">
                <a:latin typeface="Arial" panose="020B0604020202020204" pitchFamily="34" charset="0"/>
                <a:cs typeface="Arial" panose="020B0604020202020204" pitchFamily="34" charset="0"/>
              </a:rPr>
              <a:t>Airports </a:t>
            </a:r>
          </a:p>
          <a:p>
            <a:pPr lvl="1" algn="just">
              <a:buFont typeface="Wingdings" pitchFamily="2" charset="2"/>
              <a:buChar char="v"/>
            </a:pPr>
            <a:r>
              <a:rPr lang="en-GB" sz="1900" dirty="0">
                <a:latin typeface="Arial" panose="020B0604020202020204" pitchFamily="34" charset="0"/>
                <a:cs typeface="Arial" panose="020B0604020202020204" pitchFamily="34" charset="0"/>
              </a:rPr>
              <a:t>Railways</a:t>
            </a:r>
            <a:endParaRPr lang="en-US" sz="1900" dirty="0">
              <a:latin typeface="Arial" panose="020B0604020202020204" pitchFamily="34" charset="0"/>
              <a:cs typeface="Arial" panose="020B0604020202020204" pitchFamily="34" charset="0"/>
            </a:endParaRPr>
          </a:p>
          <a:p>
            <a:pPr marL="0" indent="0" algn="just"/>
            <a:endParaRPr lang="en-US" sz="1500" b="1" dirty="0" smtClean="0">
              <a:latin typeface="Arial" panose="020B0604020202020204" pitchFamily="34" charset="0"/>
              <a:cs typeface="Arial" panose="020B0604020202020204" pitchFamily="34" charset="0"/>
            </a:endParaRPr>
          </a:p>
          <a:p>
            <a:pPr marL="0" indent="0" algn="just"/>
            <a:endParaRPr lang="en-US" sz="1500" b="1" dirty="0">
              <a:latin typeface="Arial" panose="020B0604020202020204" pitchFamily="34" charset="0"/>
              <a:cs typeface="Arial" panose="020B0604020202020204" pitchFamily="34" charset="0"/>
            </a:endParaRPr>
          </a:p>
          <a:p>
            <a:pPr marL="0" indent="0" algn="just"/>
            <a:endParaRPr lang="en-US" sz="1500" b="1" dirty="0" smtClean="0">
              <a:latin typeface="Arial" panose="020B0604020202020204" pitchFamily="34" charset="0"/>
              <a:cs typeface="Arial" panose="020B0604020202020204" pitchFamily="34" charset="0"/>
            </a:endParaRPr>
          </a:p>
          <a:p>
            <a:pPr marL="0" indent="0" algn="just"/>
            <a:r>
              <a:rPr lang="en-US" sz="1800" b="1" dirty="0" smtClean="0">
                <a:latin typeface="Arial" panose="020B0604020202020204" pitchFamily="34" charset="0"/>
                <a:cs typeface="Arial" panose="020B0604020202020204" pitchFamily="34" charset="0"/>
              </a:rPr>
              <a:t>Access </a:t>
            </a:r>
            <a:r>
              <a:rPr lang="en-US" sz="1800" b="1" dirty="0">
                <a:latin typeface="Arial" panose="020B0604020202020204" pitchFamily="34" charset="0"/>
                <a:cs typeface="Arial" panose="020B0604020202020204" pitchFamily="34" charset="0"/>
              </a:rPr>
              <a:t>to Finance -</a:t>
            </a:r>
          </a:p>
          <a:p>
            <a:pPr lvl="1" algn="just">
              <a:buFont typeface="Wingdings" pitchFamily="2" charset="2"/>
              <a:buChar char="v"/>
            </a:pPr>
            <a:r>
              <a:rPr lang="en-US" sz="1800" dirty="0">
                <a:latin typeface="Arial" panose="020B0604020202020204" pitchFamily="34" charset="0"/>
                <a:cs typeface="Arial" panose="020B0604020202020204" pitchFamily="34" charset="0"/>
              </a:rPr>
              <a:t>Stimulus Package for Local Industries</a:t>
            </a:r>
          </a:p>
          <a:p>
            <a:pPr lvl="1" algn="just">
              <a:buFont typeface="Wingdings" pitchFamily="2" charset="2"/>
              <a:buChar char="v"/>
            </a:pPr>
            <a:r>
              <a:rPr lang="en-US" sz="1800" dirty="0">
                <a:latin typeface="Arial" panose="020B0604020202020204" pitchFamily="34" charset="0"/>
                <a:cs typeface="Arial" panose="020B0604020202020204" pitchFamily="34" charset="0"/>
              </a:rPr>
              <a:t>EXIM Bank Financing Facility and other  Banks have pledged to support  the </a:t>
            </a:r>
            <a:r>
              <a:rPr lang="en-US" sz="1800" dirty="0" err="1">
                <a:latin typeface="Arial" panose="020B0604020202020204" pitchFamily="34" charset="0"/>
                <a:cs typeface="Arial" panose="020B0604020202020204" pitchFamily="34" charset="0"/>
              </a:rPr>
              <a:t>iniatives</a:t>
            </a:r>
            <a:endParaRPr lang="en-US" sz="1800" dirty="0">
              <a:latin typeface="Arial" panose="020B0604020202020204" pitchFamily="34" charset="0"/>
              <a:cs typeface="Arial" panose="020B0604020202020204" pitchFamily="34" charset="0"/>
            </a:endParaRPr>
          </a:p>
          <a:p>
            <a:pPr lvl="1" algn="just">
              <a:buFont typeface="Wingdings" pitchFamily="2" charset="2"/>
              <a:buChar char="v"/>
            </a:pPr>
            <a:r>
              <a:rPr lang="en-US" sz="1800" dirty="0">
                <a:latin typeface="Arial" panose="020B0604020202020204" pitchFamily="34" charset="0"/>
                <a:cs typeface="Arial" panose="020B0604020202020204" pitchFamily="34" charset="0"/>
              </a:rPr>
              <a:t>FINTECH</a:t>
            </a:r>
          </a:p>
          <a:p>
            <a:pPr lvl="1" algn="just">
              <a:buFont typeface="Wingdings" pitchFamily="2" charset="2"/>
              <a:buChar char="v"/>
            </a:pPr>
            <a:r>
              <a:rPr lang="en-US" sz="1800" dirty="0">
                <a:latin typeface="Arial" panose="020B0604020202020204" pitchFamily="34" charset="0"/>
                <a:cs typeface="Arial" panose="020B0604020202020204" pitchFamily="34" charset="0"/>
              </a:rPr>
              <a:t>Banking Reforms</a:t>
            </a:r>
          </a:p>
          <a:p>
            <a:pPr marL="0" indent="0" algn="just"/>
            <a:endParaRPr lang="en-US" sz="15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984941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400" u="sng" dirty="0">
                <a:latin typeface="Arial" panose="020B0604020202020204" pitchFamily="34" charset="0"/>
                <a:cs typeface="Arial" panose="020B0604020202020204" pitchFamily="34" charset="0"/>
              </a:rPr>
              <a:t>WHAT IS GHANA ALREADY DOING TO </a:t>
            </a:r>
            <a:br>
              <a:rPr lang="en-GB" sz="2400" u="sng" dirty="0">
                <a:latin typeface="Arial" panose="020B0604020202020204" pitchFamily="34" charset="0"/>
                <a:cs typeface="Arial" panose="020B0604020202020204" pitchFamily="34" charset="0"/>
              </a:rPr>
            </a:br>
            <a:r>
              <a:rPr lang="en-GB" sz="2400" u="sng" dirty="0">
                <a:latin typeface="Arial" panose="020B0604020202020204" pitchFamily="34" charset="0"/>
                <a:cs typeface="Arial" panose="020B0604020202020204" pitchFamily="34" charset="0"/>
              </a:rPr>
              <a:t>HARNESS THE BENEFITS?</a:t>
            </a:r>
            <a:endParaRPr lang="en-US" sz="2400" dirty="0"/>
          </a:p>
        </p:txBody>
      </p:sp>
      <p:sp>
        <p:nvSpPr>
          <p:cNvPr id="3" name="Content Placeholder 2"/>
          <p:cNvSpPr>
            <a:spLocks noGrp="1"/>
          </p:cNvSpPr>
          <p:nvPr>
            <p:ph idx="1"/>
          </p:nvPr>
        </p:nvSpPr>
        <p:spPr/>
        <p:txBody>
          <a:bodyPr/>
          <a:lstStyle/>
          <a:p>
            <a:pPr marL="0" indent="0" algn="just"/>
            <a:endParaRPr lang="en-US" sz="2000" b="1" dirty="0" smtClean="0">
              <a:latin typeface="Arial" panose="020B0604020202020204" pitchFamily="34" charset="0"/>
              <a:cs typeface="Arial" panose="020B0604020202020204" pitchFamily="34" charset="0"/>
            </a:endParaRPr>
          </a:p>
          <a:p>
            <a:pPr marL="0" indent="0" algn="just"/>
            <a:r>
              <a:rPr lang="en-US" sz="2000" b="1" dirty="0" smtClean="0">
                <a:latin typeface="Arial" panose="020B0604020202020204" pitchFamily="34" charset="0"/>
                <a:cs typeface="Arial" panose="020B0604020202020204" pitchFamily="34" charset="0"/>
              </a:rPr>
              <a:t>Trade </a:t>
            </a:r>
            <a:r>
              <a:rPr lang="en-US" sz="2000" b="1" dirty="0">
                <a:latin typeface="Arial" panose="020B0604020202020204" pitchFamily="34" charset="0"/>
                <a:cs typeface="Arial" panose="020B0604020202020204" pitchFamily="34" charset="0"/>
              </a:rPr>
              <a:t>Information - </a:t>
            </a:r>
          </a:p>
          <a:p>
            <a:pPr lvl="1" algn="just">
              <a:buFont typeface="Wingdings" pitchFamily="2" charset="2"/>
              <a:buChar char="v"/>
            </a:pPr>
            <a:r>
              <a:rPr lang="en-US" sz="2000" dirty="0">
                <a:latin typeface="Arial" panose="020B0604020202020204" pitchFamily="34" charset="0"/>
                <a:cs typeface="Arial" panose="020B0604020202020204" pitchFamily="34" charset="0"/>
              </a:rPr>
              <a:t>The Ghana Commodity Exchange</a:t>
            </a:r>
          </a:p>
          <a:p>
            <a:pPr lvl="1" algn="just">
              <a:buFont typeface="Wingdings" pitchFamily="2" charset="2"/>
              <a:buChar char="v"/>
            </a:pPr>
            <a:r>
              <a:rPr lang="en-US" sz="2000" dirty="0">
                <a:latin typeface="Arial" panose="020B0604020202020204" pitchFamily="34" charset="0"/>
                <a:cs typeface="Arial" panose="020B0604020202020204" pitchFamily="34" charset="0"/>
              </a:rPr>
              <a:t>The Electronic Trade Information (GEPA)</a:t>
            </a:r>
          </a:p>
          <a:p>
            <a:pPr lvl="1" algn="just">
              <a:buFont typeface="Wingdings" pitchFamily="2" charset="2"/>
              <a:buChar char="v"/>
            </a:pPr>
            <a:r>
              <a:rPr lang="en-US" sz="2000" dirty="0">
                <a:latin typeface="Arial" panose="020B0604020202020204" pitchFamily="34" charset="0"/>
                <a:cs typeface="Arial" panose="020B0604020202020204" pitchFamily="34" charset="0"/>
              </a:rPr>
              <a:t>Trade Fairs &amp; Exhibitions  </a:t>
            </a:r>
            <a:endParaRPr lang="en-GB" sz="20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71C6F290-D301-4864-9490-340EF11588D9}" type="slidenum">
              <a:rPr lang="en-US" altLang="en-US" smtClean="0"/>
              <a:pPr/>
              <a:t>23</a:t>
            </a:fld>
            <a:endParaRPr lang="en-US" altLang="en-US" dirty="0"/>
          </a:p>
        </p:txBody>
      </p:sp>
    </p:spTree>
    <p:extLst>
      <p:ext uri="{BB962C8B-B14F-4D97-AF65-F5344CB8AC3E}">
        <p14:creationId xmlns:p14="http://schemas.microsoft.com/office/powerpoint/2010/main" val="14687559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200" dirty="0">
                <a:solidFill>
                  <a:srgbClr val="0070C0"/>
                </a:solidFill>
              </a:rPr>
              <a:t>Conclusion</a:t>
            </a:r>
          </a:p>
        </p:txBody>
      </p:sp>
      <p:sp>
        <p:nvSpPr>
          <p:cNvPr id="3" name="Content Placeholder 2"/>
          <p:cNvSpPr>
            <a:spLocks noGrp="1"/>
          </p:cNvSpPr>
          <p:nvPr>
            <p:ph idx="1"/>
          </p:nvPr>
        </p:nvSpPr>
        <p:spPr>
          <a:xfrm>
            <a:off x="221974" y="1676400"/>
            <a:ext cx="8693426" cy="3657600"/>
          </a:xfrm>
        </p:spPr>
        <p:txBody>
          <a:bodyPr/>
          <a:lstStyle/>
          <a:p>
            <a:pPr algn="just">
              <a:buFont typeface="Wingdings" pitchFamily="2" charset="2"/>
              <a:buChar char="v"/>
            </a:pPr>
            <a:r>
              <a:rPr lang="en-US" sz="2200" dirty="0"/>
              <a:t>The AfCFTA  is expected to transform the manufacturing and agricultural sectors in order to accelerate inclusive economic growth and job creation, whilst fostering competitiveness across Africa.</a:t>
            </a:r>
          </a:p>
          <a:p>
            <a:pPr algn="just">
              <a:buFont typeface="Wingdings" pitchFamily="2" charset="2"/>
              <a:buChar char="v"/>
            </a:pPr>
            <a:endParaRPr lang="en-US" sz="2200" dirty="0"/>
          </a:p>
          <a:p>
            <a:pPr algn="just">
              <a:buFont typeface="Wingdings" pitchFamily="2" charset="2"/>
              <a:buChar char="v"/>
            </a:pPr>
            <a:r>
              <a:rPr lang="en-US" sz="2200" dirty="0"/>
              <a:t>Each country’s success at fully harnessing the benefits of the AfCFTA will large depend on how all stakeholders (Government, the legislature, the private sector, civil society and </a:t>
            </a:r>
            <a:r>
              <a:rPr lang="en-US" sz="2200" dirty="0" err="1"/>
              <a:t>labour</a:t>
            </a:r>
            <a:r>
              <a:rPr lang="en-US" sz="2200" dirty="0"/>
              <a:t>) are </a:t>
            </a:r>
            <a:r>
              <a:rPr lang="en-US" sz="2200" dirty="0" err="1"/>
              <a:t>jin</a:t>
            </a:r>
            <a:r>
              <a:rPr lang="en-US" sz="2200" dirty="0"/>
              <a:t> hands to support the implementation </a:t>
            </a:r>
            <a:r>
              <a:rPr lang="en-US" sz="2200"/>
              <a:t>of their </a:t>
            </a:r>
            <a:r>
              <a:rPr lang="en-US" sz="2200" dirty="0"/>
              <a:t>n</a:t>
            </a:r>
            <a:r>
              <a:rPr lang="en-US" sz="2200"/>
              <a:t>ational </a:t>
            </a:r>
            <a:r>
              <a:rPr lang="en-US" sz="2200" dirty="0"/>
              <a:t>BIAT. </a:t>
            </a:r>
          </a:p>
        </p:txBody>
      </p:sp>
      <p:sp>
        <p:nvSpPr>
          <p:cNvPr id="4" name="Slide Number Placeholder 3"/>
          <p:cNvSpPr>
            <a:spLocks noGrp="1"/>
          </p:cNvSpPr>
          <p:nvPr>
            <p:ph type="sldNum" sz="quarter" idx="12"/>
          </p:nvPr>
        </p:nvSpPr>
        <p:spPr/>
        <p:txBody>
          <a:bodyPr/>
          <a:lstStyle/>
          <a:p>
            <a:fld id="{71C6F290-D301-4864-9490-340EF11588D9}" type="slidenum">
              <a:rPr lang="en-US" altLang="en-US" smtClean="0"/>
              <a:pPr/>
              <a:t>24</a:t>
            </a:fld>
            <a:endParaRPr lang="en-US" altLang="en-US" dirty="0"/>
          </a:p>
        </p:txBody>
      </p:sp>
    </p:spTree>
    <p:extLst>
      <p:ext uri="{BB962C8B-B14F-4D97-AF65-F5344CB8AC3E}">
        <p14:creationId xmlns:p14="http://schemas.microsoft.com/office/powerpoint/2010/main" val="6259702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696200" cy="3657600"/>
          </a:xfrm>
        </p:spPr>
        <p:txBody>
          <a:bodyPr/>
          <a:lstStyle/>
          <a:p>
            <a:pPr algn="ctr"/>
            <a:r>
              <a:rPr lang="en-US" dirty="0"/>
              <a:t>THANK</a:t>
            </a:r>
            <a:br>
              <a:rPr lang="en-US" dirty="0"/>
            </a:br>
            <a:r>
              <a:rPr lang="en-US" dirty="0"/>
              <a:t>YOU</a:t>
            </a:r>
          </a:p>
        </p:txBody>
      </p:sp>
      <p:sp>
        <p:nvSpPr>
          <p:cNvPr id="3" name="Content Placeholder 2"/>
          <p:cNvSpPr>
            <a:spLocks noGrp="1"/>
          </p:cNvSpPr>
          <p:nvPr>
            <p:ph idx="1"/>
          </p:nvPr>
        </p:nvSpPr>
        <p:spPr>
          <a:xfrm>
            <a:off x="1981200" y="4191000"/>
            <a:ext cx="5867400" cy="2686594"/>
          </a:xfrm>
        </p:spPr>
        <p:txBody>
          <a:bodyPr/>
          <a:lstStyle/>
          <a:p>
            <a:endParaRPr lang="en-US" dirty="0"/>
          </a:p>
          <a:p>
            <a:endParaRPr lang="en-US" dirty="0"/>
          </a:p>
          <a:p>
            <a:endParaRPr lang="en-US" dirty="0"/>
          </a:p>
          <a:p>
            <a:r>
              <a:rPr lang="en-US" dirty="0"/>
              <a:t>				</a:t>
            </a:r>
            <a:endParaRPr lang="en-US" sz="3000" b="1" dirty="0"/>
          </a:p>
        </p:txBody>
      </p:sp>
      <p:sp>
        <p:nvSpPr>
          <p:cNvPr id="4" name="Title 1"/>
          <p:cNvSpPr txBox="1">
            <a:spLocks/>
          </p:cNvSpPr>
          <p:nvPr/>
        </p:nvSpPr>
        <p:spPr bwMode="auto">
          <a:xfrm>
            <a:off x="2590800" y="1219200"/>
            <a:ext cx="7696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a:lstStyle>
          <a:p>
            <a:pPr>
              <a:buNone/>
            </a:pPr>
            <a:endParaRPr lang="en-US" sz="2400" dirty="0"/>
          </a:p>
        </p:txBody>
      </p:sp>
      <p:sp>
        <p:nvSpPr>
          <p:cNvPr id="5" name="Slide Number Placeholder 4"/>
          <p:cNvSpPr>
            <a:spLocks noGrp="1"/>
          </p:cNvSpPr>
          <p:nvPr>
            <p:ph type="sldNum" sz="quarter" idx="12"/>
          </p:nvPr>
        </p:nvSpPr>
        <p:spPr/>
        <p:txBody>
          <a:bodyPr/>
          <a:lstStyle/>
          <a:p>
            <a:fld id="{71C6F290-D301-4864-9490-340EF11588D9}" type="slidenum">
              <a:rPr lang="en-US" altLang="en-US" smtClean="0"/>
              <a:pPr/>
              <a:t>25</a:t>
            </a:fld>
            <a:endParaRPr lang="en-US" altLang="en-US" dirty="0"/>
          </a:p>
        </p:txBody>
      </p:sp>
    </p:spTree>
    <p:extLst>
      <p:ext uri="{BB962C8B-B14F-4D97-AF65-F5344CB8AC3E}">
        <p14:creationId xmlns:p14="http://schemas.microsoft.com/office/powerpoint/2010/main" val="38742568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p:spPr>
        <p:txBody>
          <a:bodyPr/>
          <a:lstStyle/>
          <a:p>
            <a:pPr algn="ctr"/>
            <a:r>
              <a:rPr lang="en-US" sz="3200" u="sng" dirty="0">
                <a:cs typeface="Arial" panose="020B0604020202020204" pitchFamily="34" charset="0"/>
              </a:rPr>
              <a:t>What is the AfCFTA ?</a:t>
            </a:r>
            <a:endParaRPr lang="en-GB" sz="3200" u="sng" dirty="0"/>
          </a:p>
        </p:txBody>
      </p:sp>
      <p:sp>
        <p:nvSpPr>
          <p:cNvPr id="3" name="Content Placeholder 2"/>
          <p:cNvSpPr>
            <a:spLocks noGrp="1"/>
          </p:cNvSpPr>
          <p:nvPr>
            <p:ph idx="1"/>
          </p:nvPr>
        </p:nvSpPr>
        <p:spPr>
          <a:xfrm>
            <a:off x="457200" y="1676400"/>
            <a:ext cx="7924800" cy="4411663"/>
          </a:xfrm>
        </p:spPr>
        <p:txBody>
          <a:bodyPr/>
          <a:lstStyle/>
          <a:p>
            <a:pPr lvl="0" algn="just">
              <a:lnSpc>
                <a:spcPct val="120000"/>
              </a:lnSpc>
              <a:buFont typeface="Wingdings" pitchFamily="2" charset="2"/>
              <a:buChar char="v"/>
            </a:pPr>
            <a:r>
              <a:rPr lang="en-GB" sz="2200" dirty="0">
                <a:latin typeface="Arial" panose="020B0604020202020204" pitchFamily="34" charset="0"/>
                <a:cs typeface="Arial" panose="020B0604020202020204" pitchFamily="34" charset="0"/>
              </a:rPr>
              <a:t>The </a:t>
            </a:r>
            <a:r>
              <a:rPr lang="en-GB" sz="2200" b="1" dirty="0">
                <a:latin typeface="Arial" panose="020B0604020202020204" pitchFamily="34" charset="0"/>
                <a:cs typeface="Arial" panose="020B0604020202020204" pitchFamily="34" charset="0"/>
              </a:rPr>
              <a:t>African Continental Free Trade Area (</a:t>
            </a:r>
            <a:r>
              <a:rPr lang="en-GB" sz="2200" b="1" dirty="0" err="1">
                <a:latin typeface="Arial" panose="020B0604020202020204" pitchFamily="34" charset="0"/>
                <a:cs typeface="Arial" panose="020B0604020202020204" pitchFamily="34" charset="0"/>
              </a:rPr>
              <a:t>AfCFTA</a:t>
            </a:r>
            <a:r>
              <a:rPr lang="en-GB" sz="2200" b="1" dirty="0">
                <a:latin typeface="Arial" panose="020B0604020202020204" pitchFamily="34" charset="0"/>
                <a:cs typeface="Arial" panose="020B0604020202020204" pitchFamily="34" charset="0"/>
              </a:rPr>
              <a:t>) </a:t>
            </a:r>
            <a:r>
              <a:rPr lang="en-GB" sz="2200" dirty="0">
                <a:latin typeface="Arial" panose="020B0604020202020204" pitchFamily="34" charset="0"/>
                <a:cs typeface="Arial" panose="020B0604020202020204" pitchFamily="34" charset="0"/>
              </a:rPr>
              <a:t>is a Duty-free, Quota-free Single Market covering the entire African Continent - made up of 55 countries, with a total population of 1.2 billion and a combined GDP of USD 2.5 trillion. </a:t>
            </a:r>
          </a:p>
          <a:p>
            <a:pPr marL="0" lvl="0" indent="0" algn="just">
              <a:lnSpc>
                <a:spcPct val="120000"/>
              </a:lnSpc>
            </a:pPr>
            <a:endParaRPr lang="en-GB" sz="2200" dirty="0">
              <a:latin typeface="Arial" panose="020B0604020202020204" pitchFamily="34" charset="0"/>
              <a:cs typeface="Arial" panose="020B0604020202020204" pitchFamily="34" charset="0"/>
            </a:endParaRPr>
          </a:p>
          <a:p>
            <a:pPr lvl="0" algn="just">
              <a:lnSpc>
                <a:spcPct val="120000"/>
              </a:lnSpc>
              <a:buFont typeface="Wingdings" pitchFamily="2" charset="2"/>
              <a:buChar char="v"/>
            </a:pPr>
            <a:r>
              <a:rPr lang="en-GB" sz="2200" dirty="0">
                <a:latin typeface="Arial" panose="020B0604020202020204" pitchFamily="34" charset="0"/>
                <a:cs typeface="Arial" panose="020B0604020202020204" pitchFamily="34" charset="0"/>
              </a:rPr>
              <a:t>It creates the world’s largest Free Trade Area, second only to the World Trade Organisation (WTO) in terms of the number of member states. </a:t>
            </a:r>
          </a:p>
          <a:p>
            <a:endParaRPr lang="en-GB" dirty="0"/>
          </a:p>
        </p:txBody>
      </p:sp>
      <p:sp>
        <p:nvSpPr>
          <p:cNvPr id="4" name="Slide Number Placeholder 3"/>
          <p:cNvSpPr>
            <a:spLocks noGrp="1"/>
          </p:cNvSpPr>
          <p:nvPr>
            <p:ph type="sldNum" sz="quarter" idx="12"/>
          </p:nvPr>
        </p:nvSpPr>
        <p:spPr/>
        <p:txBody>
          <a:bodyPr/>
          <a:lstStyle/>
          <a:p>
            <a:fld id="{71C6F290-D301-4864-9490-340EF11588D9}" type="slidenum">
              <a:rPr lang="en-US" altLang="en-US" smtClean="0"/>
              <a:pPr/>
              <a:t>3</a:t>
            </a:fld>
            <a:endParaRPr lang="en-US" altLang="en-US" dirty="0"/>
          </a:p>
        </p:txBody>
      </p:sp>
    </p:spTree>
    <p:extLst>
      <p:ext uri="{BB962C8B-B14F-4D97-AF65-F5344CB8AC3E}">
        <p14:creationId xmlns:p14="http://schemas.microsoft.com/office/powerpoint/2010/main" val="4189094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800" cy="4572000"/>
          </a:xfrm>
        </p:spPr>
        <p:txBody>
          <a:bodyPr/>
          <a:lstStyle/>
          <a:p>
            <a:pPr lvl="0" algn="just">
              <a:buFont typeface="Wingdings" pitchFamily="2" charset="2"/>
              <a:buChar char="v"/>
            </a:pPr>
            <a:r>
              <a:rPr lang="en-GB" sz="2200" dirty="0"/>
              <a:t>To expand intra-African trade through better harmonisation and coordination of trade within the continent;</a:t>
            </a:r>
          </a:p>
          <a:p>
            <a:pPr lvl="0" algn="just">
              <a:buFont typeface="Wingdings" pitchFamily="2" charset="2"/>
              <a:buChar char="v"/>
            </a:pPr>
            <a:endParaRPr lang="en-GB" sz="2200" dirty="0"/>
          </a:p>
          <a:p>
            <a:pPr lvl="0" algn="just">
              <a:lnSpc>
                <a:spcPct val="120000"/>
              </a:lnSpc>
              <a:buFont typeface="Wingdings" pitchFamily="2" charset="2"/>
              <a:buChar char="v"/>
            </a:pPr>
            <a:r>
              <a:rPr lang="en-GB" sz="2200" dirty="0">
                <a:latin typeface="Arial" panose="020B0604020202020204" pitchFamily="34" charset="0"/>
                <a:cs typeface="Arial" panose="020B0604020202020204" pitchFamily="34" charset="0"/>
              </a:rPr>
              <a:t>To develop </a:t>
            </a:r>
            <a:r>
              <a:rPr lang="en-GB" sz="2200" b="1" dirty="0">
                <a:latin typeface="Arial" panose="020B0604020202020204" pitchFamily="34" charset="0"/>
                <a:cs typeface="Arial" panose="020B0604020202020204" pitchFamily="34" charset="0"/>
              </a:rPr>
              <a:t>regional value chains </a:t>
            </a:r>
            <a:r>
              <a:rPr lang="en-GB" sz="2200" dirty="0">
                <a:latin typeface="Arial" panose="020B0604020202020204" pitchFamily="34" charset="0"/>
                <a:cs typeface="Arial" panose="020B0604020202020204" pitchFamily="34" charset="0"/>
              </a:rPr>
              <a:t>to support industrialisation; </a:t>
            </a:r>
          </a:p>
          <a:p>
            <a:pPr lvl="0" algn="just">
              <a:lnSpc>
                <a:spcPct val="120000"/>
              </a:lnSpc>
              <a:buFont typeface="Wingdings" pitchFamily="2" charset="2"/>
              <a:buChar char="v"/>
            </a:pPr>
            <a:endParaRPr lang="en-GB" sz="2200" dirty="0">
              <a:latin typeface="Arial" panose="020B0604020202020204" pitchFamily="34" charset="0"/>
              <a:cs typeface="Arial" panose="020B0604020202020204" pitchFamily="34" charset="0"/>
            </a:endParaRPr>
          </a:p>
          <a:p>
            <a:pPr lvl="0" algn="just">
              <a:lnSpc>
                <a:spcPct val="120000"/>
              </a:lnSpc>
              <a:buFont typeface="Wingdings" pitchFamily="2" charset="2"/>
              <a:buChar char="v"/>
            </a:pPr>
            <a:r>
              <a:rPr lang="en-GB" sz="2200" dirty="0">
                <a:latin typeface="Arial" panose="020B0604020202020204" pitchFamily="34" charset="0"/>
                <a:cs typeface="Arial" panose="020B0604020202020204" pitchFamily="34" charset="0"/>
              </a:rPr>
              <a:t>To </a:t>
            </a:r>
            <a:r>
              <a:rPr lang="en-GB" sz="2200" b="1" dirty="0">
                <a:latin typeface="Arial" panose="020B0604020202020204" pitchFamily="34" charset="0"/>
                <a:cs typeface="Arial" panose="020B0604020202020204" pitchFamily="34" charset="0"/>
              </a:rPr>
              <a:t>enhance the competitiveness of the private sector </a:t>
            </a:r>
            <a:r>
              <a:rPr lang="en-GB" sz="2200" dirty="0">
                <a:latin typeface="Arial" panose="020B0604020202020204" pitchFamily="34" charset="0"/>
                <a:cs typeface="Arial" panose="020B0604020202020204" pitchFamily="34" charset="0"/>
              </a:rPr>
              <a:t>in Africa to support economic transformation and job creation; and</a:t>
            </a:r>
          </a:p>
          <a:p>
            <a:pPr lvl="0" algn="just">
              <a:lnSpc>
                <a:spcPct val="120000"/>
              </a:lnSpc>
              <a:buFont typeface="Wingdings" pitchFamily="2" charset="2"/>
              <a:buChar char="v"/>
            </a:pPr>
            <a:endParaRPr lang="en-GB" sz="2200" dirty="0">
              <a:latin typeface="Arial" panose="020B0604020202020204" pitchFamily="34" charset="0"/>
              <a:cs typeface="Arial" panose="020B0604020202020204" pitchFamily="34" charset="0"/>
            </a:endParaRPr>
          </a:p>
          <a:p>
            <a:pPr lvl="0" algn="just">
              <a:lnSpc>
                <a:spcPct val="120000"/>
              </a:lnSpc>
              <a:buFont typeface="Wingdings" pitchFamily="2" charset="2"/>
              <a:buChar char="v"/>
            </a:pPr>
            <a:r>
              <a:rPr lang="en-GB" sz="2200" dirty="0">
                <a:latin typeface="Arial" panose="020B0604020202020204" pitchFamily="34" charset="0"/>
                <a:cs typeface="Arial" panose="020B0604020202020204" pitchFamily="34" charset="0"/>
              </a:rPr>
              <a:t>To </a:t>
            </a:r>
            <a:r>
              <a:rPr lang="en-GB" sz="2200" b="1" dirty="0">
                <a:latin typeface="Arial" panose="020B0604020202020204" pitchFamily="34" charset="0"/>
                <a:cs typeface="Arial" panose="020B0604020202020204" pitchFamily="34" charset="0"/>
              </a:rPr>
              <a:t>attract investment </a:t>
            </a:r>
            <a:r>
              <a:rPr lang="en-GB" sz="2200" dirty="0">
                <a:latin typeface="Arial" panose="020B0604020202020204" pitchFamily="34" charset="0"/>
                <a:cs typeface="Arial" panose="020B0604020202020204" pitchFamily="34" charset="0"/>
              </a:rPr>
              <a:t>into Africa with strong regional and local content</a:t>
            </a:r>
          </a:p>
          <a:p>
            <a:pPr marL="109537" indent="0">
              <a:buFont typeface="Wingdings 3" pitchFamily="18" charset="2"/>
              <a:buNone/>
              <a:defRPr/>
            </a:pPr>
            <a:endParaRPr lang="en-GB" sz="1600" dirty="0"/>
          </a:p>
        </p:txBody>
      </p:sp>
      <p:sp>
        <p:nvSpPr>
          <p:cNvPr id="3" name="Title 2"/>
          <p:cNvSpPr>
            <a:spLocks noGrp="1"/>
          </p:cNvSpPr>
          <p:nvPr>
            <p:ph type="title"/>
          </p:nvPr>
        </p:nvSpPr>
        <p:spPr>
          <a:xfrm>
            <a:off x="0" y="228600"/>
            <a:ext cx="9144000" cy="914400"/>
          </a:xfrm>
        </p:spPr>
        <p:txBody>
          <a:bodyPr/>
          <a:lstStyle/>
          <a:p>
            <a:pPr algn="ctr">
              <a:defRPr/>
            </a:pPr>
            <a:r>
              <a:rPr lang="en-GB" sz="3200" u="sng" dirty="0"/>
              <a:t>Main Objectives of the AfCFTA</a:t>
            </a:r>
          </a:p>
        </p:txBody>
      </p:sp>
      <p:sp>
        <p:nvSpPr>
          <p:cNvPr id="4" name="Slide Number Placeholder 3"/>
          <p:cNvSpPr>
            <a:spLocks noGrp="1"/>
          </p:cNvSpPr>
          <p:nvPr>
            <p:ph type="sldNum" sz="quarter" idx="12"/>
          </p:nvPr>
        </p:nvSpPr>
        <p:spPr/>
        <p:txBody>
          <a:bodyPr/>
          <a:lstStyle/>
          <a:p>
            <a:fld id="{71C6F290-D301-4864-9490-340EF11588D9}" type="slidenum">
              <a:rPr lang="en-US" altLang="en-US" smtClean="0"/>
              <a:pPr/>
              <a:t>4</a:t>
            </a:fld>
            <a:endParaRPr lang="en-US" altLang="en-US" dirty="0"/>
          </a:p>
        </p:txBody>
      </p:sp>
    </p:spTree>
    <p:extLst>
      <p:ext uri="{BB962C8B-B14F-4D97-AF65-F5344CB8AC3E}">
        <p14:creationId xmlns:p14="http://schemas.microsoft.com/office/powerpoint/2010/main" val="39896822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F6BDC2-EFD5-4E21-8095-571A2216D3BE}"/>
              </a:ext>
            </a:extLst>
          </p:cNvPr>
          <p:cNvSpPr>
            <a:spLocks noGrp="1"/>
          </p:cNvSpPr>
          <p:nvPr>
            <p:ph type="title"/>
          </p:nvPr>
        </p:nvSpPr>
        <p:spPr>
          <a:xfrm>
            <a:off x="0" y="381000"/>
            <a:ext cx="9144000" cy="762000"/>
          </a:xfrm>
        </p:spPr>
        <p:txBody>
          <a:bodyPr>
            <a:noAutofit/>
          </a:bodyPr>
          <a:lstStyle/>
          <a:p>
            <a:pPr algn="ctr"/>
            <a:r>
              <a:rPr lang="en-US" sz="3200" u="sng" dirty="0">
                <a:cs typeface="Arial" panose="020B0604020202020204" pitchFamily="34" charset="0"/>
              </a:rPr>
              <a:t>Main Objectives of the AfCFTA</a:t>
            </a:r>
          </a:p>
        </p:txBody>
      </p:sp>
      <p:sp>
        <p:nvSpPr>
          <p:cNvPr id="4" name="Slide Number Placeholder 3">
            <a:extLst>
              <a:ext uri="{FF2B5EF4-FFF2-40B4-BE49-F238E27FC236}">
                <a16:creationId xmlns="" xmlns:a16="http://schemas.microsoft.com/office/drawing/2014/main" id="{FE4E9A33-B349-D048-8474-FC51218A28F3}"/>
              </a:ext>
            </a:extLst>
          </p:cNvPr>
          <p:cNvSpPr>
            <a:spLocks noGrp="1"/>
          </p:cNvSpPr>
          <p:nvPr>
            <p:ph type="sldNum" sz="quarter" idx="12"/>
          </p:nvPr>
        </p:nvSpPr>
        <p:spPr/>
        <p:txBody>
          <a:bodyPr/>
          <a:lstStyle/>
          <a:p>
            <a:fld id="{6EA96D6D-3DD0-459C-B69F-C9DDEABA5AE2}" type="slidenum">
              <a:rPr lang="en-US" smtClean="0"/>
              <a:t>5</a:t>
            </a:fld>
            <a:endParaRPr lang="en-US"/>
          </a:p>
        </p:txBody>
      </p:sp>
      <p:sp>
        <p:nvSpPr>
          <p:cNvPr id="6" name="Content Placeholder 1"/>
          <p:cNvSpPr>
            <a:spLocks noGrp="1"/>
          </p:cNvSpPr>
          <p:nvPr>
            <p:ph idx="1"/>
          </p:nvPr>
        </p:nvSpPr>
        <p:spPr>
          <a:xfrm>
            <a:off x="215537" y="1846762"/>
            <a:ext cx="8623663" cy="4051595"/>
          </a:xfrm>
        </p:spPr>
        <p:txBody>
          <a:bodyPr>
            <a:normAutofit/>
          </a:bodyPr>
          <a:lstStyle/>
          <a:p>
            <a:pPr lvl="0" algn="just">
              <a:lnSpc>
                <a:spcPct val="120000"/>
              </a:lnSpc>
              <a:buFont typeface="Wingdings" pitchFamily="2" charset="2"/>
              <a:buChar char="v"/>
            </a:pPr>
            <a:r>
              <a:rPr lang="en-GB" sz="2200" dirty="0">
                <a:cs typeface="Arial" panose="020B0604020202020204" pitchFamily="34" charset="0"/>
              </a:rPr>
              <a:t>To develop </a:t>
            </a:r>
            <a:r>
              <a:rPr lang="en-GB" sz="2200" b="1" dirty="0">
                <a:cs typeface="Arial" panose="020B0604020202020204" pitchFamily="34" charset="0"/>
              </a:rPr>
              <a:t>regional value chains </a:t>
            </a:r>
            <a:r>
              <a:rPr lang="en-GB" sz="2200" dirty="0">
                <a:cs typeface="Arial" panose="020B0604020202020204" pitchFamily="34" charset="0"/>
              </a:rPr>
              <a:t>to support industrialisation; </a:t>
            </a:r>
          </a:p>
          <a:p>
            <a:pPr marL="0" lvl="0" indent="0" algn="just">
              <a:lnSpc>
                <a:spcPct val="120000"/>
              </a:lnSpc>
            </a:pPr>
            <a:endParaRPr lang="en-GB" sz="1600" dirty="0">
              <a:cs typeface="Arial" panose="020B0604020202020204" pitchFamily="34" charset="0"/>
            </a:endParaRPr>
          </a:p>
          <a:p>
            <a:pPr lvl="0" algn="just">
              <a:lnSpc>
                <a:spcPct val="120000"/>
              </a:lnSpc>
              <a:buFont typeface="Wingdings" pitchFamily="2" charset="2"/>
              <a:buChar char="v"/>
            </a:pPr>
            <a:r>
              <a:rPr lang="en-GB" sz="2200" dirty="0">
                <a:cs typeface="Arial" panose="020B0604020202020204" pitchFamily="34" charset="0"/>
              </a:rPr>
              <a:t>To </a:t>
            </a:r>
            <a:r>
              <a:rPr lang="en-GB" sz="2200" b="1" dirty="0">
                <a:cs typeface="Arial" panose="020B0604020202020204" pitchFamily="34" charset="0"/>
              </a:rPr>
              <a:t>enhance the competitiveness of the private sector </a:t>
            </a:r>
            <a:r>
              <a:rPr lang="en-GB" sz="2200" dirty="0">
                <a:cs typeface="Arial" panose="020B0604020202020204" pitchFamily="34" charset="0"/>
              </a:rPr>
              <a:t>in Africa to support economic transformation and job creation; and</a:t>
            </a:r>
          </a:p>
          <a:p>
            <a:pPr marL="0" lvl="0" indent="0" algn="just">
              <a:lnSpc>
                <a:spcPct val="120000"/>
              </a:lnSpc>
            </a:pPr>
            <a:endParaRPr lang="en-GB" sz="1600" dirty="0">
              <a:cs typeface="Arial" panose="020B0604020202020204" pitchFamily="34" charset="0"/>
            </a:endParaRPr>
          </a:p>
          <a:p>
            <a:pPr lvl="0" algn="just">
              <a:lnSpc>
                <a:spcPct val="120000"/>
              </a:lnSpc>
              <a:buFont typeface="Wingdings" pitchFamily="2" charset="2"/>
              <a:buChar char="v"/>
            </a:pPr>
            <a:r>
              <a:rPr lang="en-GB" sz="2200" dirty="0">
                <a:cs typeface="Arial" panose="020B0604020202020204" pitchFamily="34" charset="0"/>
              </a:rPr>
              <a:t>To </a:t>
            </a:r>
            <a:r>
              <a:rPr lang="en-GB" sz="2200" b="1" dirty="0">
                <a:cs typeface="Arial" panose="020B0604020202020204" pitchFamily="34" charset="0"/>
              </a:rPr>
              <a:t>attract investment </a:t>
            </a:r>
            <a:r>
              <a:rPr lang="en-GB" sz="2200" dirty="0">
                <a:cs typeface="Arial" panose="020B0604020202020204" pitchFamily="34" charset="0"/>
              </a:rPr>
              <a:t>into Africa with strong regional and local content</a:t>
            </a:r>
          </a:p>
          <a:p>
            <a:pPr marL="82153" indent="0">
              <a:defRPr/>
            </a:pPr>
            <a:endParaRPr lang="en-GB" sz="1200" dirty="0"/>
          </a:p>
        </p:txBody>
      </p:sp>
    </p:spTree>
    <p:extLst>
      <p:ext uri="{BB962C8B-B14F-4D97-AF65-F5344CB8AC3E}">
        <p14:creationId xmlns:p14="http://schemas.microsoft.com/office/powerpoint/2010/main" val="2335628631"/>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76D5A67-6245-4405-A39A-5EBC304853B2}"/>
              </a:ext>
            </a:extLst>
          </p:cNvPr>
          <p:cNvSpPr>
            <a:spLocks noGrp="1"/>
          </p:cNvSpPr>
          <p:nvPr>
            <p:ph idx="1"/>
          </p:nvPr>
        </p:nvSpPr>
        <p:spPr>
          <a:xfrm>
            <a:off x="304800" y="1752600"/>
            <a:ext cx="8610600" cy="4495800"/>
          </a:xfrm>
        </p:spPr>
        <p:txBody>
          <a:bodyPr>
            <a:normAutofit/>
          </a:bodyPr>
          <a:lstStyle/>
          <a:p>
            <a:pPr algn="just">
              <a:buFont typeface="Wingdings" pitchFamily="2" charset="2"/>
              <a:buChar char="v"/>
            </a:pPr>
            <a:r>
              <a:rPr lang="en-GB" sz="2200" dirty="0"/>
              <a:t>The AfCFTA legally came into force on 30</a:t>
            </a:r>
            <a:r>
              <a:rPr lang="en-GB" sz="2200" baseline="30000" dirty="0"/>
              <a:t>th</a:t>
            </a:r>
            <a:r>
              <a:rPr lang="en-GB" sz="2200" dirty="0"/>
              <a:t> May, 2019 (30 days) after 22 Members States have ratified the AfCFTA and deposited their instrument of ratifications with the AU Commission.</a:t>
            </a:r>
          </a:p>
          <a:p>
            <a:pPr algn="just">
              <a:buFont typeface="Wingdings" pitchFamily="2" charset="2"/>
              <a:buChar char="v"/>
            </a:pPr>
            <a:endParaRPr lang="en-GB" sz="2200" dirty="0"/>
          </a:p>
          <a:p>
            <a:pPr algn="just">
              <a:buFont typeface="Wingdings" pitchFamily="2" charset="2"/>
              <a:buChar char="v"/>
            </a:pPr>
            <a:r>
              <a:rPr lang="en-GB" sz="2200" dirty="0"/>
              <a:t>Apart from Eritrea, 54 out of 55 Member States of the AU have signed the AfCFTA.</a:t>
            </a:r>
          </a:p>
          <a:p>
            <a:pPr algn="just">
              <a:buFont typeface="Wingdings" pitchFamily="2" charset="2"/>
              <a:buChar char="v"/>
            </a:pPr>
            <a:endParaRPr lang="en-GB" sz="2200" dirty="0"/>
          </a:p>
          <a:p>
            <a:pPr algn="just">
              <a:buFont typeface="Wingdings" pitchFamily="2" charset="2"/>
              <a:buChar char="v"/>
            </a:pPr>
            <a:r>
              <a:rPr lang="en-GB" sz="2200" dirty="0" smtClean="0"/>
              <a:t>30 </a:t>
            </a:r>
            <a:r>
              <a:rPr lang="en-GB" sz="2200" dirty="0"/>
              <a:t>of these Member States have ratified and deposited their Instruments of Ratification with the AU Commission.</a:t>
            </a:r>
          </a:p>
          <a:p>
            <a:pPr algn="just">
              <a:buFont typeface="Wingdings" pitchFamily="2" charset="2"/>
              <a:buChar char="v"/>
            </a:pPr>
            <a:endParaRPr lang="en-GB" sz="1800" dirty="0"/>
          </a:p>
          <a:p>
            <a:pPr marL="0" indent="0" algn="just">
              <a:lnSpc>
                <a:spcPct val="150000"/>
              </a:lnSpc>
            </a:pPr>
            <a:endParaRPr lang="en-US" sz="1800" b="1" dirty="0">
              <a:latin typeface="Arial" panose="020B0604020202020204" pitchFamily="34" charset="0"/>
              <a:cs typeface="Arial" panose="020B0604020202020204" pitchFamily="34" charset="0"/>
            </a:endParaRPr>
          </a:p>
          <a:p>
            <a:pPr marL="0" indent="0">
              <a:lnSpc>
                <a:spcPct val="150000"/>
              </a:lnSpc>
            </a:pPr>
            <a:endParaRPr lang="en-US" sz="1800" b="1" dirty="0">
              <a:latin typeface="Arial" panose="020B0604020202020204" pitchFamily="34" charset="0"/>
              <a:cs typeface="Arial" panose="020B0604020202020204" pitchFamily="34" charset="0"/>
            </a:endParaRPr>
          </a:p>
          <a:p>
            <a:pPr marL="0" indent="0">
              <a:lnSpc>
                <a:spcPct val="150000"/>
              </a:lnSpc>
            </a:pPr>
            <a:endParaRPr lang="en-US" sz="1800" dirty="0">
              <a:latin typeface="Arial" panose="020B0604020202020204" pitchFamily="34" charset="0"/>
              <a:cs typeface="Arial" panose="020B0604020202020204" pitchFamily="34" charset="0"/>
            </a:endParaRPr>
          </a:p>
          <a:p>
            <a:pPr marL="0" indent="0">
              <a:lnSpc>
                <a:spcPct val="150000"/>
              </a:lnSpc>
            </a:pPr>
            <a:endParaRPr lang="en-US" sz="1800" u="sng"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CD4ABE0E-FC81-424C-9A89-AB37BA86C781}"/>
              </a:ext>
            </a:extLst>
          </p:cNvPr>
          <p:cNvSpPr>
            <a:spLocks noGrp="1"/>
          </p:cNvSpPr>
          <p:nvPr>
            <p:ph type="sldNum" sz="quarter" idx="12"/>
          </p:nvPr>
        </p:nvSpPr>
        <p:spPr/>
        <p:txBody>
          <a:bodyPr/>
          <a:lstStyle/>
          <a:p>
            <a:fld id="{6EA96D6D-3DD0-459C-B69F-C9DDEABA5AE2}" type="slidenum">
              <a:rPr lang="en-US" smtClean="0"/>
              <a:t>6</a:t>
            </a:fld>
            <a:endParaRPr lang="en-US"/>
          </a:p>
        </p:txBody>
      </p:sp>
      <p:sp>
        <p:nvSpPr>
          <p:cNvPr id="6" name="Title 1">
            <a:extLst>
              <a:ext uri="{FF2B5EF4-FFF2-40B4-BE49-F238E27FC236}">
                <a16:creationId xmlns="" xmlns:a16="http://schemas.microsoft.com/office/drawing/2014/main" id="{6CF6BDC2-EFD5-4E21-8095-571A2216D3BE}"/>
              </a:ext>
            </a:extLst>
          </p:cNvPr>
          <p:cNvSpPr>
            <a:spLocks noGrp="1"/>
          </p:cNvSpPr>
          <p:nvPr>
            <p:ph type="title"/>
          </p:nvPr>
        </p:nvSpPr>
        <p:spPr>
          <a:xfrm>
            <a:off x="0" y="152400"/>
            <a:ext cx="9144000" cy="992777"/>
          </a:xfrm>
        </p:spPr>
        <p:txBody>
          <a:bodyPr>
            <a:noAutofit/>
          </a:bodyPr>
          <a:lstStyle/>
          <a:p>
            <a:pPr algn="ctr"/>
            <a:r>
              <a:rPr lang="en-US" sz="3200" u="sng" dirty="0">
                <a:cs typeface="Arial" panose="020B0604020202020204" pitchFamily="34" charset="0"/>
              </a:rPr>
              <a:t>The Journey So Far</a:t>
            </a:r>
          </a:p>
        </p:txBody>
      </p:sp>
    </p:spTree>
    <p:extLst>
      <p:ext uri="{BB962C8B-B14F-4D97-AF65-F5344CB8AC3E}">
        <p14:creationId xmlns:p14="http://schemas.microsoft.com/office/powerpoint/2010/main" val="32402693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CBD38A-5013-4494-B6D5-12198C4767D5}"/>
              </a:ext>
            </a:extLst>
          </p:cNvPr>
          <p:cNvSpPr>
            <a:spLocks noGrp="1"/>
          </p:cNvSpPr>
          <p:nvPr>
            <p:ph type="title"/>
          </p:nvPr>
        </p:nvSpPr>
        <p:spPr>
          <a:xfrm>
            <a:off x="0" y="228600"/>
            <a:ext cx="9144000" cy="914400"/>
          </a:xfrm>
        </p:spPr>
        <p:txBody>
          <a:bodyPr/>
          <a:lstStyle/>
          <a:p>
            <a:pPr algn="ctr"/>
            <a:r>
              <a:rPr lang="en-US" sz="3200" u="sng" dirty="0">
                <a:cs typeface="Arial" panose="020B0604020202020204" pitchFamily="34" charset="0"/>
              </a:rPr>
              <a:t>The Journey So Far</a:t>
            </a:r>
            <a:endParaRPr lang="en-GB" sz="3200" u="sng" dirty="0"/>
          </a:p>
        </p:txBody>
      </p:sp>
      <p:sp>
        <p:nvSpPr>
          <p:cNvPr id="3" name="Content Placeholder 2">
            <a:extLst>
              <a:ext uri="{FF2B5EF4-FFF2-40B4-BE49-F238E27FC236}">
                <a16:creationId xmlns="" xmlns:a16="http://schemas.microsoft.com/office/drawing/2014/main" id="{91B3FA29-4F8D-4418-957A-3FCF59ABE2E5}"/>
              </a:ext>
            </a:extLst>
          </p:cNvPr>
          <p:cNvSpPr>
            <a:spLocks noGrp="1"/>
          </p:cNvSpPr>
          <p:nvPr>
            <p:ph idx="1"/>
          </p:nvPr>
        </p:nvSpPr>
        <p:spPr>
          <a:xfrm>
            <a:off x="228601" y="1676400"/>
            <a:ext cx="8610600" cy="5177589"/>
          </a:xfrm>
        </p:spPr>
        <p:txBody>
          <a:bodyPr/>
          <a:lstStyle/>
          <a:p>
            <a:pPr lvl="0" algn="just">
              <a:lnSpc>
                <a:spcPct val="120000"/>
              </a:lnSpc>
              <a:buFont typeface="Wingdings" pitchFamily="2" charset="2"/>
              <a:buChar char="v"/>
            </a:pPr>
            <a:r>
              <a:rPr lang="en-GB" sz="2200" dirty="0">
                <a:latin typeface="Arial" panose="020B0604020202020204" pitchFamily="34" charset="0"/>
                <a:cs typeface="Arial" panose="020B0604020202020204" pitchFamily="34" charset="0"/>
              </a:rPr>
              <a:t>The Operational Phase of the AfCFTA was launched in July 2019.</a:t>
            </a:r>
          </a:p>
          <a:p>
            <a:pPr lvl="0" algn="just">
              <a:lnSpc>
                <a:spcPct val="120000"/>
              </a:lnSpc>
              <a:buFont typeface="Wingdings" pitchFamily="2" charset="2"/>
              <a:buChar char="v"/>
            </a:pPr>
            <a:endParaRPr lang="en-GB" sz="900" dirty="0">
              <a:latin typeface="Arial" panose="020B0604020202020204" pitchFamily="34" charset="0"/>
              <a:cs typeface="Arial" panose="020B0604020202020204" pitchFamily="34" charset="0"/>
            </a:endParaRPr>
          </a:p>
          <a:p>
            <a:pPr lvl="0" algn="just">
              <a:lnSpc>
                <a:spcPct val="120000"/>
              </a:lnSpc>
              <a:buFont typeface="Wingdings" pitchFamily="2" charset="2"/>
              <a:buChar char="v"/>
            </a:pPr>
            <a:r>
              <a:rPr lang="en-GB" sz="2200" dirty="0">
                <a:latin typeface="Arial" panose="020B0604020202020204" pitchFamily="34" charset="0"/>
                <a:cs typeface="Arial" panose="020B0604020202020204" pitchFamily="34" charset="0"/>
              </a:rPr>
              <a:t>Ghana was selected to host the Secretariat of </a:t>
            </a:r>
            <a:r>
              <a:rPr lang="en-GB" sz="2200" dirty="0" err="1">
                <a:latin typeface="Arial" panose="020B0604020202020204" pitchFamily="34" charset="0"/>
                <a:cs typeface="Arial" panose="020B0604020202020204" pitchFamily="34" charset="0"/>
              </a:rPr>
              <a:t>AfCFTA</a:t>
            </a:r>
            <a:r>
              <a:rPr lang="en-GB" sz="2200" dirty="0">
                <a:latin typeface="Arial" panose="020B0604020202020204" pitchFamily="34" charset="0"/>
                <a:cs typeface="Arial" panose="020B0604020202020204" pitchFamily="34" charset="0"/>
              </a:rPr>
              <a:t> in July 2019.</a:t>
            </a:r>
          </a:p>
          <a:p>
            <a:pPr lvl="0" algn="just">
              <a:lnSpc>
                <a:spcPct val="120000"/>
              </a:lnSpc>
              <a:buFont typeface="Wingdings" pitchFamily="2" charset="2"/>
              <a:buChar char="v"/>
            </a:pPr>
            <a:endParaRPr lang="en-GB" sz="800" dirty="0">
              <a:latin typeface="Arial" panose="020B0604020202020204" pitchFamily="34" charset="0"/>
              <a:cs typeface="Arial" panose="020B0604020202020204" pitchFamily="34" charset="0"/>
            </a:endParaRPr>
          </a:p>
          <a:p>
            <a:pPr algn="just">
              <a:lnSpc>
                <a:spcPct val="120000"/>
              </a:lnSpc>
              <a:buFont typeface="Wingdings" pitchFamily="2" charset="2"/>
              <a:buChar char="v"/>
            </a:pPr>
            <a:r>
              <a:rPr lang="en-GB" sz="2200" dirty="0">
                <a:latin typeface="Arial" panose="020B0604020202020204" pitchFamily="34" charset="0"/>
                <a:cs typeface="Arial" panose="020B0604020202020204" pitchFamily="34" charset="0"/>
              </a:rPr>
              <a:t>The Secretariat will be operational by March 2020.</a:t>
            </a:r>
          </a:p>
          <a:p>
            <a:pPr algn="just">
              <a:lnSpc>
                <a:spcPct val="120000"/>
              </a:lnSpc>
              <a:buFont typeface="Wingdings" pitchFamily="2" charset="2"/>
              <a:buChar char="v"/>
            </a:pPr>
            <a:endParaRPr lang="en-GB" sz="1000" dirty="0">
              <a:latin typeface="Arial" panose="020B0604020202020204" pitchFamily="34" charset="0"/>
              <a:cs typeface="Arial" panose="020B0604020202020204" pitchFamily="34" charset="0"/>
            </a:endParaRPr>
          </a:p>
          <a:p>
            <a:pPr lvl="0" algn="just">
              <a:lnSpc>
                <a:spcPct val="120000"/>
              </a:lnSpc>
              <a:buFont typeface="Wingdings" pitchFamily="2" charset="2"/>
              <a:buChar char="v"/>
            </a:pPr>
            <a:r>
              <a:rPr lang="en-GB" sz="2200" dirty="0">
                <a:latin typeface="Arial" panose="020B0604020202020204" pitchFamily="34" charset="0"/>
                <a:cs typeface="Arial" panose="020B0604020202020204" pitchFamily="34" charset="0"/>
              </a:rPr>
              <a:t>The Secretary General of AfCFTA was selected on 10</a:t>
            </a:r>
            <a:r>
              <a:rPr lang="en-GB" sz="2200" baseline="30000" dirty="0">
                <a:latin typeface="Arial" panose="020B0604020202020204" pitchFamily="34" charset="0"/>
                <a:cs typeface="Arial" panose="020B0604020202020204" pitchFamily="34" charset="0"/>
              </a:rPr>
              <a:t>th</a:t>
            </a:r>
            <a:r>
              <a:rPr lang="en-GB" sz="2200" dirty="0">
                <a:latin typeface="Arial" panose="020B0604020202020204" pitchFamily="34" charset="0"/>
                <a:cs typeface="Arial" panose="020B0604020202020204" pitchFamily="34" charset="0"/>
              </a:rPr>
              <a:t> February 2020</a:t>
            </a:r>
          </a:p>
          <a:p>
            <a:pPr lvl="0" algn="just">
              <a:lnSpc>
                <a:spcPct val="120000"/>
              </a:lnSpc>
              <a:buFont typeface="Wingdings" pitchFamily="2" charset="2"/>
              <a:buChar char="v"/>
            </a:pPr>
            <a:endParaRPr lang="en-GB" sz="1050" dirty="0">
              <a:latin typeface="Arial" panose="020B0604020202020204" pitchFamily="34" charset="0"/>
              <a:cs typeface="Arial" panose="020B0604020202020204" pitchFamily="34" charset="0"/>
            </a:endParaRPr>
          </a:p>
          <a:p>
            <a:pPr lvl="0" algn="just">
              <a:lnSpc>
                <a:spcPct val="120000"/>
              </a:lnSpc>
              <a:buFont typeface="Wingdings" pitchFamily="2" charset="2"/>
              <a:buChar char="v"/>
            </a:pPr>
            <a:r>
              <a:rPr lang="en-GB" sz="2200" dirty="0">
                <a:latin typeface="Arial" panose="020B0604020202020204" pitchFamily="34" charset="0"/>
                <a:cs typeface="Arial" panose="020B0604020202020204" pitchFamily="34" charset="0"/>
              </a:rPr>
              <a:t>Trading is scheduled to start by </a:t>
            </a:r>
            <a:r>
              <a:rPr lang="en-GB" sz="2200" dirty="0" smtClean="0">
                <a:latin typeface="Arial" panose="020B0604020202020204" pitchFamily="34" charset="0"/>
                <a:cs typeface="Arial" panose="020B0604020202020204" pitchFamily="34" charset="0"/>
              </a:rPr>
              <a:t>1</a:t>
            </a:r>
            <a:r>
              <a:rPr lang="en-GB" sz="2200" baseline="30000" dirty="0" smtClean="0">
                <a:latin typeface="Arial" panose="020B0604020202020204" pitchFamily="34" charset="0"/>
                <a:cs typeface="Arial" panose="020B0604020202020204" pitchFamily="34" charset="0"/>
              </a:rPr>
              <a:t>st</a:t>
            </a:r>
            <a:r>
              <a:rPr lang="en-GB" sz="2200" dirty="0" smtClean="0">
                <a:latin typeface="Arial" panose="020B0604020202020204" pitchFamily="34" charset="0"/>
                <a:cs typeface="Arial" panose="020B0604020202020204" pitchFamily="34" charset="0"/>
              </a:rPr>
              <a:t> January, 2020.     </a:t>
            </a:r>
            <a:endParaRPr lang="en-GB" sz="2200" dirty="0">
              <a:latin typeface="Arial" panose="020B0604020202020204" pitchFamily="34" charset="0"/>
              <a:cs typeface="Arial" panose="020B0604020202020204" pitchFamily="34" charset="0"/>
            </a:endParaRPr>
          </a:p>
          <a:p>
            <a:endParaRPr lang="en-GB" dirty="0"/>
          </a:p>
          <a:p>
            <a:endParaRPr lang="en-GB" dirty="0"/>
          </a:p>
        </p:txBody>
      </p:sp>
      <p:sp>
        <p:nvSpPr>
          <p:cNvPr id="4" name="Slide Number Placeholder 3"/>
          <p:cNvSpPr>
            <a:spLocks noGrp="1"/>
          </p:cNvSpPr>
          <p:nvPr>
            <p:ph type="sldNum" sz="quarter" idx="12"/>
          </p:nvPr>
        </p:nvSpPr>
        <p:spPr/>
        <p:txBody>
          <a:bodyPr/>
          <a:lstStyle/>
          <a:p>
            <a:fld id="{71C6F290-D301-4864-9490-340EF11588D9}" type="slidenum">
              <a:rPr lang="en-US" altLang="en-US" smtClean="0"/>
              <a:pPr/>
              <a:t>7</a:t>
            </a:fld>
            <a:endParaRPr lang="en-US" altLang="en-US" dirty="0"/>
          </a:p>
        </p:txBody>
      </p:sp>
    </p:spTree>
    <p:extLst>
      <p:ext uri="{BB962C8B-B14F-4D97-AF65-F5344CB8AC3E}">
        <p14:creationId xmlns:p14="http://schemas.microsoft.com/office/powerpoint/2010/main" val="2100543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CBD38A-5013-4494-B6D5-12198C4767D5}"/>
              </a:ext>
            </a:extLst>
          </p:cNvPr>
          <p:cNvSpPr>
            <a:spLocks noGrp="1"/>
          </p:cNvSpPr>
          <p:nvPr>
            <p:ph type="title"/>
          </p:nvPr>
        </p:nvSpPr>
        <p:spPr>
          <a:xfrm>
            <a:off x="0" y="228600"/>
            <a:ext cx="9144000" cy="914400"/>
          </a:xfrm>
        </p:spPr>
        <p:txBody>
          <a:bodyPr/>
          <a:lstStyle/>
          <a:p>
            <a:pPr algn="ctr"/>
            <a:r>
              <a:rPr lang="en-US" sz="3200" u="sng" dirty="0">
                <a:cs typeface="Arial" panose="020B0604020202020204" pitchFamily="34" charset="0"/>
              </a:rPr>
              <a:t>The Journey So Far</a:t>
            </a:r>
            <a:endParaRPr lang="en-GB" sz="3200" u="sng" dirty="0"/>
          </a:p>
        </p:txBody>
      </p:sp>
      <p:sp>
        <p:nvSpPr>
          <p:cNvPr id="4" name="Slide Number Placeholder 3"/>
          <p:cNvSpPr>
            <a:spLocks noGrp="1"/>
          </p:cNvSpPr>
          <p:nvPr>
            <p:ph type="sldNum" sz="quarter" idx="12"/>
          </p:nvPr>
        </p:nvSpPr>
        <p:spPr/>
        <p:txBody>
          <a:bodyPr/>
          <a:lstStyle/>
          <a:p>
            <a:fld id="{71C6F290-D301-4864-9490-340EF11588D9}" type="slidenum">
              <a:rPr lang="en-US" altLang="en-US" smtClean="0"/>
              <a:pPr/>
              <a:t>8</a:t>
            </a:fld>
            <a:endParaRPr lang="en-US" altLang="en-US" dirty="0"/>
          </a:p>
        </p:txBody>
      </p:sp>
      <p:sp>
        <p:nvSpPr>
          <p:cNvPr id="6" name="Content Placeholder 2">
            <a:extLst>
              <a:ext uri="{FF2B5EF4-FFF2-40B4-BE49-F238E27FC236}">
                <a16:creationId xmlns="" xmlns:a16="http://schemas.microsoft.com/office/drawing/2014/main" id="{8CC4D660-7EF5-457B-A0F3-E10F4C3A61F2}"/>
              </a:ext>
            </a:extLst>
          </p:cNvPr>
          <p:cNvSpPr>
            <a:spLocks noGrp="1"/>
          </p:cNvSpPr>
          <p:nvPr>
            <p:ph idx="1"/>
          </p:nvPr>
        </p:nvSpPr>
        <p:spPr>
          <a:xfrm>
            <a:off x="533400" y="1600200"/>
            <a:ext cx="7696200" cy="5105400"/>
          </a:xfrm>
        </p:spPr>
        <p:txBody>
          <a:bodyPr/>
          <a:lstStyle/>
          <a:p>
            <a:pPr marL="0" indent="0" algn="just"/>
            <a:r>
              <a:rPr lang="en-GB" sz="2200" dirty="0"/>
              <a:t>The following Instruments were unveiled to support the Operational Phase of the AfCFTA  at the AU Assembly Extraordinary Summit in Niger on 7</a:t>
            </a:r>
            <a:r>
              <a:rPr lang="en-GB" sz="2200" baseline="30000" dirty="0"/>
              <a:t>th</a:t>
            </a:r>
            <a:r>
              <a:rPr lang="en-GB" sz="2200" dirty="0"/>
              <a:t> July 2019: </a:t>
            </a:r>
          </a:p>
          <a:p>
            <a:pPr lvl="0" algn="just">
              <a:buFont typeface="Wingdings" pitchFamily="2" charset="2"/>
              <a:buChar char="v"/>
            </a:pPr>
            <a:r>
              <a:rPr lang="en-GB" sz="2200" dirty="0"/>
              <a:t>Adopted the agreed AfCFTA Rules of Origin (</a:t>
            </a:r>
            <a:r>
              <a:rPr lang="en-GB" sz="2200" dirty="0" err="1"/>
              <a:t>RoO</a:t>
            </a:r>
            <a:r>
              <a:rPr lang="en-GB" sz="2200" dirty="0"/>
              <a:t>) </a:t>
            </a:r>
          </a:p>
          <a:p>
            <a:pPr lvl="0" algn="just">
              <a:buFont typeface="Wingdings" pitchFamily="2" charset="2"/>
              <a:buChar char="v"/>
            </a:pPr>
            <a:r>
              <a:rPr lang="en-GB" sz="2200" dirty="0"/>
              <a:t>Dashboard of the Africa Trade Observatory;  </a:t>
            </a:r>
          </a:p>
          <a:p>
            <a:pPr lvl="0" algn="just">
              <a:buFont typeface="Wingdings" pitchFamily="2" charset="2"/>
              <a:buChar char="v"/>
            </a:pPr>
            <a:r>
              <a:rPr lang="en-GB" sz="2200" dirty="0"/>
              <a:t>AfCFTA Trade in Goods password-protected Dashboard;</a:t>
            </a:r>
          </a:p>
          <a:p>
            <a:pPr lvl="0" algn="just">
              <a:buFont typeface="Wingdings" pitchFamily="2" charset="2"/>
              <a:buChar char="v"/>
            </a:pPr>
            <a:r>
              <a:rPr lang="en-GB" sz="2200" dirty="0"/>
              <a:t>Pan-African Digital Payment and Settlement System; </a:t>
            </a:r>
          </a:p>
          <a:p>
            <a:pPr lvl="0" algn="just">
              <a:buFont typeface="Wingdings" pitchFamily="2" charset="2"/>
              <a:buChar char="v"/>
            </a:pPr>
            <a:r>
              <a:rPr lang="en-GB" sz="2200" dirty="0"/>
              <a:t>Continental Online Non-Tariff Barriers (NTB) Mechanism for reporting, monitoring and elimination of NTBs; and</a:t>
            </a:r>
          </a:p>
          <a:p>
            <a:pPr lvl="0" algn="just">
              <a:buFont typeface="Wingdings" pitchFamily="2" charset="2"/>
              <a:buChar char="v"/>
            </a:pPr>
            <a:r>
              <a:rPr lang="en-GB" sz="2200" dirty="0"/>
              <a:t>AfCFTA Web-based and Mobile-based Application for Business.</a:t>
            </a:r>
          </a:p>
          <a:p>
            <a:pPr algn="just"/>
            <a:endParaRPr lang="en-GB" sz="2200" dirty="0"/>
          </a:p>
        </p:txBody>
      </p:sp>
    </p:spTree>
    <p:extLst>
      <p:ext uri="{BB962C8B-B14F-4D97-AF65-F5344CB8AC3E}">
        <p14:creationId xmlns:p14="http://schemas.microsoft.com/office/powerpoint/2010/main" val="2916467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CBD38A-5013-4494-B6D5-12198C4767D5}"/>
              </a:ext>
            </a:extLst>
          </p:cNvPr>
          <p:cNvSpPr>
            <a:spLocks noGrp="1"/>
          </p:cNvSpPr>
          <p:nvPr>
            <p:ph type="title"/>
          </p:nvPr>
        </p:nvSpPr>
        <p:spPr>
          <a:xfrm>
            <a:off x="0" y="228600"/>
            <a:ext cx="9144000" cy="914400"/>
          </a:xfrm>
        </p:spPr>
        <p:txBody>
          <a:bodyPr/>
          <a:lstStyle/>
          <a:p>
            <a:pPr algn="ctr"/>
            <a:r>
              <a:rPr lang="en-US" sz="3200" u="sng" dirty="0">
                <a:cs typeface="Arial" panose="020B0604020202020204" pitchFamily="34" charset="0"/>
              </a:rPr>
              <a:t>The Journey So Far</a:t>
            </a:r>
            <a:endParaRPr lang="en-GB" sz="3200" u="sng" dirty="0"/>
          </a:p>
        </p:txBody>
      </p:sp>
      <p:sp>
        <p:nvSpPr>
          <p:cNvPr id="4" name="Slide Number Placeholder 3"/>
          <p:cNvSpPr>
            <a:spLocks noGrp="1"/>
          </p:cNvSpPr>
          <p:nvPr>
            <p:ph type="sldNum" sz="quarter" idx="12"/>
          </p:nvPr>
        </p:nvSpPr>
        <p:spPr/>
        <p:txBody>
          <a:bodyPr/>
          <a:lstStyle/>
          <a:p>
            <a:fld id="{71C6F290-D301-4864-9490-340EF11588D9}" type="slidenum">
              <a:rPr lang="en-US" altLang="en-US" smtClean="0"/>
              <a:pPr/>
              <a:t>9</a:t>
            </a:fld>
            <a:endParaRPr lang="en-US" altLang="en-US" dirty="0"/>
          </a:p>
        </p:txBody>
      </p:sp>
      <p:sp>
        <p:nvSpPr>
          <p:cNvPr id="6" name="Content Placeholder 2">
            <a:extLst>
              <a:ext uri="{FF2B5EF4-FFF2-40B4-BE49-F238E27FC236}">
                <a16:creationId xmlns="" xmlns:a16="http://schemas.microsoft.com/office/drawing/2014/main" id="{8CC4D660-7EF5-457B-A0F3-E10F4C3A61F2}"/>
              </a:ext>
            </a:extLst>
          </p:cNvPr>
          <p:cNvSpPr>
            <a:spLocks noGrp="1"/>
          </p:cNvSpPr>
          <p:nvPr>
            <p:ph idx="1"/>
          </p:nvPr>
        </p:nvSpPr>
        <p:spPr>
          <a:xfrm>
            <a:off x="533400" y="1600200"/>
            <a:ext cx="7696200" cy="5105400"/>
          </a:xfrm>
        </p:spPr>
        <p:txBody>
          <a:bodyPr/>
          <a:lstStyle/>
          <a:p>
            <a:pPr marL="0" indent="0" algn="just"/>
            <a:r>
              <a:rPr lang="en-GB" sz="2200" dirty="0"/>
              <a:t>The following Instruments were unveiled to support the Operational Phase of the AfCFTA  at the AU Assembly Extraordinary Summit in Niger on 7</a:t>
            </a:r>
            <a:r>
              <a:rPr lang="en-GB" sz="2200" baseline="30000" dirty="0"/>
              <a:t>th</a:t>
            </a:r>
            <a:r>
              <a:rPr lang="en-GB" sz="2200" dirty="0"/>
              <a:t> July 2019: </a:t>
            </a:r>
          </a:p>
          <a:p>
            <a:pPr lvl="0" algn="just">
              <a:buFont typeface="Wingdings" pitchFamily="2" charset="2"/>
              <a:buChar char="v"/>
            </a:pPr>
            <a:r>
              <a:rPr lang="en-GB" sz="2200" dirty="0"/>
              <a:t>Adopted the agreed AfCFTA Rules of Origin (</a:t>
            </a:r>
            <a:r>
              <a:rPr lang="en-GB" sz="2200" dirty="0" err="1"/>
              <a:t>RoO</a:t>
            </a:r>
            <a:r>
              <a:rPr lang="en-GB" sz="2200" dirty="0"/>
              <a:t>) </a:t>
            </a:r>
          </a:p>
          <a:p>
            <a:pPr lvl="0" algn="just">
              <a:buFont typeface="Wingdings" pitchFamily="2" charset="2"/>
              <a:buChar char="v"/>
            </a:pPr>
            <a:r>
              <a:rPr lang="en-GB" sz="2200" dirty="0"/>
              <a:t>Dashboard of the Africa Trade Observatory;  </a:t>
            </a:r>
          </a:p>
          <a:p>
            <a:pPr lvl="0" algn="just">
              <a:buFont typeface="Wingdings" pitchFamily="2" charset="2"/>
              <a:buChar char="v"/>
            </a:pPr>
            <a:r>
              <a:rPr lang="en-GB" sz="2200" dirty="0"/>
              <a:t>AfCFTA Trade in Goods password-protected Dashboard;</a:t>
            </a:r>
          </a:p>
          <a:p>
            <a:pPr lvl="0" algn="just">
              <a:buFont typeface="Wingdings" pitchFamily="2" charset="2"/>
              <a:buChar char="v"/>
            </a:pPr>
            <a:r>
              <a:rPr lang="en-GB" sz="2200" dirty="0"/>
              <a:t>Pan-African Digital Payment and Settlement System; </a:t>
            </a:r>
          </a:p>
          <a:p>
            <a:pPr lvl="0" algn="just">
              <a:buFont typeface="Wingdings" pitchFamily="2" charset="2"/>
              <a:buChar char="v"/>
            </a:pPr>
            <a:r>
              <a:rPr lang="en-GB" sz="2200" dirty="0"/>
              <a:t>Continental Online Non-Tariff Barriers (NTB) Mechanism for reporting, monitoring and elimination of NTBs; and</a:t>
            </a:r>
          </a:p>
          <a:p>
            <a:pPr lvl="0" algn="just">
              <a:buFont typeface="Wingdings" pitchFamily="2" charset="2"/>
              <a:buChar char="v"/>
            </a:pPr>
            <a:r>
              <a:rPr lang="en-GB" sz="2200" dirty="0"/>
              <a:t>AfCFTA Web-based and Mobile-based Application for Business.</a:t>
            </a:r>
          </a:p>
          <a:p>
            <a:pPr algn="just"/>
            <a:endParaRPr lang="en-GB" sz="2200" dirty="0"/>
          </a:p>
        </p:txBody>
      </p:sp>
    </p:spTree>
    <p:extLst>
      <p:ext uri="{BB962C8B-B14F-4D97-AF65-F5344CB8AC3E}">
        <p14:creationId xmlns:p14="http://schemas.microsoft.com/office/powerpoint/2010/main" val="1482753720"/>
      </p:ext>
    </p:extLst>
  </p:cSld>
  <p:clrMapOvr>
    <a:masterClrMapping/>
  </p:clrMapOvr>
</p:sld>
</file>

<file path=ppt/theme/theme1.xml><?xml version="1.0" encoding="utf-8"?>
<a:theme xmlns:a="http://schemas.openxmlformats.org/drawingml/2006/main" name="Sales training presentation">
  <a:themeElements>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Sales Training_final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Sales Training_final2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Sales Training_final2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Sales Training_final2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Sales Training_final2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Sales Training_final2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Sales Training_final2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Sales Training_final2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Sales Training_final2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Sales Training_final2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C5396D2-02D1-410F-9F0D-73F6F0F10F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Sales training presentation</Template>
  <TotalTime>5645</TotalTime>
  <Words>1632</Words>
  <Application>Microsoft Office PowerPoint</Application>
  <PresentationFormat>On-screen Show (4:3)</PresentationFormat>
  <Paragraphs>193</Paragraphs>
  <Slides>25</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25</vt:i4>
      </vt:variant>
    </vt:vector>
  </HeadingPairs>
  <TitlesOfParts>
    <vt:vector size="33" baseType="lpstr">
      <vt:lpstr>Arial</vt:lpstr>
      <vt:lpstr>Calibri</vt:lpstr>
      <vt:lpstr>Calibri Light</vt:lpstr>
      <vt:lpstr>Times New Roman</vt:lpstr>
      <vt:lpstr>Wingdings</vt:lpstr>
      <vt:lpstr>Wingdings 3</vt:lpstr>
      <vt:lpstr>Sales training presentation</vt:lpstr>
      <vt:lpstr>Office Theme</vt:lpstr>
      <vt:lpstr>          THE AFRICAN CONTINENTAL FREE TRADE AREA (AfCFTA) </vt:lpstr>
      <vt:lpstr>Outline of Presentation</vt:lpstr>
      <vt:lpstr>What is the AfCFTA ?</vt:lpstr>
      <vt:lpstr>Main Objectives of the AfCFTA</vt:lpstr>
      <vt:lpstr>Main Objectives of the AfCFTA</vt:lpstr>
      <vt:lpstr>The Journey So Far</vt:lpstr>
      <vt:lpstr>The Journey So Far</vt:lpstr>
      <vt:lpstr>The Journey So Far</vt:lpstr>
      <vt:lpstr>The Journey So Far</vt:lpstr>
      <vt:lpstr>SUPPORT FROM REGIONAL FINANCIAL INSTITUTIONS IN AFRICA</vt:lpstr>
      <vt:lpstr>PowerPoint Presentation</vt:lpstr>
      <vt:lpstr> Protocol on Trade in Goods</vt:lpstr>
      <vt:lpstr>    Protocol on Trade in Services</vt:lpstr>
      <vt:lpstr>Protocol on Rules and Procedures for Settlement of Disputes </vt:lpstr>
      <vt:lpstr>Phase II Negotiations</vt:lpstr>
      <vt:lpstr>PowerPoint Presentation</vt:lpstr>
      <vt:lpstr>PowerPoint Presentation</vt:lpstr>
      <vt:lpstr>Benefits to Firms</vt:lpstr>
      <vt:lpstr>Benefits to MSMEs </vt:lpstr>
      <vt:lpstr>Challenges faced by MSMEs</vt:lpstr>
      <vt:lpstr>WHAT IS GHANA ALREADY DOING TO  HARNESS THE BENEFITS?</vt:lpstr>
      <vt:lpstr>WHAT IS GHANA ALREADY DOING TO  HARNESS THE BENEFITS?</vt:lpstr>
      <vt:lpstr>WHAT IS GHANA ALREADY DOING TO  HARNESS THE BENEFITS?</vt:lpstr>
      <vt:lpstr>Conclusion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INFRASTRUCTURE, TRADE &amp; INDUSTRY</dc:title>
  <dc:creator>user</dc:creator>
  <cp:lastModifiedBy>HP</cp:lastModifiedBy>
  <cp:revision>488</cp:revision>
  <cp:lastPrinted>2019-11-26T17:40:39Z</cp:lastPrinted>
  <dcterms:created xsi:type="dcterms:W3CDTF">2017-07-16T00:39:33Z</dcterms:created>
  <dcterms:modified xsi:type="dcterms:W3CDTF">2020-11-26T09:34:31Z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TC012137211033</vt:lpwstr>
  </property>
</Properties>
</file>