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440" u="none">
                <a:solidFill>
                  <a:srgbClr val="000000"/>
                </a:solidFill>
                <a:latin typeface="Calibri"/>
              </a:defRPr>
            </a:pPr>
            <a:r>
              <a:rPr b="1" i="0" strike="noStrike" sz="1440" u="none">
                <a:solidFill>
                  <a:srgbClr val="000000"/>
                </a:solidFill>
                <a:latin typeface="Calibri"/>
              </a:rPr>
              <a:t>Box plots p=0,08</a:t>
            </a:r>
          </a:p>
        </c:rich>
      </c:tx>
      <c:layout>
        <c:manualLayout>
          <c:xMode val="edge"/>
          <c:yMode val="edge"/>
          <c:x val="0.353099"/>
          <c:y val="0"/>
          <c:w val="0.261173"/>
          <c:h val="0.110319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36323"/>
          <c:y val="0.110319"/>
          <c:w val="0.831048"/>
          <c:h val="0.7836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c:spPr>
          <c:marker>
            <c:symbol val="none"/>
            <c:size val="4"/>
            <c:spPr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Sheet1!$B$2:$X$2</c:f>
              <c:numCache>
                <c:ptCount val="23"/>
                <c:pt idx="0">
                  <c:v>0.950000</c:v>
                </c:pt>
                <c:pt idx="1">
                  <c:v>1.050000</c:v>
                </c:pt>
                <c:pt idx="2">
                  <c:v>1.000000</c:v>
                </c:pt>
                <c:pt idx="3">
                  <c:v>1.000000</c:v>
                </c:pt>
                <c:pt idx="4">
                  <c:v>0.750000</c:v>
                </c:pt>
                <c:pt idx="5">
                  <c:v>1.250000</c:v>
                </c:pt>
                <c:pt idx="6">
                  <c:v>1.250000</c:v>
                </c:pt>
                <c:pt idx="7">
                  <c:v>1.250000</c:v>
                </c:pt>
                <c:pt idx="8">
                  <c:v>1.250000</c:v>
                </c:pt>
                <c:pt idx="9">
                  <c:v>1.250000</c:v>
                </c:pt>
                <c:pt idx="10">
                  <c:v>1.000000</c:v>
                </c:pt>
                <c:pt idx="11">
                  <c:v>1.000000</c:v>
                </c:pt>
                <c:pt idx="12">
                  <c:v>1.050000</c:v>
                </c:pt>
                <c:pt idx="13">
                  <c:v>0.950000</c:v>
                </c:pt>
                <c:pt idx="14">
                  <c:v>1.000000</c:v>
                </c:pt>
                <c:pt idx="15">
                  <c:v>1.000000</c:v>
                </c:pt>
                <c:pt idx="16">
                  <c:v>0.750000</c:v>
                </c:pt>
                <c:pt idx="17">
                  <c:v>0.750000</c:v>
                </c:pt>
                <c:pt idx="18">
                  <c:v>0.750000</c:v>
                </c:pt>
                <c:pt idx="19">
                  <c:v>1.250000</c:v>
                </c:pt>
                <c:pt idx="20">
                  <c:v>0.750000</c:v>
                </c:pt>
                <c:pt idx="21">
                  <c:v>0.750000</c:v>
                </c:pt>
                <c:pt idx="22">
                  <c:v>0.750000</c:v>
                </c:pt>
              </c:numCache>
            </c:numRef>
          </c:xVal>
          <c:yVal>
            <c:numRef>
              <c:f>Sheet1!$B$3:$X$3</c:f>
              <c:numCache>
                <c:ptCount val="23"/>
                <c:pt idx="0">
                  <c:v>407.285714</c:v>
                </c:pt>
                <c:pt idx="1">
                  <c:v>407.285714</c:v>
                </c:pt>
                <c:pt idx="2">
                  <c:v>407.285714</c:v>
                </c:pt>
                <c:pt idx="3">
                  <c:v>368.142857</c:v>
                </c:pt>
                <c:pt idx="4">
                  <c:v>368.142857</c:v>
                </c:pt>
                <c:pt idx="5">
                  <c:v>368.142857</c:v>
                </c:pt>
                <c:pt idx="6">
                  <c:v>368.142857</c:v>
                </c:pt>
                <c:pt idx="7">
                  <c:v>338.857143</c:v>
                </c:pt>
                <c:pt idx="8">
                  <c:v>296.142857</c:v>
                </c:pt>
                <c:pt idx="9">
                  <c:v>296.142857</c:v>
                </c:pt>
                <c:pt idx="10">
                  <c:v>296.142857</c:v>
                </c:pt>
                <c:pt idx="11">
                  <c:v>237.000000</c:v>
                </c:pt>
                <c:pt idx="12">
                  <c:v>237.000000</c:v>
                </c:pt>
                <c:pt idx="13">
                  <c:v>237.000000</c:v>
                </c:pt>
                <c:pt idx="14">
                  <c:v>237.000000</c:v>
                </c:pt>
                <c:pt idx="15">
                  <c:v>296.142857</c:v>
                </c:pt>
                <c:pt idx="16">
                  <c:v>296.142857</c:v>
                </c:pt>
                <c:pt idx="17">
                  <c:v>296.142857</c:v>
                </c:pt>
                <c:pt idx="18">
                  <c:v>338.857143</c:v>
                </c:pt>
                <c:pt idx="19">
                  <c:v>338.857143</c:v>
                </c:pt>
                <c:pt idx="20">
                  <c:v>338.857143</c:v>
                </c:pt>
                <c:pt idx="21">
                  <c:v>368.142857</c:v>
                </c:pt>
                <c:pt idx="22">
                  <c:v>368.142857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Series2</c:v>
                </c:pt>
              </c:strCache>
            </c:strRef>
          </c:tx>
          <c:spPr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c:spPr>
          <c:marker>
            <c:symbol val="none"/>
            <c:size val="4"/>
            <c:spPr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Sheet1!$B$4:$X$4</c:f>
              <c:numCache>
                <c:ptCount val="23"/>
                <c:pt idx="0">
                  <c:v>1.950000</c:v>
                </c:pt>
                <c:pt idx="1">
                  <c:v>2.050000</c:v>
                </c:pt>
                <c:pt idx="2">
                  <c:v>2.000000</c:v>
                </c:pt>
                <c:pt idx="3">
                  <c:v>2.000000</c:v>
                </c:pt>
                <c:pt idx="4">
                  <c:v>1.750000</c:v>
                </c:pt>
                <c:pt idx="5">
                  <c:v>2.250000</c:v>
                </c:pt>
                <c:pt idx="6">
                  <c:v>2.250000</c:v>
                </c:pt>
                <c:pt idx="7">
                  <c:v>2.250000</c:v>
                </c:pt>
                <c:pt idx="8">
                  <c:v>2.250000</c:v>
                </c:pt>
                <c:pt idx="9">
                  <c:v>2.250000</c:v>
                </c:pt>
                <c:pt idx="10">
                  <c:v>2.000000</c:v>
                </c:pt>
                <c:pt idx="11">
                  <c:v>2.000000</c:v>
                </c:pt>
                <c:pt idx="12">
                  <c:v>2.050000</c:v>
                </c:pt>
                <c:pt idx="13">
                  <c:v>1.950000</c:v>
                </c:pt>
                <c:pt idx="14">
                  <c:v>2.000000</c:v>
                </c:pt>
                <c:pt idx="15">
                  <c:v>2.000000</c:v>
                </c:pt>
                <c:pt idx="16">
                  <c:v>1.750000</c:v>
                </c:pt>
                <c:pt idx="17">
                  <c:v>1.750000</c:v>
                </c:pt>
                <c:pt idx="18">
                  <c:v>1.750000</c:v>
                </c:pt>
                <c:pt idx="19">
                  <c:v>2.250000</c:v>
                </c:pt>
                <c:pt idx="20">
                  <c:v>1.750000</c:v>
                </c:pt>
                <c:pt idx="21">
                  <c:v>1.750000</c:v>
                </c:pt>
                <c:pt idx="22">
                  <c:v>1.750000</c:v>
                </c:pt>
              </c:numCache>
            </c:numRef>
          </c:xVal>
          <c:yVal>
            <c:numRef>
              <c:f>Sheet1!$B$5:$X$5</c:f>
              <c:numCache>
                <c:ptCount val="23"/>
                <c:pt idx="0">
                  <c:v>424.000000</c:v>
                </c:pt>
                <c:pt idx="1">
                  <c:v>424.000000</c:v>
                </c:pt>
                <c:pt idx="2">
                  <c:v>424.000000</c:v>
                </c:pt>
                <c:pt idx="3">
                  <c:v>357.714286</c:v>
                </c:pt>
                <c:pt idx="4">
                  <c:v>357.714286</c:v>
                </c:pt>
                <c:pt idx="5">
                  <c:v>357.714286</c:v>
                </c:pt>
                <c:pt idx="6">
                  <c:v>357.714286</c:v>
                </c:pt>
                <c:pt idx="7">
                  <c:v>328.000000</c:v>
                </c:pt>
                <c:pt idx="8">
                  <c:v>293.142857</c:v>
                </c:pt>
                <c:pt idx="9">
                  <c:v>293.142857</c:v>
                </c:pt>
                <c:pt idx="10">
                  <c:v>293.142857</c:v>
                </c:pt>
                <c:pt idx="11">
                  <c:v>278.285714</c:v>
                </c:pt>
                <c:pt idx="12">
                  <c:v>278.285714</c:v>
                </c:pt>
                <c:pt idx="13">
                  <c:v>278.285714</c:v>
                </c:pt>
                <c:pt idx="14">
                  <c:v>278.285714</c:v>
                </c:pt>
                <c:pt idx="15">
                  <c:v>293.142857</c:v>
                </c:pt>
                <c:pt idx="16">
                  <c:v>293.142857</c:v>
                </c:pt>
                <c:pt idx="17">
                  <c:v>293.142857</c:v>
                </c:pt>
                <c:pt idx="18">
                  <c:v>328.000000</c:v>
                </c:pt>
                <c:pt idx="19">
                  <c:v>328.000000</c:v>
                </c:pt>
                <c:pt idx="20">
                  <c:v>328.000000</c:v>
                </c:pt>
                <c:pt idx="21">
                  <c:v>357.714286</c:v>
                </c:pt>
                <c:pt idx="22">
                  <c:v>357.714286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Mean</c:v>
                </c:pt>
              </c:strCache>
            </c:strRef>
          </c:tx>
          <c:spPr>
            <a:noFill/>
            <a:ln w="12700" cap="flat">
              <a:noFill/>
              <a:miter lim="400000"/>
            </a:ln>
            <a:effectLst/>
          </c:spPr>
          <c:marker>
            <c:symbol val="plus"/>
            <c:size val="7"/>
            <c:spPr>
              <a:noFill/>
              <a:ln w="6350" cap="flat">
                <a:solidFill>
                  <a:srgbClr val="FF0000"/>
                </a:solidFill>
                <a:prstDash val="solid"/>
                <a:miter lim="800000"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Sheet1!$B$6:$X$6</c:f>
              <c:numCache>
                <c:ptCount val="2"/>
                <c:pt idx="0">
                  <c:v>1.000000</c:v>
                </c:pt>
                <c:pt idx="1">
                  <c:v>2.000000</c:v>
                </c:pt>
              </c:numCache>
            </c:numRef>
          </c:xVal>
          <c:yVal>
            <c:numRef>
              <c:f>Sheet1!$B$7:$X$7</c:f>
              <c:numCache>
                <c:ptCount val="2"/>
                <c:pt idx="0">
                  <c:v>341.888889</c:v>
                </c:pt>
                <c:pt idx="1">
                  <c:v>334.571429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Outliers(1)</c:v>
                </c:pt>
              </c:strCache>
            </c:strRef>
          </c:tx>
          <c:spPr>
            <a:noFill/>
            <a:ln w="12700" cap="flat">
              <a:noFill/>
              <a:miter lim="400000"/>
            </a:ln>
            <a:effectLst/>
          </c:spPr>
          <c:marker>
            <c:symbol val="circle"/>
            <c:size val="2"/>
            <c:spPr>
              <a:noFill/>
              <a:ln w="6350" cap="flat">
                <a:solidFill>
                  <a:srgbClr val="000000"/>
                </a:solidFill>
                <a:prstDash val="solid"/>
                <a:miter lim="800000"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Sheet1!$B$8:$X$8</c:f>
              <c:numCache>
                <c:ptCount val="1"/>
                <c:pt idx="0">
                  <c:v>1.000000</c:v>
                </c:pt>
              </c:numCache>
            </c:numRef>
          </c:xVal>
          <c:yVal>
            <c:numRef>
              <c:f>Sheet1!$B$9:$X$9</c:f>
              <c:numCache>
                <c:ptCount val="1"/>
                <c:pt idx="0">
                  <c:v>517.714286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Minimum/Maximum</c:v>
                </c:pt>
              </c:strCache>
            </c:strRef>
          </c:tx>
          <c:spPr>
            <a:solidFill>
              <a:srgbClr val="0000FF"/>
            </a:solidFill>
            <a:ln w="12700" cap="flat">
              <a:noFill/>
              <a:miter lim="400000"/>
            </a:ln>
            <a:effectLst/>
          </c:spPr>
          <c:marker>
            <c:symbol val="diamond"/>
            <c:size val="2"/>
            <c:spPr>
              <a:solidFill>
                <a:srgbClr val="0000FF"/>
              </a:solidFill>
              <a:ln w="6350" cap="flat">
                <a:solidFill>
                  <a:srgbClr val="0000FF"/>
                </a:solidFill>
                <a:prstDash val="solid"/>
                <a:miter lim="800000"/>
              </a:ln>
              <a:effectLst/>
            </c:spPr>
          </c:marker>
          <c:dLbls>
            <c:numFmt formatCode="0.###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Sheet1!$B$10:$X$10</c:f>
              <c:numCache>
                <c:ptCount val="4"/>
                <c:pt idx="0">
                  <c:v>1.000000</c:v>
                </c:pt>
                <c:pt idx="1">
                  <c:v>1.000000</c:v>
                </c:pt>
                <c:pt idx="2">
                  <c:v>2.000000</c:v>
                </c:pt>
                <c:pt idx="3">
                  <c:v>2.000000</c:v>
                </c:pt>
              </c:numCache>
            </c:numRef>
          </c:xVal>
          <c:yVal>
            <c:numRef>
              <c:f>Sheet1!$B$11:$X$11</c:f>
              <c:numCache>
                <c:ptCount val="4"/>
                <c:pt idx="0">
                  <c:v>237.000000</c:v>
                </c:pt>
                <c:pt idx="1">
                  <c:v>517.714285</c:v>
                </c:pt>
                <c:pt idx="2">
                  <c:v>278.285714</c:v>
                </c:pt>
                <c:pt idx="3">
                  <c:v>424.000000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Series6</c:v>
                </c:pt>
              </c:strCache>
            </c:strRef>
          </c:tx>
          <c:spPr>
            <a:noFill/>
            <a:ln w="12700" cap="flat">
              <a:noFill/>
              <a:miter lim="400000"/>
            </a:ln>
            <a:effectLst/>
          </c:spPr>
          <c:marker>
            <c:symbol val="none"/>
            <c:size val="6"/>
            <c:spPr>
              <a:noFill/>
              <a:ln w="12700" cap="flat">
                <a:noFill/>
                <a:miter lim="400000"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Sheet1!$B$12:$X$12</c:f>
              <c:numCache>
                <c:ptCount val="2"/>
                <c:pt idx="0">
                  <c:v>1.000000</c:v>
                </c:pt>
                <c:pt idx="1">
                  <c:v>2.000000</c:v>
                </c:pt>
              </c:numCache>
            </c:numRef>
          </c:xVal>
          <c:yVal>
            <c:numRef>
              <c:f>Sheet1!$B$13:$X$13</c:f>
              <c:numCache>
                <c:ptCount val="2"/>
                <c:pt idx="0">
                  <c:v>200.000000</c:v>
                </c:pt>
                <c:pt idx="1">
                  <c:v>200.000000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2.5"/>
          <c:min val="0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200" u="none">
                    <a:solidFill>
                      <a:srgbClr val="000000"/>
                    </a:solidFill>
                    <a:latin typeface="Calibri"/>
                  </a:defRPr>
                </a:pPr>
                <a:r>
                  <a:rPr b="1" i="0" strike="noStrike" sz="1200" u="none">
                    <a:solidFill>
                      <a:srgbClr val="000000"/>
                    </a:solidFill>
                    <a:latin typeface="Calibri"/>
                  </a:rPr>
                  <a:t>Attractifs</a:t>
                </a:r>
              </a:p>
            </c:rich>
          </c:tx>
          <c:layout/>
          <c:overlay val="1"/>
        </c:title>
        <c:numFmt formatCode="0.#" sourceLinked="0"/>
        <c:majorTickMark val="none"/>
        <c:minorTickMark val="none"/>
        <c:tickLblPos val="none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12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crossBetween val="between"/>
        <c:majorUnit val="0.625"/>
        <c:minorUnit val="0.3125"/>
      </c:valAx>
      <c:valAx>
        <c:axId val="2094734553"/>
        <c:scaling>
          <c:orientation val="minMax"/>
          <c:max val="600"/>
          <c:min val="200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1200" u="none">
                    <a:solidFill>
                      <a:srgbClr val="000000"/>
                    </a:solidFill>
                    <a:latin typeface="Calibri"/>
                  </a:defRPr>
                </a:pPr>
                <a:r>
                  <a:rPr b="1" i="0" strike="noStrike" sz="1200" u="none">
                    <a:solidFill>
                      <a:srgbClr val="000000"/>
                    </a:solidFill>
                    <a:latin typeface="Calibri"/>
                  </a:rPr>
                  <a:t>FTD</a:t>
                </a:r>
              </a:p>
            </c:rich>
          </c:tx>
          <c:layout/>
          <c:overlay val="1"/>
        </c:title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12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00"/>
        <c:minorUnit val="5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336627"/>
          <c:y val="0.0586328"/>
          <c:w val="0.663373"/>
          <c:h val="0.17543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2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A4776EAF-4620-4716-A1E7-F4314012E3F2" descr="A4776EAF-4620-4716-A1E7-F4314012E3F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8880"/>
            <a:ext cx="13004800" cy="1027253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Body Level One…"/>
          <p:cNvSpPr txBox="1"/>
          <p:nvPr>
            <p:ph type="body" idx="1" hasCustomPrompt="1"/>
          </p:nvPr>
        </p:nvSpPr>
        <p:spPr>
          <a:xfrm>
            <a:off x="756000" y="4020856"/>
            <a:ext cx="11216642" cy="457670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882" indent="-342882" defTabSz="1300393">
              <a:lnSpc>
                <a:spcPct val="90000"/>
              </a:lnSpc>
              <a:spcBef>
                <a:spcPts val="1400"/>
              </a:spcBef>
              <a:buClrTx/>
              <a:buSzPct val="100000"/>
              <a:buAutoNum type="arabicPeriod" startAt="1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75345" indent="-325114" defTabSz="1300393">
              <a:lnSpc>
                <a:spcPct val="90000"/>
              </a:lnSpc>
              <a:spcBef>
                <a:spcPts val="1400"/>
              </a:spcBef>
              <a:buClrTx/>
              <a:buSzPct val="100000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625575" indent="-325115" defTabSz="1300393">
              <a:lnSpc>
                <a:spcPct val="90000"/>
              </a:lnSpc>
              <a:spcBef>
                <a:spcPts val="1400"/>
              </a:spcBef>
              <a:buClrTx/>
              <a:buSzPct val="100000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75803" indent="-325115" defTabSz="1300393">
              <a:lnSpc>
                <a:spcPct val="90000"/>
              </a:lnSpc>
              <a:spcBef>
                <a:spcPts val="1400"/>
              </a:spcBef>
              <a:buClrTx/>
              <a:buSzPct val="100000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926033" indent="-325115" defTabSz="1300393">
              <a:lnSpc>
                <a:spcPct val="90000"/>
              </a:lnSpc>
              <a:spcBef>
                <a:spcPts val="1400"/>
              </a:spcBef>
              <a:buClrTx/>
              <a:buSzPct val="100000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Text in Source Sans Regular 18 pt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3358" y="165963"/>
            <a:ext cx="210469" cy="2159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>
                <a:solidFill>
                  <a:srgbClr val="00824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8" name="Textfeld 5"/>
          <p:cNvSpPr txBox="1"/>
          <p:nvPr/>
        </p:nvSpPr>
        <p:spPr>
          <a:xfrm>
            <a:off x="7653032" y="778462"/>
            <a:ext cx="456079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400">
                <a:solidFill>
                  <a:srgbClr val="00824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July 6, 2022</a:t>
            </a:r>
          </a:p>
        </p:txBody>
      </p:sp>
      <p:sp>
        <p:nvSpPr>
          <p:cNvPr id="119" name="Headline"/>
          <p:cNvSpPr txBox="1"/>
          <p:nvPr/>
        </p:nvSpPr>
        <p:spPr>
          <a:xfrm>
            <a:off x="244371" y="2001719"/>
            <a:ext cx="11125201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l" defTabSz="1300459">
              <a:lnSpc>
                <a:spcPct val="90000"/>
              </a:lnSpc>
              <a:defRPr b="1" sz="39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Sharing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A4776EAF-4620-4716-A1E7-F4314012E3F2" descr="A4776EAF-4620-4716-A1E7-F4314012E3F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99316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Body Level One…"/>
          <p:cNvSpPr txBox="1"/>
          <p:nvPr>
            <p:ph type="body" idx="1" hasCustomPrompt="1"/>
          </p:nvPr>
        </p:nvSpPr>
        <p:spPr>
          <a:xfrm>
            <a:off x="756000" y="4020856"/>
            <a:ext cx="11216642" cy="457670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25114" indent="-325114" defTabSz="1300459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75345" indent="-325114" defTabSz="1300459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625575" indent="-325115" defTabSz="1300459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75803" indent="-325115" defTabSz="1300459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926033" indent="-325115" defTabSz="1300459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Text in Source Sans Regular 18 pt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Title Text"/>
          <p:cNvSpPr txBox="1"/>
          <p:nvPr>
            <p:ph type="title"/>
          </p:nvPr>
        </p:nvSpPr>
        <p:spPr>
          <a:xfrm>
            <a:off x="756000" y="2505206"/>
            <a:ext cx="11216642" cy="138808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1300459">
              <a:lnSpc>
                <a:spcPct val="90000"/>
              </a:lnSpc>
              <a:defRPr b="1" sz="3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11967232" y="762001"/>
            <a:ext cx="210469" cy="2159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>
                <a:solidFill>
                  <a:srgbClr val="00824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0" name="Textfeld 5"/>
          <p:cNvSpPr txBox="1"/>
          <p:nvPr/>
        </p:nvSpPr>
        <p:spPr>
          <a:xfrm>
            <a:off x="7653032" y="1201671"/>
            <a:ext cx="456079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400">
                <a:solidFill>
                  <a:srgbClr val="00824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July 6,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A4776EAF-4620-4716-A1E7-F4314012E3F2" descr="A4776EAF-4620-4716-A1E7-F4314012E3F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546726"/>
            <a:ext cx="13004800" cy="1044895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Body Level One…"/>
          <p:cNvSpPr txBox="1"/>
          <p:nvPr>
            <p:ph type="body" idx="1" hasCustomPrompt="1"/>
          </p:nvPr>
        </p:nvSpPr>
        <p:spPr>
          <a:xfrm>
            <a:off x="718844" y="2358756"/>
            <a:ext cx="11216641" cy="62046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25114" indent="-325114" defTabSz="1300459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75345" indent="-325114" defTabSz="1300459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625575" indent="-325115" defTabSz="1300459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75803" indent="-325115" defTabSz="1300459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926033" indent="-325115" defTabSz="1300459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2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Text in Source Sans Regular 18 pt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12054896" y="-14178"/>
            <a:ext cx="210469" cy="2159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>
                <a:solidFill>
                  <a:srgbClr val="00824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0" name="Textfeld 5"/>
          <p:cNvSpPr txBox="1"/>
          <p:nvPr/>
        </p:nvSpPr>
        <p:spPr>
          <a:xfrm>
            <a:off x="7702811" y="687028"/>
            <a:ext cx="4560796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400">
                <a:solidFill>
                  <a:srgbClr val="00824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July 6,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hapter start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0B610BF-7026-4A5A-8E02-34DD9E912663" descr="B0B610BF-7026-4A5A-8E02-34DD9E91266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-2"/>
            <a:ext cx="13004798" cy="982665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Next Chapter:(Source Sans Bold 36 pt)"/>
          <p:cNvSpPr txBox="1"/>
          <p:nvPr>
            <p:ph type="title" hasCustomPrompt="1"/>
          </p:nvPr>
        </p:nvSpPr>
        <p:spPr>
          <a:xfrm>
            <a:off x="756000" y="2790400"/>
            <a:ext cx="10927237" cy="154955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1300459">
              <a:lnSpc>
                <a:spcPct val="90000"/>
              </a:lnSpc>
              <a:defRPr b="1" sz="5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Next Chapter:(Source Sans Bold 36 pt)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Chapter start slide pictu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B0B610BF-7026-4A5A-8E02-34DD9E912663" descr="B0B610BF-7026-4A5A-8E02-34DD9E91266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-2"/>
            <a:ext cx="13004798" cy="9826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2"/>
          <p:cNvSpPr/>
          <p:nvPr>
            <p:ph type="pic" sz="half" idx="21"/>
          </p:nvPr>
        </p:nvSpPr>
        <p:spPr>
          <a:xfrm>
            <a:off x="755676" y="5107594"/>
            <a:ext cx="7740651" cy="375761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58" name="Next Chapter:(Source Sans Bold 36 pt)"/>
          <p:cNvSpPr txBox="1"/>
          <p:nvPr>
            <p:ph type="title" hasCustomPrompt="1"/>
          </p:nvPr>
        </p:nvSpPr>
        <p:spPr>
          <a:xfrm>
            <a:off x="756000" y="2790400"/>
            <a:ext cx="10927237" cy="154955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1300459">
              <a:lnSpc>
                <a:spcPct val="90000"/>
              </a:lnSpc>
              <a:defRPr b="1" sz="5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Next Chapter:(Source Sans Bold 36 pt)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losing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EAF97BC-FE21-4862-AC9E-A0133C68051E" descr="CEAF97BC-FE21-4862-AC9E-A0133C68051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3004800" cy="982665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Gerade Verbindung 5"/>
          <p:cNvSpPr/>
          <p:nvPr/>
        </p:nvSpPr>
        <p:spPr>
          <a:xfrm>
            <a:off x="755998" y="2663999"/>
            <a:ext cx="77400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Gerade Verbindung 6"/>
          <p:cNvSpPr/>
          <p:nvPr/>
        </p:nvSpPr>
        <p:spPr>
          <a:xfrm>
            <a:off x="755998" y="4219199"/>
            <a:ext cx="77400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Textfeld 2"/>
          <p:cNvSpPr txBox="1"/>
          <p:nvPr/>
        </p:nvSpPr>
        <p:spPr>
          <a:xfrm>
            <a:off x="756000" y="2880000"/>
            <a:ext cx="902601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6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lide 2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2" descr="Grafi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33" y="-8467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10426617" y="9040813"/>
            <a:ext cx="443079" cy="45089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et conten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" descr="Grafi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33" y="-8467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/>
          <p:nvPr>
            <p:ph type="title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914400">
              <a:lnSpc>
                <a:spcPct val="90000"/>
              </a:lnSpc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sz="quarter" idx="1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-220904" y="0"/>
            <a:ext cx="443078" cy="45089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hapter start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2" descr="Grafi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33" y="-8467"/>
            <a:ext cx="130048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B0B610BF-7026-4A5A-8E02-34DD9E912663" descr="B0B610BF-7026-4A5A-8E02-34DD9E91266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" y="-2"/>
            <a:ext cx="13004798" cy="98266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Next Chapter:(Source Sans Bold 36 pt)"/>
          <p:cNvSpPr txBox="1"/>
          <p:nvPr>
            <p:ph type="title" hasCustomPrompt="1"/>
          </p:nvPr>
        </p:nvSpPr>
        <p:spPr>
          <a:xfrm>
            <a:off x="756000" y="2790400"/>
            <a:ext cx="10927237" cy="154955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914400">
              <a:lnSpc>
                <a:spcPct val="90000"/>
              </a:lnSpc>
              <a:defRPr b="1" sz="5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Next Chapter:(Source Sans Bold 36 pt)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CEAF97BC-FE21-4862-AC9E-A0133C68051E" descr="CEAF97BC-FE21-4862-AC9E-A0133C68051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3004800" cy="982665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Gerade Verbindung 5"/>
          <p:cNvSpPr/>
          <p:nvPr/>
        </p:nvSpPr>
        <p:spPr>
          <a:xfrm>
            <a:off x="755998" y="2663999"/>
            <a:ext cx="77400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Gerade Verbindung 6"/>
          <p:cNvSpPr/>
          <p:nvPr/>
        </p:nvSpPr>
        <p:spPr>
          <a:xfrm>
            <a:off x="755998" y="7814598"/>
            <a:ext cx="77400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" name="English Title of the Presentation(Source Sans Bold 36 pt)"/>
          <p:cNvSpPr txBox="1"/>
          <p:nvPr>
            <p:ph type="title" hasCustomPrompt="1"/>
          </p:nvPr>
        </p:nvSpPr>
        <p:spPr>
          <a:xfrm>
            <a:off x="654993" y="3353255"/>
            <a:ext cx="10927237" cy="154955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1300459">
              <a:lnSpc>
                <a:spcPct val="90000"/>
              </a:lnSpc>
              <a:defRPr b="1" sz="5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English Title of the Presentation(Source Sans Bold 36 pt)</a:t>
            </a:r>
          </a:p>
        </p:txBody>
      </p:sp>
      <p:sp>
        <p:nvSpPr>
          <p:cNvPr id="59" name="Body Level One…"/>
          <p:cNvSpPr txBox="1"/>
          <p:nvPr>
            <p:ph type="body" sz="quarter" idx="1" hasCustomPrompt="1"/>
          </p:nvPr>
        </p:nvSpPr>
        <p:spPr>
          <a:xfrm>
            <a:off x="667621" y="2776634"/>
            <a:ext cx="10927236" cy="4250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300459">
              <a:lnSpc>
                <a:spcPct val="95000"/>
              </a:lnSpc>
              <a:spcBef>
                <a:spcPts val="1200"/>
              </a:spcBef>
              <a:buClrTx/>
              <a:buSzTx/>
              <a:buNone/>
              <a:defRPr b="1" sz="2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36331" indent="-286101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22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86561" indent="-286101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22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36790" indent="-286101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2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887020" indent="-286101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2200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City ∙ Country ∙ Month, Day, Year (Source Sans Bold 16 pt)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0" name="Subline"/>
          <p:cNvSpPr/>
          <p:nvPr>
            <p:ph type="body" sz="quarter" idx="21" hasCustomPrompt="1"/>
          </p:nvPr>
        </p:nvSpPr>
        <p:spPr>
          <a:xfrm>
            <a:off x="642367" y="4965784"/>
            <a:ext cx="10927237" cy="112933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300459">
              <a:lnSpc>
                <a:spcPct val="95000"/>
              </a:lnSpc>
              <a:spcBef>
                <a:spcPts val="1200"/>
              </a:spcBef>
              <a:buClrTx/>
              <a:buSzTx/>
              <a:buNone/>
              <a:defRPr b="1" sz="34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Subheading of the Presentation (Source Sans Bold 24 pt)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Slide Partner Logo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EAF97BC-FE21-4862-AC9E-A0133C68051E" descr="CEAF97BC-FE21-4862-AC9E-A0133C68051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3004800" cy="982665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Body Level One…"/>
          <p:cNvSpPr txBox="1"/>
          <p:nvPr>
            <p:ph type="body" sz="quarter" idx="1" hasCustomPrompt="1"/>
          </p:nvPr>
        </p:nvSpPr>
        <p:spPr>
          <a:xfrm>
            <a:off x="10714615" y="415703"/>
            <a:ext cx="1486458" cy="112486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300459">
              <a:lnSpc>
                <a:spcPct val="95000"/>
              </a:lnSpc>
              <a:spcBef>
                <a:spcPts val="1200"/>
              </a:spcBef>
              <a:buClrTx/>
              <a:buSzTx/>
              <a:buNone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858303" indent="-208073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08533" indent="-208073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158762" indent="-208073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808992" indent="-208073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Partner Logo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0" name="Subline"/>
          <p:cNvSpPr/>
          <p:nvPr>
            <p:ph type="body" sz="quarter" idx="21" hasCustomPrompt="1"/>
          </p:nvPr>
        </p:nvSpPr>
        <p:spPr>
          <a:xfrm>
            <a:off x="9021888" y="407394"/>
            <a:ext cx="1486458" cy="112486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300459">
              <a:lnSpc>
                <a:spcPct val="95000"/>
              </a:lnSpc>
              <a:spcBef>
                <a:spcPts val="1200"/>
              </a:spcBef>
              <a:buClrTx/>
              <a:buSzTx/>
              <a:buNone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Partner Logo</a:t>
            </a:r>
          </a:p>
        </p:txBody>
      </p:sp>
      <p:sp>
        <p:nvSpPr>
          <p:cNvPr id="71" name="Subline"/>
          <p:cNvSpPr/>
          <p:nvPr>
            <p:ph type="body" sz="quarter" idx="22" hasCustomPrompt="1"/>
          </p:nvPr>
        </p:nvSpPr>
        <p:spPr>
          <a:xfrm>
            <a:off x="7329159" y="415178"/>
            <a:ext cx="1486458" cy="112486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300459">
              <a:lnSpc>
                <a:spcPct val="95000"/>
              </a:lnSpc>
              <a:spcBef>
                <a:spcPts val="1200"/>
              </a:spcBef>
              <a:buClrTx/>
              <a:buSzTx/>
              <a:buNone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Partner Logo</a:t>
            </a:r>
          </a:p>
        </p:txBody>
      </p:sp>
      <p:sp>
        <p:nvSpPr>
          <p:cNvPr id="72" name="Gerade Verbindung 5"/>
          <p:cNvSpPr/>
          <p:nvPr/>
        </p:nvSpPr>
        <p:spPr>
          <a:xfrm>
            <a:off x="755998" y="2663999"/>
            <a:ext cx="77400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" name="Gerade Verbindung 6"/>
          <p:cNvSpPr/>
          <p:nvPr/>
        </p:nvSpPr>
        <p:spPr>
          <a:xfrm>
            <a:off x="755998" y="6198286"/>
            <a:ext cx="77400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" name="English Title of the Presentation(Source Sans Bold 36 pt)"/>
          <p:cNvSpPr txBox="1"/>
          <p:nvPr>
            <p:ph type="title" hasCustomPrompt="1"/>
          </p:nvPr>
        </p:nvSpPr>
        <p:spPr>
          <a:xfrm>
            <a:off x="654993" y="3353255"/>
            <a:ext cx="10927237" cy="154955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1300459">
              <a:lnSpc>
                <a:spcPct val="90000"/>
              </a:lnSpc>
              <a:defRPr b="1" sz="5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English Title of the Presentation(Source Sans Bold 36 pt)</a:t>
            </a:r>
          </a:p>
        </p:txBody>
      </p:sp>
      <p:sp>
        <p:nvSpPr>
          <p:cNvPr id="75" name="Subline"/>
          <p:cNvSpPr/>
          <p:nvPr>
            <p:ph type="body" sz="quarter" idx="23" hasCustomPrompt="1"/>
          </p:nvPr>
        </p:nvSpPr>
        <p:spPr>
          <a:xfrm>
            <a:off x="667620" y="2776634"/>
            <a:ext cx="10927237" cy="4250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248441">
              <a:lnSpc>
                <a:spcPct val="95000"/>
              </a:lnSpc>
              <a:spcBef>
                <a:spcPts val="1100"/>
              </a:spcBef>
              <a:buClrTx/>
              <a:buSzTx/>
              <a:buNone/>
              <a:defRPr b="1" sz="2112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City ∙ Country ∙ Month, Day, Year (Source Sans Bold 16 pt)</a:t>
            </a:r>
          </a:p>
        </p:txBody>
      </p:sp>
      <p:sp>
        <p:nvSpPr>
          <p:cNvPr id="76" name="Subline"/>
          <p:cNvSpPr/>
          <p:nvPr>
            <p:ph type="body" sz="quarter" idx="24" hasCustomPrompt="1"/>
          </p:nvPr>
        </p:nvSpPr>
        <p:spPr>
          <a:xfrm>
            <a:off x="642367" y="4965784"/>
            <a:ext cx="10927237" cy="112933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300459">
              <a:lnSpc>
                <a:spcPct val="95000"/>
              </a:lnSpc>
              <a:spcBef>
                <a:spcPts val="1200"/>
              </a:spcBef>
              <a:buClrTx/>
              <a:buSzTx/>
              <a:buNone/>
              <a:defRPr b="1" sz="34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Subheading of the Presentation (Source Sans Bold 24 pt)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Title Slide Picture 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CEAF97BC-FE21-4862-AC9E-A0133C68051E" descr="CEAF97BC-FE21-4862-AC9E-A0133C68051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3004800" cy="982665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Gerade Verbindung 5"/>
          <p:cNvSpPr/>
          <p:nvPr/>
        </p:nvSpPr>
        <p:spPr>
          <a:xfrm>
            <a:off x="755998" y="2663999"/>
            <a:ext cx="77400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Gerade Verbindung 6"/>
          <p:cNvSpPr/>
          <p:nvPr/>
        </p:nvSpPr>
        <p:spPr>
          <a:xfrm>
            <a:off x="755998" y="5705681"/>
            <a:ext cx="77400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" name="English Title of the Presentation(Source Sans Bold 36 pt)"/>
          <p:cNvSpPr txBox="1"/>
          <p:nvPr>
            <p:ph type="title" hasCustomPrompt="1"/>
          </p:nvPr>
        </p:nvSpPr>
        <p:spPr>
          <a:xfrm>
            <a:off x="654993" y="3353255"/>
            <a:ext cx="10927237" cy="154955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1300459">
              <a:lnSpc>
                <a:spcPct val="90000"/>
              </a:lnSpc>
              <a:defRPr b="1" sz="5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English Title of the Presentation(Source Sans Bold 36 pt)</a:t>
            </a:r>
          </a:p>
        </p:txBody>
      </p:sp>
      <p:sp>
        <p:nvSpPr>
          <p:cNvPr id="88" name="Body Level One…"/>
          <p:cNvSpPr txBox="1"/>
          <p:nvPr>
            <p:ph type="body" sz="quarter" idx="1" hasCustomPrompt="1"/>
          </p:nvPr>
        </p:nvSpPr>
        <p:spPr>
          <a:xfrm>
            <a:off x="667621" y="2776634"/>
            <a:ext cx="10927236" cy="4250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300459">
              <a:lnSpc>
                <a:spcPct val="95000"/>
              </a:lnSpc>
              <a:spcBef>
                <a:spcPts val="1200"/>
              </a:spcBef>
              <a:buClrTx/>
              <a:buSzTx/>
              <a:buNone/>
              <a:defRPr b="1" sz="2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36331" indent="-286101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22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86561" indent="-286101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22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36790" indent="-286101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2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887020" indent="-286101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2200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City ∙ Country ∙ Month, Day, Year (Source Sans Bold 16 pt)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Subline"/>
          <p:cNvSpPr/>
          <p:nvPr>
            <p:ph type="body" sz="quarter" idx="21" hasCustomPrompt="1"/>
          </p:nvPr>
        </p:nvSpPr>
        <p:spPr>
          <a:xfrm>
            <a:off x="642367" y="4965784"/>
            <a:ext cx="10927237" cy="591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261446">
              <a:lnSpc>
                <a:spcPct val="95000"/>
              </a:lnSpc>
              <a:spcBef>
                <a:spcPts val="1100"/>
              </a:spcBef>
              <a:buClrTx/>
              <a:buSzTx/>
              <a:buNone/>
              <a:defRPr b="1" sz="3298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Subheading (Source Sans Bold 24 pt)</a:t>
            </a:r>
          </a:p>
        </p:txBody>
      </p:sp>
      <p:sp>
        <p:nvSpPr>
          <p:cNvPr id="90" name="Picture Placeholder 2"/>
          <p:cNvSpPr/>
          <p:nvPr>
            <p:ph type="pic" sz="quarter" idx="22"/>
          </p:nvPr>
        </p:nvSpPr>
        <p:spPr>
          <a:xfrm>
            <a:off x="642368" y="5962077"/>
            <a:ext cx="6577271" cy="299755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Title Slide Picture Partner Logo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CEAF97BC-FE21-4862-AC9E-A0133C68051E" descr="CEAF97BC-FE21-4862-AC9E-A0133C68051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3004800" cy="982665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Body Level One…"/>
          <p:cNvSpPr txBox="1"/>
          <p:nvPr>
            <p:ph type="body" sz="quarter" idx="1" hasCustomPrompt="1"/>
          </p:nvPr>
        </p:nvSpPr>
        <p:spPr>
          <a:xfrm>
            <a:off x="10714615" y="415703"/>
            <a:ext cx="1486458" cy="112486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300459">
              <a:lnSpc>
                <a:spcPct val="95000"/>
              </a:lnSpc>
              <a:spcBef>
                <a:spcPts val="1200"/>
              </a:spcBef>
              <a:buClrTx/>
              <a:buSzTx/>
              <a:buNone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858303" indent="-208073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08533" indent="-208073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158762" indent="-208073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808992" indent="-208073" defTabSz="1300459">
              <a:lnSpc>
                <a:spcPct val="95000"/>
              </a:lnSpc>
              <a:spcBef>
                <a:spcPts val="1200"/>
              </a:spcBef>
              <a:buClrTx/>
              <a:buSzPct val="100000"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Partner Logo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Subline"/>
          <p:cNvSpPr/>
          <p:nvPr>
            <p:ph type="body" sz="quarter" idx="21" hasCustomPrompt="1"/>
          </p:nvPr>
        </p:nvSpPr>
        <p:spPr>
          <a:xfrm>
            <a:off x="9021888" y="407394"/>
            <a:ext cx="1486458" cy="112486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300459">
              <a:lnSpc>
                <a:spcPct val="95000"/>
              </a:lnSpc>
              <a:spcBef>
                <a:spcPts val="1200"/>
              </a:spcBef>
              <a:buClrTx/>
              <a:buSzTx/>
              <a:buNone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Partner Logo</a:t>
            </a:r>
          </a:p>
        </p:txBody>
      </p:sp>
      <p:sp>
        <p:nvSpPr>
          <p:cNvPr id="101" name="Subline"/>
          <p:cNvSpPr/>
          <p:nvPr>
            <p:ph type="body" sz="quarter" idx="22" hasCustomPrompt="1"/>
          </p:nvPr>
        </p:nvSpPr>
        <p:spPr>
          <a:xfrm>
            <a:off x="7329159" y="415178"/>
            <a:ext cx="1486458" cy="112486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300459">
              <a:lnSpc>
                <a:spcPct val="95000"/>
              </a:lnSpc>
              <a:spcBef>
                <a:spcPts val="1200"/>
              </a:spcBef>
              <a:buClrTx/>
              <a:buSzTx/>
              <a:buNone/>
              <a:defRPr b="1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Partner Logo</a:t>
            </a:r>
          </a:p>
        </p:txBody>
      </p:sp>
      <p:sp>
        <p:nvSpPr>
          <p:cNvPr id="102" name="Gerade Verbindung 5"/>
          <p:cNvSpPr/>
          <p:nvPr/>
        </p:nvSpPr>
        <p:spPr>
          <a:xfrm>
            <a:off x="755998" y="2663999"/>
            <a:ext cx="77400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Gerade Verbindung 6"/>
          <p:cNvSpPr/>
          <p:nvPr/>
        </p:nvSpPr>
        <p:spPr>
          <a:xfrm>
            <a:off x="755998" y="5705681"/>
            <a:ext cx="77400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English Title of the Presentation(Source Sans Bold 36 pt)"/>
          <p:cNvSpPr txBox="1"/>
          <p:nvPr>
            <p:ph type="title" hasCustomPrompt="1"/>
          </p:nvPr>
        </p:nvSpPr>
        <p:spPr>
          <a:xfrm>
            <a:off x="654993" y="3353255"/>
            <a:ext cx="10927237" cy="154955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1300459">
              <a:lnSpc>
                <a:spcPct val="90000"/>
              </a:lnSpc>
              <a:defRPr b="1" sz="5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English Title of the Presentation(Source Sans Bold 36 pt)</a:t>
            </a:r>
          </a:p>
        </p:txBody>
      </p:sp>
      <p:sp>
        <p:nvSpPr>
          <p:cNvPr id="105" name="Subline"/>
          <p:cNvSpPr/>
          <p:nvPr>
            <p:ph type="body" sz="quarter" idx="23" hasCustomPrompt="1"/>
          </p:nvPr>
        </p:nvSpPr>
        <p:spPr>
          <a:xfrm>
            <a:off x="667620" y="2776634"/>
            <a:ext cx="10927237" cy="4250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248441">
              <a:lnSpc>
                <a:spcPct val="95000"/>
              </a:lnSpc>
              <a:spcBef>
                <a:spcPts val="1100"/>
              </a:spcBef>
              <a:buClrTx/>
              <a:buSzTx/>
              <a:buNone/>
              <a:defRPr b="1" sz="2112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City ∙ Country ∙ Month, Day, Year (Source Sans Bold 16 pt)</a:t>
            </a:r>
          </a:p>
        </p:txBody>
      </p:sp>
      <p:sp>
        <p:nvSpPr>
          <p:cNvPr id="106" name="Subline"/>
          <p:cNvSpPr/>
          <p:nvPr>
            <p:ph type="body" sz="quarter" idx="24" hasCustomPrompt="1"/>
          </p:nvPr>
        </p:nvSpPr>
        <p:spPr>
          <a:xfrm>
            <a:off x="642367" y="4965784"/>
            <a:ext cx="10927237" cy="591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1261446">
              <a:lnSpc>
                <a:spcPct val="95000"/>
              </a:lnSpc>
              <a:spcBef>
                <a:spcPts val="1100"/>
              </a:spcBef>
              <a:buClrTx/>
              <a:buSzTx/>
              <a:buNone/>
              <a:defRPr b="1" sz="3298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Subheading (Source Sans Bold 24 pt)</a:t>
            </a:r>
          </a:p>
        </p:txBody>
      </p:sp>
      <p:sp>
        <p:nvSpPr>
          <p:cNvPr id="107" name="Picture Placeholder 2"/>
          <p:cNvSpPr/>
          <p:nvPr>
            <p:ph type="pic" sz="quarter" idx="25"/>
          </p:nvPr>
        </p:nvSpPr>
        <p:spPr>
          <a:xfrm>
            <a:off x="642368" y="5962077"/>
            <a:ext cx="6577271" cy="299755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Grafi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32229"/>
            <a:ext cx="130048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6277474" y="9296400"/>
            <a:ext cx="443079" cy="4508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650240" y="130951"/>
            <a:ext cx="11704320" cy="214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50240" y="2275839"/>
            <a:ext cx="11704320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chart" Target="../charts/char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>
            <a:alpha val="97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feld 2"/>
          <p:cNvSpPr txBox="1"/>
          <p:nvPr/>
        </p:nvSpPr>
        <p:spPr>
          <a:xfrm>
            <a:off x="-1" y="3153250"/>
            <a:ext cx="12108427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i="1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Regional Innovative Fruit Fly Control System in West Africa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 sz="320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>
              <a:defRPr b="1" sz="320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>
              <a:defRPr b="1" sz="440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PROJECT PRESENTATION </a:t>
            </a:r>
          </a:p>
        </p:txBody>
      </p:sp>
      <p:sp>
        <p:nvSpPr>
          <p:cNvPr id="180" name="ZoneTexte 1"/>
          <p:cNvSpPr txBox="1"/>
          <p:nvPr/>
        </p:nvSpPr>
        <p:spPr>
          <a:xfrm>
            <a:off x="6149009" y="8312360"/>
            <a:ext cx="584737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Mango Week, July 6th, 2022- ACCRA </a:t>
            </a:r>
          </a:p>
        </p:txBody>
      </p:sp>
      <p:sp>
        <p:nvSpPr>
          <p:cNvPr id="181" name="Slide Number Placeholder 3"/>
          <p:cNvSpPr txBox="1"/>
          <p:nvPr>
            <p:ph type="sldNum" sz="quarter" idx="2"/>
          </p:nvPr>
        </p:nvSpPr>
        <p:spPr>
          <a:xfrm>
            <a:off x="6362208" y="9296400"/>
            <a:ext cx="273610" cy="4508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2" name="Rectangle 5"/>
          <p:cNvSpPr txBox="1"/>
          <p:nvPr/>
        </p:nvSpPr>
        <p:spPr>
          <a:xfrm>
            <a:off x="6544733" y="660084"/>
            <a:ext cx="343621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l" defTabSz="914400">
              <a:defRPr sz="10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Theme: Pesticide management, plant pest control and SPS</a:t>
            </a:r>
          </a:p>
        </p:txBody>
      </p:sp>
      <p:sp>
        <p:nvSpPr>
          <p:cNvPr id="183" name="Rectangle 1"/>
          <p:cNvSpPr txBox="1"/>
          <p:nvPr/>
        </p:nvSpPr>
        <p:spPr>
          <a:xfrm>
            <a:off x="45719" y="93980"/>
            <a:ext cx="2024116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sz="10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Official Project Launch Ceremony</a:t>
            </a:r>
            <a:r>
              <a:rPr sz="800"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184" name="Rectangle 2"/>
          <p:cNvSpPr txBox="1"/>
          <p:nvPr/>
        </p:nvSpPr>
        <p:spPr>
          <a:xfrm>
            <a:off x="198120" y="246380"/>
            <a:ext cx="2024115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sz="10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Official Project Launch Ceremony</a:t>
            </a:r>
            <a:r>
              <a:rPr sz="800"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185" name="Rectangle 3"/>
          <p:cNvSpPr txBox="1"/>
          <p:nvPr/>
        </p:nvSpPr>
        <p:spPr>
          <a:xfrm>
            <a:off x="350520" y="398780"/>
            <a:ext cx="2024115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sz="10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Official Project Launch Ceremony</a:t>
            </a:r>
            <a:r>
              <a:rPr sz="800"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feld 5"/>
          <p:cNvSpPr txBox="1"/>
          <p:nvPr>
            <p:ph type="sldNum" sz="quarter" idx="2"/>
          </p:nvPr>
        </p:nvSpPr>
        <p:spPr>
          <a:xfrm>
            <a:off x="11967231" y="762001"/>
            <a:ext cx="210469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3" name="Rectangle 1"/>
          <p:cNvSpPr txBox="1"/>
          <p:nvPr/>
        </p:nvSpPr>
        <p:spPr>
          <a:xfrm>
            <a:off x="-59842" y="3055691"/>
            <a:ext cx="8648997" cy="2257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6394" indent="-406394" algn="l" defTabSz="650229">
              <a:buSzPct val="100000"/>
              <a:buChar char="❖"/>
              <a:defRPr sz="2500">
                <a:latin typeface="Roboto"/>
                <a:ea typeface="Roboto"/>
                <a:cs typeface="Roboto"/>
                <a:sym typeface="Roboto"/>
              </a:defRPr>
            </a:pPr>
            <a:r>
              <a:t> </a:t>
            </a:r>
            <a:r>
              <a:rPr sz="2800"/>
              <a:t>One (1) best option of controls under researcher management during the PLMF has been formulated into </a:t>
            </a:r>
            <a:r>
              <a:rPr b="1" sz="2800"/>
              <a:t>“End technology” </a:t>
            </a:r>
            <a:r>
              <a:rPr sz="2800"/>
              <a:t>and tested in the field: </a:t>
            </a:r>
            <a:r>
              <a:rPr sz="2800">
                <a:solidFill>
                  <a:srgbClr val="C00000"/>
                </a:solidFill>
              </a:rPr>
              <a:t>E</a:t>
            </a:r>
            <a:r>
              <a:rPr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ssential oil and derivatives of endogenous attractive plants</a:t>
            </a:r>
          </a:p>
        </p:txBody>
      </p:sp>
      <p:sp>
        <p:nvSpPr>
          <p:cNvPr id="254" name="Sous-titre 2"/>
          <p:cNvSpPr txBox="1"/>
          <p:nvPr/>
        </p:nvSpPr>
        <p:spPr>
          <a:xfrm>
            <a:off x="45720" y="2439316"/>
            <a:ext cx="529077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650229">
              <a:lnSpc>
                <a:spcPct val="90000"/>
              </a:lnSpc>
              <a:spcBef>
                <a:spcPts val="1400"/>
              </a:spcBef>
              <a:defRPr b="1" sz="28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Results at Date: 2021 AWPB</a:t>
            </a:r>
          </a:p>
        </p:txBody>
      </p:sp>
      <p:pic>
        <p:nvPicPr>
          <p:cNvPr id="255" name="Image 10" descr="Imag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9133" y="6252628"/>
            <a:ext cx="1701119" cy="2984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01402" y="3101645"/>
            <a:ext cx="1897702" cy="315098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Rectangle 2"/>
          <p:cNvSpPr txBox="1"/>
          <p:nvPr/>
        </p:nvSpPr>
        <p:spPr>
          <a:xfrm>
            <a:off x="7214068" y="2266587"/>
            <a:ext cx="506726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650229">
              <a:defRPr b="1" sz="250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Development and large-scale dissemination </a:t>
            </a:r>
          </a:p>
        </p:txBody>
      </p:sp>
      <p:graphicFrame>
        <p:nvGraphicFramePr>
          <p:cNvPr id="258" name="Graphique 12"/>
          <p:cNvGraphicFramePr/>
          <p:nvPr/>
        </p:nvGraphicFramePr>
        <p:xfrm>
          <a:off x="1432662" y="5562754"/>
          <a:ext cx="4823286" cy="312821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59" name="ZoneTexte 1"/>
          <p:cNvSpPr txBox="1"/>
          <p:nvPr/>
        </p:nvSpPr>
        <p:spPr>
          <a:xfrm>
            <a:off x="3177689" y="7199059"/>
            <a:ext cx="184329" cy="329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60" name="ZoneTexte 1"/>
          <p:cNvSpPr txBox="1"/>
          <p:nvPr/>
        </p:nvSpPr>
        <p:spPr>
          <a:xfrm>
            <a:off x="5233345" y="7238246"/>
            <a:ext cx="173104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</a:t>
            </a:r>
          </a:p>
        </p:txBody>
      </p:sp>
      <p:grpSp>
        <p:nvGrpSpPr>
          <p:cNvPr id="263" name="Zone de texte 2"/>
          <p:cNvGrpSpPr/>
          <p:nvPr/>
        </p:nvGrpSpPr>
        <p:grpSpPr>
          <a:xfrm>
            <a:off x="2721213" y="8488026"/>
            <a:ext cx="1666241" cy="391951"/>
            <a:chOff x="0" y="0"/>
            <a:chExt cx="1666239" cy="391950"/>
          </a:xfrm>
        </p:grpSpPr>
        <p:sp>
          <p:nvSpPr>
            <p:cNvPr id="261" name="Rectangle"/>
            <p:cNvSpPr/>
            <p:nvPr/>
          </p:nvSpPr>
          <p:spPr>
            <a:xfrm>
              <a:off x="0" y="-1"/>
              <a:ext cx="1666240" cy="3919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650229">
                <a:lnSpc>
                  <a:spcPct val="107000"/>
                </a:lnSpc>
                <a:spcBef>
                  <a:spcPts val="1100"/>
                </a:spcBef>
                <a:defRPr sz="15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2" name="Methyl Eugenol 2g"/>
            <p:cNvSpPr txBox="1"/>
            <p:nvPr/>
          </p:nvSpPr>
          <p:spPr>
            <a:xfrm>
              <a:off x="65024" y="-1"/>
              <a:ext cx="1536193" cy="286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650229">
                <a:lnSpc>
                  <a:spcPct val="107000"/>
                </a:lnSpc>
                <a:spcBef>
                  <a:spcPts val="110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Methyl Eugenol 2g</a:t>
              </a:r>
            </a:p>
          </p:txBody>
        </p:sp>
      </p:grpSp>
      <p:grpSp>
        <p:nvGrpSpPr>
          <p:cNvPr id="266" name="Zone de texte 2"/>
          <p:cNvGrpSpPr/>
          <p:nvPr/>
        </p:nvGrpSpPr>
        <p:grpSpPr>
          <a:xfrm>
            <a:off x="4378128" y="8467873"/>
            <a:ext cx="2004908" cy="379308"/>
            <a:chOff x="0" y="0"/>
            <a:chExt cx="2004907" cy="379307"/>
          </a:xfrm>
        </p:grpSpPr>
        <p:sp>
          <p:nvSpPr>
            <p:cNvPr id="264" name="Rectangle"/>
            <p:cNvSpPr/>
            <p:nvPr/>
          </p:nvSpPr>
          <p:spPr>
            <a:xfrm>
              <a:off x="-1" y="-1"/>
              <a:ext cx="2004909" cy="37930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650229">
                <a:lnSpc>
                  <a:spcPct val="107000"/>
                </a:lnSpc>
                <a:spcBef>
                  <a:spcPts val="1100"/>
                </a:spcBef>
                <a:defRPr sz="15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5" name="Essential oil plant Y 2.5 ml"/>
            <p:cNvSpPr txBox="1"/>
            <p:nvPr/>
          </p:nvSpPr>
          <p:spPr>
            <a:xfrm>
              <a:off x="65023" y="-1"/>
              <a:ext cx="1874860" cy="286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650229">
                <a:lnSpc>
                  <a:spcPct val="107000"/>
                </a:lnSpc>
                <a:spcBef>
                  <a:spcPts val="1100"/>
                </a:spcBef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Essential oil plant Y 2.5 ml</a:t>
              </a:r>
            </a:p>
          </p:txBody>
        </p:sp>
      </p:grpSp>
      <p:sp>
        <p:nvSpPr>
          <p:cNvPr id="267" name="Espace réservé du contenu 6"/>
          <p:cNvSpPr txBox="1"/>
          <p:nvPr>
            <p:ph type="body" sz="quarter" idx="1"/>
          </p:nvPr>
        </p:nvSpPr>
        <p:spPr>
          <a:xfrm>
            <a:off x="7653031" y="958005"/>
            <a:ext cx="4720107" cy="639729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None/>
              <a:defRPr b="1" sz="1200">
                <a:solidFill>
                  <a:srgbClr val="008244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feld 5"/>
          <p:cNvSpPr txBox="1"/>
          <p:nvPr>
            <p:ph type="sldNum" sz="quarter" idx="2"/>
          </p:nvPr>
        </p:nvSpPr>
        <p:spPr>
          <a:xfrm>
            <a:off x="11976954" y="762001"/>
            <a:ext cx="200746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0" name="Rectangle 1"/>
          <p:cNvSpPr txBox="1"/>
          <p:nvPr/>
        </p:nvSpPr>
        <p:spPr>
          <a:xfrm>
            <a:off x="45720" y="3564833"/>
            <a:ext cx="11692799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6393" indent="-406393" algn="l" defTabSz="650229">
              <a:buSzPct val="100000"/>
              <a:buChar char="❖"/>
              <a:defRPr sz="2800">
                <a:latin typeface="Roboto"/>
                <a:ea typeface="Roboto"/>
                <a:cs typeface="Roboto"/>
                <a:sym typeface="Roboto"/>
              </a:defRPr>
            </a:pPr>
            <a:r>
              <a:t> Support to the </a:t>
            </a:r>
            <a:r>
              <a:rPr b="1"/>
              <a:t>mechanism for matching </a:t>
            </a:r>
            <a:r>
              <a:t>a fund </a:t>
            </a:r>
            <a:r>
              <a:rPr b="1"/>
              <a:t>dedicated t</a:t>
            </a:r>
            <a:r>
              <a:t>o </a:t>
            </a:r>
            <a:r>
              <a:rPr b="1"/>
              <a:t>financing the sector </a:t>
            </a:r>
            <a:r>
              <a:t>mango activities in Burkina Faso and Mali</a:t>
            </a:r>
          </a:p>
        </p:txBody>
      </p:sp>
      <p:sp>
        <p:nvSpPr>
          <p:cNvPr id="271" name="Sous-titre 2"/>
          <p:cNvSpPr txBox="1"/>
          <p:nvPr/>
        </p:nvSpPr>
        <p:spPr>
          <a:xfrm>
            <a:off x="45720" y="2439316"/>
            <a:ext cx="529077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650229">
              <a:lnSpc>
                <a:spcPct val="90000"/>
              </a:lnSpc>
              <a:spcBef>
                <a:spcPts val="1400"/>
              </a:spcBef>
              <a:defRPr b="1" sz="28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Results at Date: 2021 AWPB</a:t>
            </a:r>
          </a:p>
        </p:txBody>
      </p:sp>
      <p:sp>
        <p:nvSpPr>
          <p:cNvPr id="272" name="Rectangle 15"/>
          <p:cNvSpPr txBox="1"/>
          <p:nvPr/>
        </p:nvSpPr>
        <p:spPr>
          <a:xfrm>
            <a:off x="169545" y="5412156"/>
            <a:ext cx="11692799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6394" indent="-406394" algn="l" defTabSz="650229">
              <a:buSzPct val="100000"/>
              <a:buChar char="❖"/>
              <a:defRPr sz="2500">
                <a:latin typeface="Roboto"/>
                <a:ea typeface="Roboto"/>
                <a:cs typeface="Roboto"/>
                <a:sym typeface="Roboto"/>
              </a:defRPr>
            </a:pPr>
            <a:r>
              <a:t> </a:t>
            </a:r>
            <a:r>
              <a:rPr sz="2800"/>
              <a:t>Support countries in procedures  to get first instalment to implement their activities</a:t>
            </a:r>
          </a:p>
        </p:txBody>
      </p:sp>
      <p:sp>
        <p:nvSpPr>
          <p:cNvPr id="273" name="ZoneTexte 3"/>
          <p:cNvSpPr txBox="1"/>
          <p:nvPr/>
        </p:nvSpPr>
        <p:spPr>
          <a:xfrm>
            <a:off x="11572596" y="1282700"/>
            <a:ext cx="273610" cy="450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274" name="Rectangle 10"/>
          <p:cNvSpPr txBox="1"/>
          <p:nvPr/>
        </p:nvSpPr>
        <p:spPr>
          <a:xfrm>
            <a:off x="225693" y="6783755"/>
            <a:ext cx="11692799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6394" indent="-406394" algn="l" defTabSz="650229">
              <a:buSzPct val="100000"/>
              <a:buChar char="❖"/>
              <a:defRPr sz="2500">
                <a:latin typeface="Roboto"/>
                <a:ea typeface="Roboto"/>
                <a:cs typeface="Roboto"/>
                <a:sym typeface="Roboto"/>
              </a:defRPr>
            </a:pPr>
            <a:r>
              <a:t> </a:t>
            </a:r>
            <a:r>
              <a:rPr sz="2800"/>
              <a:t>Give support to </a:t>
            </a:r>
            <a:r>
              <a:rPr b="1" sz="2800"/>
              <a:t>fraiche export enterprises </a:t>
            </a:r>
            <a:r>
              <a:rPr sz="2800"/>
              <a:t>to set up enterprises surveillance system in </a:t>
            </a:r>
            <a:r>
              <a:rPr b="1" sz="2800"/>
              <a:t>compliance with EU news phytosanitary standards</a:t>
            </a:r>
            <a:r>
              <a:rPr sz="2800"/>
              <a:t> (Burkina, Côte d’Ivoire, Mali, Senegal)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el 1"/>
          <p:cNvSpPr txBox="1"/>
          <p:nvPr>
            <p:ph type="title"/>
          </p:nvPr>
        </p:nvSpPr>
        <p:spPr>
          <a:xfrm>
            <a:off x="397895" y="4467831"/>
            <a:ext cx="10927237" cy="1549553"/>
          </a:xfrm>
          <a:prstGeom prst="rect">
            <a:avLst/>
          </a:prstGeom>
        </p:spPr>
        <p:txBody>
          <a:bodyPr/>
          <a:lstStyle/>
          <a:p>
            <a:pPr defTabSz="1274450">
              <a:defRPr sz="4998"/>
            </a:pPr>
            <a:r>
              <a:t>Perspectives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feld 5"/>
          <p:cNvSpPr txBox="1"/>
          <p:nvPr>
            <p:ph type="sldNum" sz="quarter" idx="2"/>
          </p:nvPr>
        </p:nvSpPr>
        <p:spPr>
          <a:xfrm>
            <a:off x="12054895" y="-14178"/>
            <a:ext cx="210469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9" name="Inhaltsplatzhalter 4"/>
          <p:cNvSpPr txBox="1"/>
          <p:nvPr>
            <p:ph type="body" sz="quarter" idx="1"/>
          </p:nvPr>
        </p:nvSpPr>
        <p:spPr>
          <a:xfrm>
            <a:off x="7901578" y="335908"/>
            <a:ext cx="4362029" cy="219899"/>
          </a:xfrm>
          <a:prstGeom prst="rect">
            <a:avLst/>
          </a:prstGeom>
        </p:spPr>
        <p:txBody>
          <a:bodyPr/>
          <a:lstStyle/>
          <a:p>
            <a:pPr marL="0" indent="0" algn="r" defTabSz="780276">
              <a:spcBef>
                <a:spcPts val="800"/>
              </a:spcBef>
              <a:buSzTx/>
              <a:buNone/>
              <a:defRPr b="1" sz="840">
                <a:solidFill>
                  <a:srgbClr val="008244"/>
                </a:solidFill>
              </a:defRPr>
            </a:pPr>
          </a:p>
        </p:txBody>
      </p:sp>
      <p:sp>
        <p:nvSpPr>
          <p:cNvPr id="280" name="Rectangle 8"/>
          <p:cNvSpPr txBox="1"/>
          <p:nvPr/>
        </p:nvSpPr>
        <p:spPr>
          <a:xfrm>
            <a:off x="7646960" y="1967727"/>
            <a:ext cx="451110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50229">
              <a:defRPr b="1" sz="25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Perspectives: </a:t>
            </a:r>
            <a:r>
              <a:rPr>
                <a:solidFill>
                  <a:srgbClr val="C00000"/>
                </a:solidFill>
              </a:rPr>
              <a:t>2022 WPAB activities</a:t>
            </a:r>
          </a:p>
        </p:txBody>
      </p:sp>
      <p:sp>
        <p:nvSpPr>
          <p:cNvPr id="281" name="Rectangle 11"/>
          <p:cNvSpPr txBox="1"/>
          <p:nvPr/>
        </p:nvSpPr>
        <p:spPr>
          <a:xfrm>
            <a:off x="45718" y="2307277"/>
            <a:ext cx="7873588" cy="80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06394" indent="-406394" algn="l" defTabSz="650229">
              <a:buSzPct val="100000"/>
              <a:buChar char="❑"/>
              <a:defRPr b="1" sz="2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RAD1Support for the regional reference laboratory (CNS-FL) to fulfil RCE criteria…</a:t>
            </a:r>
          </a:p>
        </p:txBody>
      </p:sp>
      <p:sp>
        <p:nvSpPr>
          <p:cNvPr id="282" name="Rectangle 1"/>
          <p:cNvSpPr txBox="1"/>
          <p:nvPr/>
        </p:nvSpPr>
        <p:spPr>
          <a:xfrm>
            <a:off x="45720" y="3511551"/>
            <a:ext cx="10708201" cy="486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50229" indent="-650229" algn="l" defTabSz="650229">
              <a:buSzPct val="100000"/>
              <a:buChar char="❖"/>
              <a:defRPr b="1" sz="3600">
                <a:latin typeface="Garamond"/>
                <a:ea typeface="Garamond"/>
                <a:cs typeface="Garamond"/>
                <a:sym typeface="Garamond"/>
              </a:defRPr>
            </a:pPr>
            <a:r>
              <a:t>RAD 14 “End technology” registration:</a:t>
            </a:r>
            <a:endParaRPr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algn="l" defTabSz="650229">
              <a:defRPr b="1" sz="36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sz="34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1" sz="3100"/>
              <a:t>Formulation</a:t>
            </a:r>
            <a:r>
              <a:rPr sz="3100"/>
              <a:t> of</a:t>
            </a:r>
            <a:r>
              <a:rPr b="1" sz="3100"/>
              <a:t>  4 </a:t>
            </a:r>
            <a:r>
              <a:rPr sz="3100"/>
              <a:t>“End technology” </a:t>
            </a:r>
            <a:r>
              <a:rPr b="1" sz="3100"/>
              <a:t>and bio-efficacy test</a:t>
            </a:r>
            <a:endParaRPr b="1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2" marL="1788131" indent="-487671" algn="l" defTabSz="650229">
              <a:buSzPct val="100000"/>
              <a:buChar char="▪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0" sz="2500">
                <a:latin typeface="Calibri"/>
                <a:ea typeface="Calibri"/>
                <a:cs typeface="Calibri"/>
                <a:sym typeface="Calibri"/>
              </a:rPr>
              <a:t>Entomopathogenic nematode formulations (</a:t>
            </a:r>
            <a:r>
              <a:rPr sz="2500">
                <a:latin typeface="Calibri"/>
                <a:ea typeface="Calibri"/>
                <a:cs typeface="Calibri"/>
                <a:sym typeface="Calibri"/>
              </a:rPr>
              <a:t>Benin</a:t>
            </a:r>
            <a:r>
              <a:rPr b="0" sz="2500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2" marL="1788131" indent="-487671" algn="l" defTabSz="650229">
              <a:buSzPct val="100000"/>
              <a:buChar char="▪"/>
              <a:defRPr sz="3100"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sz="2500"/>
              <a:t>Processing of waste brewery yeast as attractant (</a:t>
            </a:r>
            <a:r>
              <a:rPr b="1" sz="2500"/>
              <a:t>Burkina &amp; </a:t>
            </a:r>
            <a:r>
              <a:rPr b="1" sz="2500">
                <a:solidFill>
                  <a:srgbClr val="C00000"/>
                </a:solidFill>
              </a:rPr>
              <a:t>Ghana</a:t>
            </a:r>
            <a:r>
              <a:rPr sz="2500"/>
              <a:t>)</a:t>
            </a:r>
            <a:endParaRPr b="1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2" marL="1788131" indent="-487671" algn="l" defTabSz="650229">
              <a:buSzPct val="100000"/>
              <a:buChar char="▪"/>
              <a:defRPr sz="3100"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sz="2500"/>
              <a:t>Essential oil and derivatives of endogenous attractive plants (</a:t>
            </a:r>
            <a:r>
              <a:rPr b="1" sz="2500"/>
              <a:t>Senegal</a:t>
            </a:r>
            <a:r>
              <a:rPr sz="2500"/>
              <a:t>)</a:t>
            </a:r>
            <a:endParaRPr sz="2500"/>
          </a:p>
          <a:p>
            <a:pPr lvl="2" marL="1788131" indent="-487671" algn="l" defTabSz="650229">
              <a:buSzPct val="100000"/>
              <a:buChar char="▪"/>
              <a:defRPr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sz="2500">
                <a:latin typeface="Calibri"/>
                <a:ea typeface="Calibri"/>
                <a:cs typeface="Calibri"/>
                <a:sym typeface="Calibri"/>
              </a:rPr>
              <a:t>Optimization of </a:t>
            </a:r>
            <a:r>
              <a:rPr i="1" sz="2500">
                <a:latin typeface="Calibri"/>
                <a:ea typeface="Calibri"/>
                <a:cs typeface="Calibri"/>
                <a:sym typeface="Calibri"/>
              </a:rPr>
              <a:t>Fopius caudatus </a:t>
            </a:r>
            <a:r>
              <a:rPr sz="2500">
                <a:latin typeface="Calibri"/>
                <a:ea typeface="Calibri"/>
                <a:cs typeface="Calibri"/>
                <a:sym typeface="Calibri"/>
              </a:rPr>
              <a:t>mass rearing </a:t>
            </a:r>
            <a:r>
              <a:rPr sz="2500"/>
              <a:t>(</a:t>
            </a:r>
            <a:r>
              <a:rPr b="1" sz="2500">
                <a:latin typeface="Calibri"/>
                <a:ea typeface="Calibri"/>
                <a:cs typeface="Calibri"/>
                <a:sym typeface="Calibri"/>
              </a:rPr>
              <a:t>Benin</a:t>
            </a:r>
            <a:r>
              <a:rPr sz="25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/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1"/>
              <a:t>Discussion on registration formula </a:t>
            </a:r>
          </a:p>
        </p:txBody>
      </p:sp>
      <p:pic>
        <p:nvPicPr>
          <p:cNvPr id="283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5138" y="2535949"/>
            <a:ext cx="3354862" cy="2207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feld 5"/>
          <p:cNvSpPr txBox="1"/>
          <p:nvPr>
            <p:ph type="sldNum" sz="quarter" idx="2"/>
          </p:nvPr>
        </p:nvSpPr>
        <p:spPr>
          <a:xfrm>
            <a:off x="12054895" y="-14178"/>
            <a:ext cx="210469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6" name="Inhaltsplatzhalter 4"/>
          <p:cNvSpPr txBox="1"/>
          <p:nvPr>
            <p:ph type="body" sz="quarter" idx="1"/>
          </p:nvPr>
        </p:nvSpPr>
        <p:spPr>
          <a:xfrm>
            <a:off x="7901578" y="335908"/>
            <a:ext cx="4362029" cy="219899"/>
          </a:xfrm>
          <a:prstGeom prst="rect">
            <a:avLst/>
          </a:prstGeom>
        </p:spPr>
        <p:txBody>
          <a:bodyPr/>
          <a:lstStyle/>
          <a:p>
            <a:pPr marL="0" indent="0" algn="r" defTabSz="780276">
              <a:spcBef>
                <a:spcPts val="800"/>
              </a:spcBef>
              <a:buSzTx/>
              <a:buNone/>
              <a:defRPr b="1" sz="840">
                <a:solidFill>
                  <a:srgbClr val="008244"/>
                </a:solidFill>
              </a:defRPr>
            </a:pPr>
          </a:p>
        </p:txBody>
      </p:sp>
      <p:sp>
        <p:nvSpPr>
          <p:cNvPr id="287" name="Rectangle 8"/>
          <p:cNvSpPr txBox="1"/>
          <p:nvPr/>
        </p:nvSpPr>
        <p:spPr>
          <a:xfrm>
            <a:off x="7646960" y="1967727"/>
            <a:ext cx="451110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50229">
              <a:defRPr b="1" sz="25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Perspectives: </a:t>
            </a:r>
            <a:r>
              <a:rPr>
                <a:solidFill>
                  <a:srgbClr val="C00000"/>
                </a:solidFill>
              </a:rPr>
              <a:t>2022 WPAB activities</a:t>
            </a:r>
          </a:p>
        </p:txBody>
      </p:sp>
      <p:sp>
        <p:nvSpPr>
          <p:cNvPr id="288" name="Rectangle 11"/>
          <p:cNvSpPr txBox="1"/>
          <p:nvPr/>
        </p:nvSpPr>
        <p:spPr>
          <a:xfrm>
            <a:off x="45719" y="2343388"/>
            <a:ext cx="6410961" cy="80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06394" indent="-406394" algn="l" defTabSz="650229">
              <a:buSzPct val="100000"/>
              <a:buChar char="❑"/>
              <a:defRPr b="1" sz="2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RAD 2- Support for research protocols &amp; dissemination of results</a:t>
            </a:r>
          </a:p>
        </p:txBody>
      </p:sp>
      <p:sp>
        <p:nvSpPr>
          <p:cNvPr id="289" name="Rectangle 1"/>
          <p:cNvSpPr txBox="1"/>
          <p:nvPr/>
        </p:nvSpPr>
        <p:spPr>
          <a:xfrm>
            <a:off x="45721" y="3330006"/>
            <a:ext cx="12112340" cy="5488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50229" indent="-650229" algn="l" defTabSz="650229">
              <a:buSzPct val="100000"/>
              <a:buChar char="❖"/>
              <a:defRPr i="1" sz="3900">
                <a:latin typeface="Calibri"/>
                <a:ea typeface="Calibri"/>
                <a:cs typeface="Calibri"/>
                <a:sym typeface="Calibri"/>
              </a:defRPr>
            </a:pPr>
            <a:r>
              <a:t>RAD21</a:t>
            </a:r>
            <a:r>
              <a:rPr b="1"/>
              <a:t> finalize research protocols</a:t>
            </a:r>
            <a:r>
              <a:rPr b="1" i="0" sz="3600">
                <a:latin typeface="Garamond"/>
                <a:ea typeface="Garamond"/>
                <a:cs typeface="Garamond"/>
                <a:sym typeface="Garamond"/>
              </a:rPr>
              <a:t>:</a:t>
            </a:r>
            <a:endParaRPr b="1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algn="l" defTabSz="650229"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sz="34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sz="3100"/>
              <a:t>Field and multi-local testing of the biological efficiency of Essential oil  (Plant Y) as mass trapping  </a:t>
            </a:r>
            <a:r>
              <a:rPr b="1" sz="3100"/>
              <a:t>(Benin, Burkina, Cote d’Ivoire, Gambia, </a:t>
            </a:r>
            <a:r>
              <a:rPr b="1" sz="3100">
                <a:solidFill>
                  <a:srgbClr val="C00000"/>
                </a:solidFill>
              </a:rPr>
              <a:t>Ghana</a:t>
            </a:r>
            <a:r>
              <a:rPr b="1" sz="3100"/>
              <a:t>, Nigeria, Senegal)</a:t>
            </a:r>
            <a:endParaRPr b="1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0"/>
              <a:t>Field and multi-local testing of the biological efficiency of</a:t>
            </a:r>
            <a:r>
              <a:t> </a:t>
            </a:r>
            <a:r>
              <a:rPr b="0"/>
              <a:t>waste brewery yeast as food bait </a:t>
            </a:r>
            <a:r>
              <a:t>(Gambia, Ghana)</a:t>
            </a: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0"/>
              <a:t>Field and multi-local testing of the biological efficiency of </a:t>
            </a:r>
            <a:r>
              <a:t>IPM package (Benin, Burkina, Cote d’Ivoire, </a:t>
            </a:r>
            <a:r>
              <a:rPr>
                <a:solidFill>
                  <a:srgbClr val="C00000"/>
                </a:solidFill>
              </a:rPr>
              <a:t>Ghana</a:t>
            </a:r>
            <a:r>
              <a:t>, Nigeria, Senegal)</a:t>
            </a:r>
            <a:endParaRPr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feld 5"/>
          <p:cNvSpPr txBox="1"/>
          <p:nvPr>
            <p:ph type="sldNum" sz="quarter" idx="2"/>
          </p:nvPr>
        </p:nvSpPr>
        <p:spPr>
          <a:xfrm>
            <a:off x="12054895" y="-14178"/>
            <a:ext cx="210469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2" name="Inhaltsplatzhalter 4"/>
          <p:cNvSpPr txBox="1"/>
          <p:nvPr>
            <p:ph type="body" sz="quarter" idx="1"/>
          </p:nvPr>
        </p:nvSpPr>
        <p:spPr>
          <a:xfrm>
            <a:off x="7901578" y="335908"/>
            <a:ext cx="4362029" cy="219899"/>
          </a:xfrm>
          <a:prstGeom prst="rect">
            <a:avLst/>
          </a:prstGeom>
        </p:spPr>
        <p:txBody>
          <a:bodyPr/>
          <a:lstStyle/>
          <a:p>
            <a:pPr marL="0" indent="0" algn="r" defTabSz="780276">
              <a:spcBef>
                <a:spcPts val="800"/>
              </a:spcBef>
              <a:buSzTx/>
              <a:buNone/>
              <a:defRPr b="1" sz="840">
                <a:solidFill>
                  <a:srgbClr val="008244"/>
                </a:solidFill>
              </a:defRPr>
            </a:pPr>
          </a:p>
        </p:txBody>
      </p:sp>
      <p:sp>
        <p:nvSpPr>
          <p:cNvPr id="293" name="Rectangle 8"/>
          <p:cNvSpPr txBox="1"/>
          <p:nvPr/>
        </p:nvSpPr>
        <p:spPr>
          <a:xfrm>
            <a:off x="7646960" y="1967727"/>
            <a:ext cx="451110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50229">
              <a:defRPr b="1" sz="25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Perspectives: </a:t>
            </a:r>
            <a:r>
              <a:rPr>
                <a:solidFill>
                  <a:srgbClr val="C00000"/>
                </a:solidFill>
              </a:rPr>
              <a:t>2022 WPAB activities</a:t>
            </a:r>
          </a:p>
        </p:txBody>
      </p:sp>
      <p:sp>
        <p:nvSpPr>
          <p:cNvPr id="294" name="Rectangle 11"/>
          <p:cNvSpPr txBox="1"/>
          <p:nvPr/>
        </p:nvSpPr>
        <p:spPr>
          <a:xfrm>
            <a:off x="45719" y="2343388"/>
            <a:ext cx="6410961" cy="80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06394" indent="-406394" algn="l" defTabSz="650229">
              <a:buSzPct val="100000"/>
              <a:buChar char="❑"/>
              <a:defRPr b="1" sz="2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RAD 2- Support for research protocols &amp; dissemination of results….</a:t>
            </a:r>
          </a:p>
        </p:txBody>
      </p:sp>
      <p:sp>
        <p:nvSpPr>
          <p:cNvPr id="295" name="Rectangle 1"/>
          <p:cNvSpPr txBox="1"/>
          <p:nvPr/>
        </p:nvSpPr>
        <p:spPr>
          <a:xfrm>
            <a:off x="45721" y="3623876"/>
            <a:ext cx="12112340" cy="5336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50229" indent="-650229" algn="l" defTabSz="650229">
              <a:buSzPct val="100000"/>
              <a:buChar char="❖"/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t>RAD22</a:t>
            </a:r>
            <a:r>
              <a:rPr b="1"/>
              <a:t> ToT and dissemination of IPM packages to producers </a:t>
            </a:r>
            <a:r>
              <a:rPr b="1" sz="3600">
                <a:latin typeface="Garamond"/>
                <a:ea typeface="Garamond"/>
                <a:cs typeface="Garamond"/>
                <a:sym typeface="Garamond"/>
              </a:rPr>
              <a:t>:</a:t>
            </a:r>
            <a:endParaRPr b="1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algn="l" defTabSz="650229"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sz="34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sz="3100"/>
              <a:t>ToT in the use of IPM packages and on how to train producers (</a:t>
            </a:r>
            <a:r>
              <a:rPr b="1" sz="3100"/>
              <a:t>1/country and </a:t>
            </a:r>
            <a:r>
              <a:rPr b="1" sz="3100">
                <a:solidFill>
                  <a:srgbClr val="C00000"/>
                </a:solidFill>
              </a:rPr>
              <a:t>15 countries</a:t>
            </a:r>
            <a:r>
              <a:rPr sz="3100"/>
              <a:t>)</a:t>
            </a:r>
            <a:endParaRPr b="1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0" sz="3400"/>
              <a:t> </a:t>
            </a:r>
            <a:r>
              <a:rPr b="0"/>
              <a:t>ToT in the use of IPM packages and on how to train producers (</a:t>
            </a:r>
            <a:r>
              <a:t>20 trainers per country and </a:t>
            </a:r>
            <a:r>
              <a:rPr>
                <a:solidFill>
                  <a:srgbClr val="C00000"/>
                </a:solidFill>
              </a:rPr>
              <a:t>15 countries </a:t>
            </a:r>
            <a:r>
              <a:rPr b="0"/>
              <a:t>)</a:t>
            </a:r>
          </a:p>
          <a:p>
            <a:pPr lvl="1" marL="650229" algn="l" defTabSz="650229">
              <a:buSzPct val="100000"/>
              <a:buChar char="✓"/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0"/>
              <a:t>Technical and economic fact sheets on effective control options</a:t>
            </a:r>
            <a:endParaRPr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feld 5"/>
          <p:cNvSpPr txBox="1"/>
          <p:nvPr>
            <p:ph type="sldNum" sz="quarter" idx="2"/>
          </p:nvPr>
        </p:nvSpPr>
        <p:spPr>
          <a:xfrm>
            <a:off x="12054895" y="-14178"/>
            <a:ext cx="210469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8" name="Inhaltsplatzhalter 4"/>
          <p:cNvSpPr txBox="1"/>
          <p:nvPr>
            <p:ph type="body" sz="quarter" idx="1"/>
          </p:nvPr>
        </p:nvSpPr>
        <p:spPr>
          <a:xfrm>
            <a:off x="7901578" y="335908"/>
            <a:ext cx="4362029" cy="219899"/>
          </a:xfrm>
          <a:prstGeom prst="rect">
            <a:avLst/>
          </a:prstGeom>
        </p:spPr>
        <p:txBody>
          <a:bodyPr/>
          <a:lstStyle/>
          <a:p>
            <a:pPr marL="0" indent="0" algn="r" defTabSz="780276">
              <a:spcBef>
                <a:spcPts val="800"/>
              </a:spcBef>
              <a:buSzTx/>
              <a:buNone/>
              <a:defRPr b="1" sz="840">
                <a:solidFill>
                  <a:srgbClr val="008244"/>
                </a:solidFill>
              </a:defRPr>
            </a:pPr>
          </a:p>
        </p:txBody>
      </p:sp>
      <p:sp>
        <p:nvSpPr>
          <p:cNvPr id="299" name="Rectangle 8"/>
          <p:cNvSpPr txBox="1"/>
          <p:nvPr/>
        </p:nvSpPr>
        <p:spPr>
          <a:xfrm>
            <a:off x="7646960" y="1967727"/>
            <a:ext cx="451110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50229">
              <a:defRPr b="1" sz="25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Perspectives: </a:t>
            </a:r>
            <a:r>
              <a:rPr>
                <a:solidFill>
                  <a:srgbClr val="C00000"/>
                </a:solidFill>
              </a:rPr>
              <a:t>2022 WPAB activities</a:t>
            </a:r>
          </a:p>
        </p:txBody>
      </p:sp>
      <p:sp>
        <p:nvSpPr>
          <p:cNvPr id="300" name="Rectangle 11"/>
          <p:cNvSpPr txBox="1"/>
          <p:nvPr/>
        </p:nvSpPr>
        <p:spPr>
          <a:xfrm>
            <a:off x="45719" y="2343388"/>
            <a:ext cx="6410961" cy="80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06394" indent="-406394" algn="l" defTabSz="650229">
              <a:buSzPct val="100000"/>
              <a:buChar char="❑"/>
              <a:defRPr b="1" sz="2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ASN2 Reinforce capacities of PPRS on phytosanitary  standards and risk</a:t>
            </a:r>
          </a:p>
        </p:txBody>
      </p:sp>
      <p:sp>
        <p:nvSpPr>
          <p:cNvPr id="301" name="Rectangle 1"/>
          <p:cNvSpPr txBox="1"/>
          <p:nvPr/>
        </p:nvSpPr>
        <p:spPr>
          <a:xfrm>
            <a:off x="45721" y="3623876"/>
            <a:ext cx="12112340" cy="580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50229" indent="-650229" algn="l" defTabSz="650229">
              <a:buSzPct val="100000"/>
              <a:buChar char="❖"/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t>ASN 21 Reinforce the capacities of PPRS, PO, Border posts staff </a:t>
            </a:r>
            <a:endParaRPr b="1" sz="3600">
              <a:latin typeface="Garamond"/>
              <a:ea typeface="Garamond"/>
              <a:cs typeface="Garamond"/>
              <a:sym typeface="Garamond"/>
            </a:endParaRPr>
          </a:p>
          <a:p>
            <a:pPr algn="l" defTabSz="650229"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sz="3400">
                <a:latin typeface="Garamond"/>
                <a:ea typeface="Garamond"/>
                <a:cs typeface="Garamond"/>
                <a:sym typeface="Garamond"/>
              </a:defRPr>
            </a:pPr>
            <a:r>
              <a:t> ToT for the </a:t>
            </a:r>
            <a:r>
              <a:rPr b="1"/>
              <a:t>new countries </a:t>
            </a:r>
            <a:r>
              <a:t>(Liberia, Sierra Leone Niger</a:t>
            </a:r>
            <a:endParaRPr b="1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1" marL="650229" algn="l" defTabSz="650229">
              <a:buSzPct val="100000"/>
              <a:buChar char="✓"/>
              <a:defRPr sz="3400">
                <a:latin typeface="Garamond"/>
                <a:ea typeface="Garamond"/>
                <a:cs typeface="Garamond"/>
                <a:sym typeface="Garamond"/>
              </a:defRPr>
            </a:pPr>
            <a:r>
              <a:t>Dissemination of the training  in </a:t>
            </a:r>
            <a:r>
              <a:rPr sz="3100"/>
              <a:t>Ecowas</a:t>
            </a:r>
            <a:r>
              <a:rPr b="1" sz="3100"/>
              <a:t> </a:t>
            </a:r>
            <a:r>
              <a:rPr b="1" sz="3100">
                <a:solidFill>
                  <a:srgbClr val="C00000"/>
                </a:solidFill>
              </a:rPr>
              <a:t>15 countries</a:t>
            </a:r>
            <a:endParaRPr sz="3100"/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0" sz="3400"/>
              <a:t> </a:t>
            </a:r>
            <a:r>
              <a:rPr b="0"/>
              <a:t>Reinforce the </a:t>
            </a:r>
            <a:r>
              <a:t>capacities </a:t>
            </a:r>
            <a:r>
              <a:rPr b="0"/>
              <a:t>of the </a:t>
            </a:r>
            <a:r>
              <a:t>phytosanitary inspectors </a:t>
            </a:r>
            <a:r>
              <a:rPr b="0"/>
              <a:t>to </a:t>
            </a:r>
            <a:r>
              <a:t>EU</a:t>
            </a:r>
            <a:r>
              <a:rPr b="0"/>
              <a:t> Phytosanitary new standards in all Ecowas</a:t>
            </a:r>
            <a:r>
              <a:rPr>
                <a:solidFill>
                  <a:srgbClr val="C00000"/>
                </a:solidFill>
              </a:rPr>
              <a:t> 15 countries</a:t>
            </a:r>
            <a:endParaRPr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1" marL="650229" algn="l" defTabSz="650229">
              <a:buSzPct val="100000"/>
              <a:buChar char="✓"/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0"/>
              <a:t>Support PPRS with phytosanitary </a:t>
            </a:r>
            <a:r>
              <a:t>inspection equipment (Gambia, Guinee, Côte d’Ivoire, </a:t>
            </a:r>
            <a:r>
              <a:rPr>
                <a:solidFill>
                  <a:srgbClr val="FF0000"/>
                </a:solidFill>
              </a:rPr>
              <a:t>Ghana</a:t>
            </a:r>
            <a:r>
              <a:t>, Liberia, Sierra Leone, Niger)</a:t>
            </a:r>
            <a:endParaRPr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feld 5"/>
          <p:cNvSpPr txBox="1"/>
          <p:nvPr>
            <p:ph type="sldNum" sz="quarter" idx="2"/>
          </p:nvPr>
        </p:nvSpPr>
        <p:spPr>
          <a:xfrm>
            <a:off x="12054895" y="-14178"/>
            <a:ext cx="210469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4" name="Inhaltsplatzhalter 4"/>
          <p:cNvSpPr txBox="1"/>
          <p:nvPr>
            <p:ph type="body" sz="quarter" idx="1"/>
          </p:nvPr>
        </p:nvSpPr>
        <p:spPr>
          <a:xfrm>
            <a:off x="7901578" y="335908"/>
            <a:ext cx="4362029" cy="219899"/>
          </a:xfrm>
          <a:prstGeom prst="rect">
            <a:avLst/>
          </a:prstGeom>
        </p:spPr>
        <p:txBody>
          <a:bodyPr/>
          <a:lstStyle/>
          <a:p>
            <a:pPr marL="0" indent="0" algn="r" defTabSz="780276">
              <a:spcBef>
                <a:spcPts val="800"/>
              </a:spcBef>
              <a:buSzTx/>
              <a:buNone/>
              <a:defRPr b="1" sz="840">
                <a:solidFill>
                  <a:srgbClr val="008244"/>
                </a:solidFill>
              </a:defRPr>
            </a:pPr>
          </a:p>
        </p:txBody>
      </p:sp>
      <p:sp>
        <p:nvSpPr>
          <p:cNvPr id="305" name="Rectangle 8"/>
          <p:cNvSpPr txBox="1"/>
          <p:nvPr/>
        </p:nvSpPr>
        <p:spPr>
          <a:xfrm>
            <a:off x="7646960" y="1967727"/>
            <a:ext cx="451110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50229">
              <a:defRPr b="1" sz="25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Perspectives: </a:t>
            </a:r>
            <a:r>
              <a:rPr>
                <a:solidFill>
                  <a:srgbClr val="C00000"/>
                </a:solidFill>
              </a:rPr>
              <a:t>2022 WPAB activities</a:t>
            </a:r>
          </a:p>
        </p:txBody>
      </p:sp>
      <p:sp>
        <p:nvSpPr>
          <p:cNvPr id="306" name="Rectangle 1"/>
          <p:cNvSpPr txBox="1"/>
          <p:nvPr/>
        </p:nvSpPr>
        <p:spPr>
          <a:xfrm>
            <a:off x="45721" y="3323840"/>
            <a:ext cx="12112340" cy="6306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50229" indent="-650229" algn="l" defTabSz="650229">
              <a:buSzPct val="100000"/>
              <a:buChar char="❖"/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t>ASN 31</a:t>
            </a:r>
            <a:r>
              <a:rPr b="1"/>
              <a:t> Support partnership building between mango association and input suppliers</a:t>
            </a:r>
            <a:endParaRPr b="1" sz="3600">
              <a:latin typeface="Garamond"/>
              <a:ea typeface="Garamond"/>
              <a:cs typeface="Garamond"/>
              <a:sym typeface="Garamond"/>
            </a:endParaRPr>
          </a:p>
          <a:p>
            <a:pPr algn="l" defTabSz="650229"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sz="34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sz="3100"/>
              <a:t>Support mango sector structuring and reinforce mango association capacities </a:t>
            </a:r>
            <a:r>
              <a:rPr b="1" sz="3100">
                <a:solidFill>
                  <a:srgbClr val="C00000"/>
                </a:solidFill>
              </a:rPr>
              <a:t>15 countries</a:t>
            </a:r>
            <a:r>
              <a:rPr sz="3100"/>
              <a:t>)</a:t>
            </a:r>
            <a:endParaRPr b="1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0" sz="3400"/>
              <a:t> </a:t>
            </a:r>
            <a:r>
              <a:rPr b="0"/>
              <a:t>Facilitate </a:t>
            </a:r>
            <a:r>
              <a:t>partnership building </a:t>
            </a:r>
            <a:r>
              <a:rPr b="0"/>
              <a:t>between </a:t>
            </a:r>
            <a:r>
              <a:t>mango association </a:t>
            </a:r>
            <a:r>
              <a:rPr b="0"/>
              <a:t>and </a:t>
            </a:r>
            <a:r>
              <a:t>input suppliers  </a:t>
            </a:r>
            <a:r>
              <a:rPr b="0"/>
              <a:t>to facilitate farmers access to good quality of fruit flies control products (</a:t>
            </a:r>
            <a:r>
              <a:rPr>
                <a:solidFill>
                  <a:srgbClr val="C00000"/>
                </a:solidFill>
              </a:rPr>
              <a:t>15 countries </a:t>
            </a:r>
            <a:r>
              <a:rPr b="0"/>
              <a:t>)</a:t>
            </a:r>
            <a:endParaRPr sz="1900"/>
          </a:p>
          <a:p>
            <a:pPr lvl="1" marL="650229" algn="l" defTabSz="650229">
              <a:buSzPct val="100000"/>
              <a:buChar char="✓"/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indent="650229" algn="l" defTabSz="650229">
              <a:defRPr b="1" sz="3900">
                <a:latin typeface="Calibri"/>
                <a:ea typeface="Calibri"/>
                <a:cs typeface="Calibri"/>
                <a:sym typeface="Calibri"/>
              </a:defRPr>
            </a:pPr>
            <a:r>
              <a:t>ASN 32 Support the establishment  of matching a fund to financing mango sector fruit flies activities</a:t>
            </a:r>
          </a:p>
        </p:txBody>
      </p:sp>
      <p:sp>
        <p:nvSpPr>
          <p:cNvPr id="307" name="Rectangle 5"/>
          <p:cNvSpPr txBox="1"/>
          <p:nvPr/>
        </p:nvSpPr>
        <p:spPr>
          <a:xfrm>
            <a:off x="284112" y="2120127"/>
            <a:ext cx="581379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650229">
              <a:defRPr b="1" sz="250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ANS3:Structuring mango sector for financial sustainability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feld 5"/>
          <p:cNvSpPr txBox="1"/>
          <p:nvPr>
            <p:ph type="sldNum" sz="quarter" idx="2"/>
          </p:nvPr>
        </p:nvSpPr>
        <p:spPr>
          <a:xfrm>
            <a:off x="12054895" y="-14178"/>
            <a:ext cx="210469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0" name="Inhaltsplatzhalter 4"/>
          <p:cNvSpPr txBox="1"/>
          <p:nvPr>
            <p:ph type="body" sz="quarter" idx="1"/>
          </p:nvPr>
        </p:nvSpPr>
        <p:spPr>
          <a:xfrm>
            <a:off x="7901578" y="335908"/>
            <a:ext cx="4362029" cy="219899"/>
          </a:xfrm>
          <a:prstGeom prst="rect">
            <a:avLst/>
          </a:prstGeom>
        </p:spPr>
        <p:txBody>
          <a:bodyPr/>
          <a:lstStyle/>
          <a:p>
            <a:pPr marL="0" indent="0" algn="r" defTabSz="780276">
              <a:spcBef>
                <a:spcPts val="800"/>
              </a:spcBef>
              <a:buSzTx/>
              <a:buNone/>
              <a:defRPr b="1" sz="840">
                <a:solidFill>
                  <a:srgbClr val="008244"/>
                </a:solidFill>
              </a:defRPr>
            </a:pPr>
          </a:p>
        </p:txBody>
      </p:sp>
      <p:sp>
        <p:nvSpPr>
          <p:cNvPr id="311" name="Rectangle 8"/>
          <p:cNvSpPr txBox="1"/>
          <p:nvPr/>
        </p:nvSpPr>
        <p:spPr>
          <a:xfrm>
            <a:off x="7646960" y="1967727"/>
            <a:ext cx="451110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50229">
              <a:defRPr b="1" sz="25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Perspectives: </a:t>
            </a:r>
            <a:r>
              <a:rPr>
                <a:solidFill>
                  <a:srgbClr val="C00000"/>
                </a:solidFill>
              </a:rPr>
              <a:t>2022 WPAB activities</a:t>
            </a:r>
          </a:p>
        </p:txBody>
      </p:sp>
      <p:sp>
        <p:nvSpPr>
          <p:cNvPr id="312" name="Rectangle 11"/>
          <p:cNvSpPr txBox="1"/>
          <p:nvPr/>
        </p:nvSpPr>
        <p:spPr>
          <a:xfrm>
            <a:off x="45719" y="2343388"/>
            <a:ext cx="6410961" cy="41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06394" indent="-406394" algn="l" defTabSz="650229">
              <a:buSzPct val="100000"/>
              <a:buChar char="❑"/>
              <a:defRPr b="1" sz="2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SVA 1- Extentsion of surveillance system….</a:t>
            </a:r>
          </a:p>
        </p:txBody>
      </p:sp>
      <p:sp>
        <p:nvSpPr>
          <p:cNvPr id="313" name="Rectangle 1"/>
          <p:cNvSpPr txBox="1"/>
          <p:nvPr/>
        </p:nvSpPr>
        <p:spPr>
          <a:xfrm>
            <a:off x="45721" y="3623876"/>
            <a:ext cx="12112340" cy="517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50229" indent="-650229" algn="l" defTabSz="650229">
              <a:buSzPct val="100000"/>
              <a:buChar char="❖"/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t>SVA 11 purchasing surveillance materials and sept up</a:t>
            </a:r>
            <a:r>
              <a:rPr b="1" sz="3600">
                <a:latin typeface="Garamond"/>
                <a:ea typeface="Garamond"/>
                <a:cs typeface="Garamond"/>
                <a:sym typeface="Garamond"/>
              </a:rPr>
              <a:t>:</a:t>
            </a:r>
            <a:endParaRPr b="1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algn="l" defTabSz="650229"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indent="650229" algn="l" defTabSz="650229">
              <a:defRPr sz="34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Identification</a:t>
            </a:r>
            <a:r>
              <a:rPr b="0"/>
              <a:t> of surveillance </a:t>
            </a:r>
            <a:r>
              <a:t>orchards</a:t>
            </a:r>
            <a:r>
              <a:rPr b="0"/>
              <a:t> and </a:t>
            </a:r>
            <a:r>
              <a:t>put in place</a:t>
            </a:r>
            <a:r>
              <a:rPr b="0"/>
              <a:t> surveillance system(</a:t>
            </a:r>
            <a:r>
              <a:rPr>
                <a:solidFill>
                  <a:srgbClr val="C00000"/>
                </a:solidFill>
              </a:rPr>
              <a:t>15 countries</a:t>
            </a:r>
            <a:r>
              <a:rPr b="0"/>
              <a:t>)</a:t>
            </a:r>
            <a:endParaRPr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0" sz="3400"/>
              <a:t> Training </a:t>
            </a:r>
            <a:r>
              <a:rPr sz="3400"/>
              <a:t>exporter enterprises </a:t>
            </a:r>
            <a:r>
              <a:rPr b="0" sz="3400"/>
              <a:t>and </a:t>
            </a:r>
            <a:r>
              <a:rPr sz="3400"/>
              <a:t>producers</a:t>
            </a:r>
            <a:r>
              <a:rPr b="0" sz="3400"/>
              <a:t> on the system</a:t>
            </a:r>
            <a:r>
              <a:rPr b="0"/>
              <a:t> (</a:t>
            </a:r>
            <a:r>
              <a:rPr>
                <a:solidFill>
                  <a:srgbClr val="C00000"/>
                </a:solidFill>
              </a:rPr>
              <a:t>15 countries </a:t>
            </a:r>
            <a:r>
              <a:rPr b="0"/>
              <a:t>)</a:t>
            </a:r>
          </a:p>
          <a:p>
            <a:pPr lvl="1" marL="650229" algn="l" defTabSz="650229">
              <a:buSzPct val="100000"/>
              <a:buChar char="✓"/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0"/>
              <a:t>Training the data collectors and system supers users</a:t>
            </a:r>
            <a:endParaRPr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feld 5"/>
          <p:cNvSpPr txBox="1"/>
          <p:nvPr>
            <p:ph type="sldNum" sz="quarter" idx="2"/>
          </p:nvPr>
        </p:nvSpPr>
        <p:spPr>
          <a:xfrm>
            <a:off x="12054895" y="-14178"/>
            <a:ext cx="210469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6" name="Inhaltsplatzhalter 4"/>
          <p:cNvSpPr txBox="1"/>
          <p:nvPr>
            <p:ph type="body" sz="quarter" idx="1"/>
          </p:nvPr>
        </p:nvSpPr>
        <p:spPr>
          <a:xfrm>
            <a:off x="7901578" y="335908"/>
            <a:ext cx="4362029" cy="219899"/>
          </a:xfrm>
          <a:prstGeom prst="rect">
            <a:avLst/>
          </a:prstGeom>
        </p:spPr>
        <p:txBody>
          <a:bodyPr/>
          <a:lstStyle/>
          <a:p>
            <a:pPr marL="0" indent="0" algn="r" defTabSz="780276">
              <a:spcBef>
                <a:spcPts val="800"/>
              </a:spcBef>
              <a:buSzTx/>
              <a:buNone/>
              <a:defRPr b="1" sz="840">
                <a:solidFill>
                  <a:srgbClr val="008244"/>
                </a:solidFill>
              </a:defRPr>
            </a:pPr>
          </a:p>
        </p:txBody>
      </p:sp>
      <p:sp>
        <p:nvSpPr>
          <p:cNvPr id="317" name="Rectangle 8"/>
          <p:cNvSpPr txBox="1"/>
          <p:nvPr/>
        </p:nvSpPr>
        <p:spPr>
          <a:xfrm>
            <a:off x="7646960" y="1967727"/>
            <a:ext cx="451110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50229">
              <a:defRPr b="1" sz="25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Perspectives: </a:t>
            </a:r>
            <a:r>
              <a:rPr>
                <a:solidFill>
                  <a:srgbClr val="C00000"/>
                </a:solidFill>
              </a:rPr>
              <a:t>2022 WPAB activities</a:t>
            </a:r>
          </a:p>
        </p:txBody>
      </p:sp>
      <p:sp>
        <p:nvSpPr>
          <p:cNvPr id="318" name="Rectangle 11"/>
          <p:cNvSpPr txBox="1"/>
          <p:nvPr/>
        </p:nvSpPr>
        <p:spPr>
          <a:xfrm>
            <a:off x="45719" y="2343388"/>
            <a:ext cx="6410961" cy="80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06394" indent="-406394" algn="l" defTabSz="650229">
              <a:buSzPct val="100000"/>
              <a:buChar char="❑"/>
              <a:defRPr b="1" sz="2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SVA 2 – surveillance infestation data collection and analysis….</a:t>
            </a:r>
          </a:p>
        </p:txBody>
      </p:sp>
      <p:sp>
        <p:nvSpPr>
          <p:cNvPr id="319" name="Rectangle 1"/>
          <p:cNvSpPr txBox="1"/>
          <p:nvPr/>
        </p:nvSpPr>
        <p:spPr>
          <a:xfrm>
            <a:off x="45721" y="3623876"/>
            <a:ext cx="12112340" cy="468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50229" indent="-650229" algn="l" defTabSz="650229">
              <a:buSzPct val="100000"/>
              <a:buChar char="❖"/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t>SVA 2 Data collection and analysis</a:t>
            </a:r>
            <a:endParaRPr b="1" sz="3600">
              <a:latin typeface="Garamond"/>
              <a:ea typeface="Garamond"/>
              <a:cs typeface="Garamond"/>
              <a:sym typeface="Garamond"/>
            </a:endParaRPr>
          </a:p>
          <a:p>
            <a:pPr algn="l" defTabSz="650229"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indent="650229" algn="l" defTabSz="650229">
              <a:defRPr sz="34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sz="3100">
                <a:latin typeface="Garamond"/>
                <a:ea typeface="Garamond"/>
                <a:cs typeface="Garamond"/>
                <a:sym typeface="Garamond"/>
              </a:defRPr>
            </a:pPr>
            <a:r>
              <a:t>Surveillance </a:t>
            </a:r>
            <a:r>
              <a:rPr b="1"/>
              <a:t>data collection</a:t>
            </a:r>
            <a:r>
              <a:t>(</a:t>
            </a:r>
            <a:r>
              <a:rPr b="1">
                <a:solidFill>
                  <a:srgbClr val="C00000"/>
                </a:solidFill>
              </a:rPr>
              <a:t>15 countries</a:t>
            </a:r>
            <a:r>
              <a:t>)</a:t>
            </a:r>
            <a:endParaRPr b="1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0" sz="3400"/>
              <a:t> Data </a:t>
            </a:r>
            <a:r>
              <a:rPr sz="3400"/>
              <a:t>analysis</a:t>
            </a:r>
            <a:r>
              <a:rPr b="0" sz="3400"/>
              <a:t> and issuing alerts </a:t>
            </a:r>
            <a:r>
              <a:rPr b="0"/>
              <a:t>(</a:t>
            </a:r>
            <a:r>
              <a:rPr>
                <a:solidFill>
                  <a:srgbClr val="C00000"/>
                </a:solidFill>
              </a:rPr>
              <a:t>15 countries </a:t>
            </a:r>
            <a:r>
              <a:rPr b="0"/>
              <a:t>)</a:t>
            </a:r>
          </a:p>
          <a:p>
            <a:pPr lvl="1" marL="650229" algn="l" defTabSz="650229">
              <a:buSzPct val="100000"/>
              <a:buChar char="✓"/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1900"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lvl="1" marL="650229" algn="l" defTabSz="650229">
              <a:buSzPct val="100000"/>
              <a:buChar char="✓"/>
              <a:defRPr b="1" sz="3100">
                <a:latin typeface="Garamond"/>
                <a:ea typeface="Garamond"/>
                <a:cs typeface="Garamond"/>
                <a:sym typeface="Garamond"/>
              </a:defRPr>
            </a:pPr>
            <a:r>
              <a:t> </a:t>
            </a:r>
            <a:r>
              <a:rPr b="0"/>
              <a:t>implementing </a:t>
            </a:r>
            <a:r>
              <a:t>early warning </a:t>
            </a:r>
            <a:r>
              <a:rPr b="0"/>
              <a:t>advises accordingly(</a:t>
            </a:r>
            <a:r>
              <a:rPr>
                <a:solidFill>
                  <a:srgbClr val="C00000"/>
                </a:solidFill>
              </a:rPr>
              <a:t>15 countries </a:t>
            </a:r>
            <a:r>
              <a:rPr b="0"/>
              <a:t>)</a:t>
            </a:r>
          </a:p>
          <a:p>
            <a:pPr lvl="1" marL="650229" algn="l" defTabSz="650229">
              <a:buSzPct val="100000"/>
              <a:buChar char="✓"/>
              <a:defRPr sz="3100">
                <a:latin typeface="Garamond"/>
                <a:ea typeface="Garamond"/>
                <a:cs typeface="Garamond"/>
                <a:sym typeface="Garamon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>
            <a:alpha val="97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feld 2"/>
          <p:cNvSpPr txBox="1"/>
          <p:nvPr/>
        </p:nvSpPr>
        <p:spPr>
          <a:xfrm>
            <a:off x="1872423" y="4645011"/>
            <a:ext cx="8620015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</a:t>
            </a:r>
            <a:r>
              <a:t>hank you for your kind attention</a:t>
            </a:r>
          </a:p>
        </p:txBody>
      </p:sp>
      <p:sp>
        <p:nvSpPr>
          <p:cNvPr id="322" name="Slide Number Placeholder 1"/>
          <p:cNvSpPr txBox="1"/>
          <p:nvPr>
            <p:ph type="sldNum" sz="quarter" idx="2"/>
          </p:nvPr>
        </p:nvSpPr>
        <p:spPr>
          <a:xfrm>
            <a:off x="6277474" y="9296400"/>
            <a:ext cx="443079" cy="4508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Espace réservé du contenu 2"/>
          <p:cNvSpPr txBox="1"/>
          <p:nvPr/>
        </p:nvSpPr>
        <p:spPr>
          <a:xfrm>
            <a:off x="45719" y="2769999"/>
            <a:ext cx="12027773" cy="108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ts val="1000"/>
              </a:spcBef>
              <a:buSzPct val="100000"/>
              <a:buChar char="❑"/>
              <a:defRPr b="1" sz="320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Context and justification</a:t>
            </a:r>
            <a:r>
              <a:rPr b="0"/>
              <a:t>:</a:t>
            </a:r>
            <a:r>
              <a:rPr b="0">
                <a:solidFill>
                  <a:srgbClr val="000000"/>
                </a:solidFill>
              </a:rPr>
              <a:t>  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689" y="6436764"/>
            <a:ext cx="5772151" cy="2590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Diagramme 19"/>
          <p:cNvGrpSpPr/>
          <p:nvPr/>
        </p:nvGrpSpPr>
        <p:grpSpPr>
          <a:xfrm>
            <a:off x="6114198" y="6452310"/>
            <a:ext cx="5708342" cy="2557579"/>
            <a:chOff x="0" y="0"/>
            <a:chExt cx="5708341" cy="2557577"/>
          </a:xfrm>
        </p:grpSpPr>
        <p:grpSp>
          <p:nvGrpSpPr>
            <p:cNvPr id="192" name="Group"/>
            <p:cNvGrpSpPr/>
            <p:nvPr/>
          </p:nvGrpSpPr>
          <p:grpSpPr>
            <a:xfrm>
              <a:off x="0" y="1591268"/>
              <a:ext cx="5708342" cy="966310"/>
              <a:chOff x="0" y="0"/>
              <a:chExt cx="5708341" cy="966309"/>
            </a:xfrm>
          </p:grpSpPr>
          <p:sp>
            <p:nvSpPr>
              <p:cNvPr id="190" name="Rounded Rectangle"/>
              <p:cNvSpPr/>
              <p:nvPr/>
            </p:nvSpPr>
            <p:spPr>
              <a:xfrm>
                <a:off x="0" y="0"/>
                <a:ext cx="5708342" cy="966310"/>
              </a:xfrm>
              <a:prstGeom prst="roundRect">
                <a:avLst>
                  <a:gd name="adj" fmla="val 10000"/>
                </a:avLst>
              </a:prstGeom>
              <a:solidFill>
                <a:srgbClr val="F8D6CC"/>
              </a:solidFill>
              <a:ln w="9525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1" name="Monitored Variabless"/>
              <p:cNvSpPr txBox="1"/>
              <p:nvPr/>
            </p:nvSpPr>
            <p:spPr>
              <a:xfrm>
                <a:off x="0" y="319378"/>
                <a:ext cx="1712503" cy="3275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5343" tIns="85343" rIns="85343" bIns="85343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b="1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Monitored Variabless </a:t>
                </a:r>
              </a:p>
            </p:txBody>
          </p:sp>
        </p:grpSp>
        <p:grpSp>
          <p:nvGrpSpPr>
            <p:cNvPr id="195" name="Group"/>
            <p:cNvGrpSpPr/>
            <p:nvPr/>
          </p:nvGrpSpPr>
          <p:grpSpPr>
            <a:xfrm>
              <a:off x="0" y="1192397"/>
              <a:ext cx="5708342" cy="349343"/>
              <a:chOff x="0" y="0"/>
              <a:chExt cx="5708341" cy="349342"/>
            </a:xfrm>
          </p:grpSpPr>
          <p:sp>
            <p:nvSpPr>
              <p:cNvPr id="193" name="Rounded Rectangle"/>
              <p:cNvSpPr/>
              <p:nvPr/>
            </p:nvSpPr>
            <p:spPr>
              <a:xfrm>
                <a:off x="0" y="0"/>
                <a:ext cx="5708342" cy="349343"/>
              </a:xfrm>
              <a:prstGeom prst="roundRect">
                <a:avLst>
                  <a:gd name="adj" fmla="val 10000"/>
                </a:avLst>
              </a:prstGeom>
              <a:solidFill>
                <a:srgbClr val="F8D6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b="1" sz="1200">
                    <a:solidFill>
                      <a:srgbClr val="7C7C7C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4" name="Monitored orchards"/>
              <p:cNvSpPr txBox="1"/>
              <p:nvPr/>
            </p:nvSpPr>
            <p:spPr>
              <a:xfrm>
                <a:off x="0" y="10894"/>
                <a:ext cx="1712503" cy="3275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5343" tIns="85343" rIns="85343" bIns="85343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b="1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Monitored orchards</a:t>
                </a:r>
              </a:p>
            </p:txBody>
          </p:sp>
        </p:grpSp>
        <p:grpSp>
          <p:nvGrpSpPr>
            <p:cNvPr id="198" name="Group"/>
            <p:cNvGrpSpPr/>
            <p:nvPr/>
          </p:nvGrpSpPr>
          <p:grpSpPr>
            <a:xfrm>
              <a:off x="0" y="0"/>
              <a:ext cx="5708342" cy="1140740"/>
              <a:chOff x="0" y="0"/>
              <a:chExt cx="5708341" cy="1140739"/>
            </a:xfrm>
          </p:grpSpPr>
          <p:sp>
            <p:nvSpPr>
              <p:cNvPr id="196" name="Rounded Rectangle"/>
              <p:cNvSpPr/>
              <p:nvPr/>
            </p:nvSpPr>
            <p:spPr>
              <a:xfrm>
                <a:off x="0" y="0"/>
                <a:ext cx="5708342" cy="1140740"/>
              </a:xfrm>
              <a:prstGeom prst="roundRect">
                <a:avLst>
                  <a:gd name="adj" fmla="val 10000"/>
                </a:avLst>
              </a:prstGeom>
              <a:solidFill>
                <a:srgbClr val="F8D6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7" name="Mango Production Zones"/>
              <p:cNvSpPr txBox="1"/>
              <p:nvPr/>
            </p:nvSpPr>
            <p:spPr>
              <a:xfrm>
                <a:off x="0" y="319186"/>
                <a:ext cx="1712503" cy="5023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5343" tIns="85343" rIns="85343" bIns="85343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b="1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Mango Production Zones </a:t>
                </a:r>
              </a:p>
            </p:txBody>
          </p:sp>
        </p:grpSp>
        <p:grpSp>
          <p:nvGrpSpPr>
            <p:cNvPr id="201" name="Group"/>
            <p:cNvGrpSpPr/>
            <p:nvPr/>
          </p:nvGrpSpPr>
          <p:grpSpPr>
            <a:xfrm>
              <a:off x="3112292" y="42783"/>
              <a:ext cx="1162666" cy="483892"/>
              <a:chOff x="0" y="0"/>
              <a:chExt cx="1162664" cy="483891"/>
            </a:xfrm>
          </p:grpSpPr>
          <p:sp>
            <p:nvSpPr>
              <p:cNvPr id="199" name="Rounded Rectangle"/>
              <p:cNvSpPr/>
              <p:nvPr/>
            </p:nvSpPr>
            <p:spPr>
              <a:xfrm>
                <a:off x="0" y="0"/>
                <a:ext cx="1162665" cy="483892"/>
              </a:xfrm>
              <a:prstGeom prst="roundRect">
                <a:avLst>
                  <a:gd name="adj" fmla="val 10000"/>
                </a:avLst>
              </a:prstGeom>
              <a:solidFill>
                <a:srgbClr val="4472C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0" name="32  Production zones"/>
              <p:cNvSpPr txBox="1"/>
              <p:nvPr/>
            </p:nvSpPr>
            <p:spPr>
              <a:xfrm>
                <a:off x="14172" y="30386"/>
                <a:ext cx="1134321" cy="4231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b="1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32  Production zones</a:t>
                </a:r>
              </a:p>
            </p:txBody>
          </p:sp>
        </p:grpSp>
        <p:sp>
          <p:nvSpPr>
            <p:cNvPr id="202" name="Line"/>
            <p:cNvSpPr/>
            <p:nvPr/>
          </p:nvSpPr>
          <p:spPr>
            <a:xfrm>
              <a:off x="2892931" y="526675"/>
              <a:ext cx="800694" cy="18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grpSp>
          <p:nvGrpSpPr>
            <p:cNvPr id="205" name="Group"/>
            <p:cNvGrpSpPr/>
            <p:nvPr/>
          </p:nvGrpSpPr>
          <p:grpSpPr>
            <a:xfrm>
              <a:off x="1881825" y="710409"/>
              <a:ext cx="2022214" cy="353723"/>
              <a:chOff x="0" y="0"/>
              <a:chExt cx="2022213" cy="353721"/>
            </a:xfrm>
          </p:grpSpPr>
          <p:sp>
            <p:nvSpPr>
              <p:cNvPr id="203" name="Rounded Rectangle"/>
              <p:cNvSpPr/>
              <p:nvPr/>
            </p:nvSpPr>
            <p:spPr>
              <a:xfrm>
                <a:off x="0" y="0"/>
                <a:ext cx="2022214" cy="353722"/>
              </a:xfrm>
              <a:prstGeom prst="roundRect">
                <a:avLst>
                  <a:gd name="adj" fmla="val 10000"/>
                </a:avLst>
              </a:prstGeom>
              <a:solidFill>
                <a:srgbClr val="A5A5A5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00050">
                  <a:lnSpc>
                    <a:spcPct val="90000"/>
                  </a:lnSpc>
                  <a:spcBef>
                    <a:spcPts val="1000"/>
                  </a:spcBef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4" name="310 Vergers (175 Etats membres et 155 Région CEDEAO)"/>
              <p:cNvSpPr txBox="1"/>
              <p:nvPr/>
            </p:nvSpPr>
            <p:spPr>
              <a:xfrm>
                <a:off x="10360" y="21207"/>
                <a:ext cx="2001493" cy="3113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310 Vergers (175 Etats membres et 155 Région CEDEAO)</a:t>
                </a:r>
              </a:p>
            </p:txBody>
          </p:sp>
        </p:grpSp>
        <p:sp>
          <p:nvSpPr>
            <p:cNvPr id="206" name="Line"/>
            <p:cNvSpPr/>
            <p:nvPr/>
          </p:nvSpPr>
          <p:spPr>
            <a:xfrm>
              <a:off x="2439845" y="1064131"/>
              <a:ext cx="453088" cy="16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grpSp>
          <p:nvGrpSpPr>
            <p:cNvPr id="209" name="Group"/>
            <p:cNvGrpSpPr/>
            <p:nvPr/>
          </p:nvGrpSpPr>
          <p:grpSpPr>
            <a:xfrm>
              <a:off x="1773656" y="1232387"/>
              <a:ext cx="1332377" cy="456537"/>
              <a:chOff x="0" y="0"/>
              <a:chExt cx="1332376" cy="456535"/>
            </a:xfrm>
          </p:grpSpPr>
          <p:sp>
            <p:nvSpPr>
              <p:cNvPr id="207" name="Rounded Rectangle"/>
              <p:cNvSpPr/>
              <p:nvPr/>
            </p:nvSpPr>
            <p:spPr>
              <a:xfrm>
                <a:off x="0" y="0"/>
                <a:ext cx="1332377" cy="456536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40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8" name="Populations adultes de mouches des fruits"/>
              <p:cNvSpPr txBox="1"/>
              <p:nvPr/>
            </p:nvSpPr>
            <p:spPr>
              <a:xfrm>
                <a:off x="13370" y="66891"/>
                <a:ext cx="1305635" cy="3227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defTabSz="914400"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Populations adultes de mouches des fruits</a:t>
                </a:r>
              </a:p>
            </p:txBody>
          </p:sp>
        </p:grpSp>
        <p:sp>
          <p:nvSpPr>
            <p:cNvPr id="210" name="Line"/>
            <p:cNvSpPr/>
            <p:nvPr/>
          </p:nvSpPr>
          <p:spPr>
            <a:xfrm>
              <a:off x="2892931" y="1064131"/>
              <a:ext cx="752082" cy="18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grpSp>
          <p:nvGrpSpPr>
            <p:cNvPr id="213" name="Group"/>
            <p:cNvGrpSpPr/>
            <p:nvPr/>
          </p:nvGrpSpPr>
          <p:grpSpPr>
            <a:xfrm>
              <a:off x="3233597" y="1245870"/>
              <a:ext cx="822831" cy="439559"/>
              <a:chOff x="0" y="0"/>
              <a:chExt cx="822830" cy="439558"/>
            </a:xfrm>
          </p:grpSpPr>
          <p:sp>
            <p:nvSpPr>
              <p:cNvPr id="211" name="Rounded Rectangle"/>
              <p:cNvSpPr/>
              <p:nvPr/>
            </p:nvSpPr>
            <p:spPr>
              <a:xfrm>
                <a:off x="0" y="7682"/>
                <a:ext cx="822831" cy="424194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00050">
                  <a:lnSpc>
                    <a:spcPct val="90000"/>
                  </a:lnSpc>
                  <a:spcBef>
                    <a:spcPts val="1000"/>
                  </a:spcBef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2" name="Niveaux d'infestation (%)"/>
              <p:cNvSpPr txBox="1"/>
              <p:nvPr/>
            </p:nvSpPr>
            <p:spPr>
              <a:xfrm>
                <a:off x="12424" y="0"/>
                <a:ext cx="797983" cy="4395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Niveaux d'infestation (%)</a:t>
                </a:r>
              </a:p>
            </p:txBody>
          </p:sp>
        </p:grpSp>
        <p:sp>
          <p:nvSpPr>
            <p:cNvPr id="214" name="Line"/>
            <p:cNvSpPr/>
            <p:nvPr/>
          </p:nvSpPr>
          <p:spPr>
            <a:xfrm>
              <a:off x="3693626" y="526675"/>
              <a:ext cx="1132990" cy="19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grpSp>
          <p:nvGrpSpPr>
            <p:cNvPr id="217" name="Group"/>
            <p:cNvGrpSpPr/>
            <p:nvPr/>
          </p:nvGrpSpPr>
          <p:grpSpPr>
            <a:xfrm>
              <a:off x="4019734" y="720363"/>
              <a:ext cx="1613761" cy="324151"/>
              <a:chOff x="0" y="0"/>
              <a:chExt cx="1613760" cy="324150"/>
            </a:xfrm>
          </p:grpSpPr>
          <p:sp>
            <p:nvSpPr>
              <p:cNvPr id="215" name="Rounded Rectangle"/>
              <p:cNvSpPr/>
              <p:nvPr/>
            </p:nvSpPr>
            <p:spPr>
              <a:xfrm>
                <a:off x="0" y="0"/>
                <a:ext cx="1613761" cy="324151"/>
              </a:xfrm>
              <a:prstGeom prst="roundRect">
                <a:avLst>
                  <a:gd name="adj" fmla="val 10000"/>
                </a:avLst>
              </a:prstGeom>
              <a:solidFill>
                <a:srgbClr val="A5A5A5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00050">
                  <a:lnSpc>
                    <a:spcPct val="90000"/>
                  </a:lnSpc>
                  <a:spcBef>
                    <a:spcPts val="1000"/>
                  </a:spcBef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1240 Points de surveillance, 620 points Région CEDEAO"/>
              <p:cNvSpPr txBox="1"/>
              <p:nvPr/>
            </p:nvSpPr>
            <p:spPr>
              <a:xfrm>
                <a:off x="9493" y="6421"/>
                <a:ext cx="1594774" cy="3113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1240 Points de surveillance, 620 points Région CEDEAO</a:t>
                </a:r>
              </a:p>
            </p:txBody>
          </p:sp>
        </p:grpSp>
        <p:sp>
          <p:nvSpPr>
            <p:cNvPr id="218" name="Line"/>
            <p:cNvSpPr/>
            <p:nvPr/>
          </p:nvSpPr>
          <p:spPr>
            <a:xfrm>
              <a:off x="4826615" y="1044514"/>
              <a:ext cx="43149" cy="17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grpSp>
          <p:nvGrpSpPr>
            <p:cNvPr id="221" name="Group"/>
            <p:cNvGrpSpPr/>
            <p:nvPr/>
          </p:nvGrpSpPr>
          <p:grpSpPr>
            <a:xfrm>
              <a:off x="4184013" y="1177384"/>
              <a:ext cx="1371501" cy="567812"/>
              <a:chOff x="0" y="0"/>
              <a:chExt cx="1371499" cy="567811"/>
            </a:xfrm>
          </p:grpSpPr>
          <p:sp>
            <p:nvSpPr>
              <p:cNvPr id="219" name="Rounded Rectangle"/>
              <p:cNvSpPr/>
              <p:nvPr/>
            </p:nvSpPr>
            <p:spPr>
              <a:xfrm>
                <a:off x="0" y="41115"/>
                <a:ext cx="1371500" cy="485581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00050">
                  <a:lnSpc>
                    <a:spcPct val="90000"/>
                  </a:lnSpc>
                  <a:spcBef>
                    <a:spcPts val="1000"/>
                  </a:spcBef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0" name="Température, Humidité, Vent, Plante hôte, Stades de Développement des  mangues"/>
              <p:cNvSpPr txBox="1"/>
              <p:nvPr/>
            </p:nvSpPr>
            <p:spPr>
              <a:xfrm>
                <a:off x="14222" y="-1"/>
                <a:ext cx="1343056" cy="567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Température, Humidité, Vent, Plante hôte, Stades de Développement des  mangues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Espace réservé du contenu 2"/>
          <p:cNvSpPr txBox="1"/>
          <p:nvPr/>
        </p:nvSpPr>
        <p:spPr>
          <a:xfrm>
            <a:off x="77115" y="3175906"/>
            <a:ext cx="12027773" cy="108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ts val="1000"/>
              </a:spcBef>
              <a:buSzPct val="100000"/>
              <a:buChar char="❑"/>
              <a:defRPr b="1" sz="320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Context and justification</a:t>
            </a:r>
            <a:r>
              <a:rPr b="0"/>
              <a:t>….</a:t>
            </a:r>
            <a:r>
              <a:rPr b="0">
                <a:solidFill>
                  <a:srgbClr val="000000"/>
                </a:solidFill>
              </a:rPr>
              <a:t>  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9656" y="6375334"/>
            <a:ext cx="2417591" cy="2013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4652" y="6573811"/>
            <a:ext cx="2174614" cy="174753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227" name="Image 12" descr="Image 12"/>
          <p:cNvPicPr>
            <a:picLocks noChangeAspect="1"/>
          </p:cNvPicPr>
          <p:nvPr/>
        </p:nvPicPr>
        <p:blipFill>
          <a:blip r:embed="rId4">
            <a:extLst/>
          </a:blip>
          <a:srcRect l="0" t="0" r="0" b="5"/>
          <a:stretch>
            <a:fillRect/>
          </a:stretch>
        </p:blipFill>
        <p:spPr>
          <a:xfrm>
            <a:off x="7052243" y="6552964"/>
            <a:ext cx="1829543" cy="1747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39" y="0"/>
                </a:moveTo>
                <a:cubicBezTo>
                  <a:pt x="1540" y="0"/>
                  <a:pt x="0" y="1612"/>
                  <a:pt x="0" y="3601"/>
                </a:cubicBezTo>
                <a:lnTo>
                  <a:pt x="0" y="17999"/>
                </a:lnTo>
                <a:cubicBezTo>
                  <a:pt x="0" y="19988"/>
                  <a:pt x="1540" y="21600"/>
                  <a:pt x="3439" y="21600"/>
                </a:cubicBezTo>
                <a:lnTo>
                  <a:pt x="18161" y="21600"/>
                </a:lnTo>
                <a:cubicBezTo>
                  <a:pt x="20060" y="21600"/>
                  <a:pt x="21600" y="19988"/>
                  <a:pt x="21600" y="17999"/>
                </a:cubicBezTo>
                <a:lnTo>
                  <a:pt x="21600" y="3601"/>
                </a:lnTo>
                <a:cubicBezTo>
                  <a:pt x="21600" y="1612"/>
                  <a:pt x="20060" y="0"/>
                  <a:pt x="18161" y="0"/>
                </a:cubicBezTo>
                <a:lnTo>
                  <a:pt x="3439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sp>
        <p:nvSpPr>
          <p:cNvPr id="228" name="ZoneTexte 10"/>
          <p:cNvSpPr txBox="1"/>
          <p:nvPr/>
        </p:nvSpPr>
        <p:spPr>
          <a:xfrm>
            <a:off x="5542927" y="5633156"/>
            <a:ext cx="224835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Endogenous parasitoïds   </a:t>
            </a:r>
          </a:p>
        </p:txBody>
      </p:sp>
      <p:grpSp>
        <p:nvGrpSpPr>
          <p:cNvPr id="231" name="Hexagone 14"/>
          <p:cNvGrpSpPr/>
          <p:nvPr/>
        </p:nvGrpSpPr>
        <p:grpSpPr>
          <a:xfrm>
            <a:off x="5233399" y="4357956"/>
            <a:ext cx="2867410" cy="1128039"/>
            <a:chOff x="0" y="0"/>
            <a:chExt cx="2867409" cy="1128038"/>
          </a:xfrm>
        </p:grpSpPr>
        <p:sp>
          <p:nvSpPr>
            <p:cNvPr id="229" name="Shape"/>
            <p:cNvSpPr/>
            <p:nvPr/>
          </p:nvSpPr>
          <p:spPr>
            <a:xfrm>
              <a:off x="-1" y="-1"/>
              <a:ext cx="2867411" cy="112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2124" y="0"/>
                  </a:lnTo>
                  <a:lnTo>
                    <a:pt x="19476" y="0"/>
                  </a:lnTo>
                  <a:lnTo>
                    <a:pt x="21600" y="10800"/>
                  </a:lnTo>
                  <a:lnTo>
                    <a:pt x="19476" y="21600"/>
                  </a:lnTo>
                  <a:lnTo>
                    <a:pt x="2124" y="21600"/>
                  </a:lnTo>
                  <a:close/>
                </a:path>
              </a:pathLst>
            </a:custGeom>
            <a:solidFill>
              <a:srgbClr val="56DAA8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0" name="Sustainable control alternative methods"/>
            <p:cNvSpPr txBox="1"/>
            <p:nvPr/>
          </p:nvSpPr>
          <p:spPr>
            <a:xfrm>
              <a:off x="385023" y="89128"/>
              <a:ext cx="2097363" cy="9497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1"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Sustainable control alternative methods</a:t>
              </a:r>
            </a:p>
          </p:txBody>
        </p:sp>
      </p:grpSp>
      <p:sp>
        <p:nvSpPr>
          <p:cNvPr id="232" name="ZoneTexte 18"/>
          <p:cNvSpPr txBox="1"/>
          <p:nvPr/>
        </p:nvSpPr>
        <p:spPr>
          <a:xfrm>
            <a:off x="9348117" y="5667521"/>
            <a:ext cx="267682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533400">
              <a:lnSpc>
                <a:spcPct val="90000"/>
              </a:lnSpc>
              <a:spcBef>
                <a:spcPts val="700"/>
              </a:spcBef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Plant essences extracts  </a:t>
            </a:r>
          </a:p>
        </p:txBody>
      </p:sp>
      <p:pic>
        <p:nvPicPr>
          <p:cNvPr id="233" name="Image 20" descr="Image 2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6276" y="6430681"/>
            <a:ext cx="2930507" cy="203379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ZoneTexte 20"/>
          <p:cNvSpPr txBox="1"/>
          <p:nvPr/>
        </p:nvSpPr>
        <p:spPr>
          <a:xfrm>
            <a:off x="444860" y="5589411"/>
            <a:ext cx="3541231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7" indent="365125">
              <a:defRPr sz="1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Waste brewsers’ yeast  and papaïn extracts</a:t>
            </a:r>
          </a:p>
        </p:txBody>
      </p:sp>
      <p:sp>
        <p:nvSpPr>
          <p:cNvPr id="235" name="Rectangle 1"/>
          <p:cNvSpPr txBox="1"/>
          <p:nvPr/>
        </p:nvSpPr>
        <p:spPr>
          <a:xfrm>
            <a:off x="45719" y="93980"/>
            <a:ext cx="2348375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sz="10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Waste brewer's yeast + papain extracts</a:t>
            </a:r>
            <a:r>
              <a:rPr sz="800"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Espace réservé du contenu 2"/>
          <p:cNvSpPr txBox="1"/>
          <p:nvPr/>
        </p:nvSpPr>
        <p:spPr>
          <a:xfrm>
            <a:off x="45719" y="2645055"/>
            <a:ext cx="12027773" cy="108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ts val="1000"/>
              </a:spcBef>
              <a:buSzPct val="100000"/>
              <a:buChar char="❑"/>
              <a:defRPr b="1" sz="320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Context and justification cont….</a:t>
            </a:r>
            <a:r>
              <a:rPr b="0"/>
              <a:t>:</a:t>
            </a:r>
            <a:r>
              <a:rPr b="0">
                <a:solidFill>
                  <a:srgbClr val="000000"/>
                </a:solidFill>
              </a:rPr>
              <a:t>  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053" y="4012005"/>
            <a:ext cx="3006726" cy="225583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ZoneTexte 26"/>
          <p:cNvSpPr txBox="1"/>
          <p:nvPr/>
        </p:nvSpPr>
        <p:spPr>
          <a:xfrm>
            <a:off x="-117058" y="7441113"/>
            <a:ext cx="12462511" cy="190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Due to lack of time, the developed techniques were not fully finalized and widely disseminated; surveillance system not consolidated and implemented on 11 ECOWAS member states</a:t>
            </a:r>
            <a:r>
              <a:rPr b="0" sz="2400"/>
              <a:t>.</a:t>
            </a:r>
            <a:endParaRPr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>
              <a:defRPr b="1" sz="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sz="3600">
                <a:solidFill>
                  <a:srgbClr val="C00000"/>
                </a:solidFill>
              </a:rPr>
              <a:t>SyRIMAO </a:t>
            </a:r>
            <a:r>
              <a:rPr sz="3600">
                <a:solidFill>
                  <a:srgbClr val="C00000"/>
                </a:solidFill>
              </a:rPr>
              <a:t>to consolidate and amplify </a:t>
            </a:r>
            <a:r>
              <a:rPr sz="3600">
                <a:solidFill>
                  <a:srgbClr val="C00000"/>
                </a:solidFill>
              </a:rPr>
              <a:t>PLMFs’ </a:t>
            </a:r>
            <a:r>
              <a:rPr sz="3600">
                <a:solidFill>
                  <a:srgbClr val="C00000"/>
                </a:solidFill>
              </a:rPr>
              <a:t>achievements</a:t>
            </a:r>
          </a:p>
        </p:txBody>
      </p:sp>
      <p:pic>
        <p:nvPicPr>
          <p:cNvPr id="240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6657" y="4012005"/>
            <a:ext cx="6382555" cy="2860189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ZoneTexte 2"/>
          <p:cNvSpPr txBox="1"/>
          <p:nvPr/>
        </p:nvSpPr>
        <p:spPr>
          <a:xfrm>
            <a:off x="6378617" y="3412084"/>
            <a:ext cx="5800810" cy="730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SzPct val="100000"/>
              <a:buChar char="❖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Evolution of exports and interceptions at the end of 2018 on EU borders</a:t>
            </a:r>
          </a:p>
        </p:txBody>
      </p:sp>
      <p:sp>
        <p:nvSpPr>
          <p:cNvPr id="242" name="Rectangle 1"/>
          <p:cNvSpPr txBox="1"/>
          <p:nvPr/>
        </p:nvSpPr>
        <p:spPr>
          <a:xfrm>
            <a:off x="45719" y="93980"/>
            <a:ext cx="3309557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sz="10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Evolution of exports and interceptions at the end of 2018</a:t>
            </a:r>
            <a:r>
              <a:rPr sz="800"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1"/>
          <p:cNvSpPr txBox="1"/>
          <p:nvPr/>
        </p:nvSpPr>
        <p:spPr>
          <a:xfrm>
            <a:off x="45719" y="93980"/>
            <a:ext cx="80998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sz="10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Specifically: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245" name="Espace réservé du contenu 3"/>
          <p:cNvSpPr txBox="1"/>
          <p:nvPr/>
        </p:nvSpPr>
        <p:spPr>
          <a:xfrm>
            <a:off x="911993" y="5495402"/>
            <a:ext cx="11090542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Regional and national research systems and their coordination are </a:t>
            </a:r>
            <a:r>
              <a:rPr b="1"/>
              <a:t>strengthened</a:t>
            </a:r>
            <a:r>
              <a:t> to </a:t>
            </a:r>
            <a:r>
              <a:rPr b="1"/>
              <a:t>provide producers with efficient control techniques with low environmental impact</a:t>
            </a:r>
          </a:p>
        </p:txBody>
      </p:sp>
      <p:sp>
        <p:nvSpPr>
          <p:cNvPr id="246" name="Espace réservé du contenu 5"/>
          <p:cNvSpPr txBox="1"/>
          <p:nvPr/>
        </p:nvSpPr>
        <p:spPr>
          <a:xfrm>
            <a:off x="911993" y="6527248"/>
            <a:ext cx="11218245" cy="2672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Fruits and vegetables production losses due to insects pest infestation, </a:t>
            </a:r>
            <a:r>
              <a:rPr b="1"/>
              <a:t>fruit flies in particular are controlled</a:t>
            </a:r>
            <a:endParaRPr b="1" sz="2800"/>
          </a:p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The </a:t>
            </a:r>
            <a:r>
              <a:rPr b="1"/>
              <a:t>mango sector </a:t>
            </a:r>
            <a:r>
              <a:t>at national and regional levels is </a:t>
            </a:r>
            <a:r>
              <a:rPr b="1"/>
              <a:t>strengthened</a:t>
            </a:r>
            <a:r>
              <a:t> and</a:t>
            </a:r>
            <a:endParaRPr b="1" sz="2800"/>
          </a:p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An operational and </a:t>
            </a:r>
            <a:r>
              <a:rPr b="1"/>
              <a:t>sustainable monitoring and alert system </a:t>
            </a:r>
            <a:r>
              <a:t>is in place covering all member countries.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el 1"/>
          <p:cNvSpPr txBox="1"/>
          <p:nvPr>
            <p:ph type="title"/>
          </p:nvPr>
        </p:nvSpPr>
        <p:spPr>
          <a:xfrm>
            <a:off x="661762" y="4876801"/>
            <a:ext cx="10927237" cy="801439"/>
          </a:xfrm>
          <a:prstGeom prst="rect">
            <a:avLst/>
          </a:prstGeom>
        </p:spPr>
        <p:txBody>
          <a:bodyPr/>
          <a:lstStyle>
            <a:lvl1pPr algn="ctr" defTabSz="859536">
              <a:defRPr sz="4794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Results at Date: 2021 WPAB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itel slide">
  <a:themeElements>
    <a:clrScheme name="Titel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Titel slid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itel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itel slide">
  <a:themeElements>
    <a:clrScheme name="Titel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Titel slid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itel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